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95" r:id="rId3"/>
    <p:sldId id="293" r:id="rId4"/>
    <p:sldId id="303" r:id="rId5"/>
    <p:sldId id="297" r:id="rId6"/>
    <p:sldId id="298" r:id="rId7"/>
    <p:sldId id="299" r:id="rId8"/>
    <p:sldId id="300" r:id="rId9"/>
    <p:sldId id="301" r:id="rId10"/>
    <p:sldId id="302" r:id="rId11"/>
    <p:sldId id="304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0" autoAdjust="0"/>
    <p:restoredTop sz="91411" autoAdjust="0"/>
  </p:normalViewPr>
  <p:slideViewPr>
    <p:cSldViewPr snapToGrid="0">
      <p:cViewPr varScale="1">
        <p:scale>
          <a:sx n="40" d="100"/>
          <a:sy n="40" d="100"/>
        </p:scale>
        <p:origin x="-198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68B3-0F16-A145-9DDC-C393B5856E10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50AF5-7D5F-5E42-8077-F4E89B9F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0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3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6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4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8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moser@usf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nserve-energy-future.com/various-littering-facts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rspca.org.uk/adviceandwelfare/litte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tzcWeAsyp0" TargetMode="Externa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9" y="245702"/>
            <a:ext cx="11729031" cy="1325563"/>
          </a:xfrm>
        </p:spPr>
        <p:txBody>
          <a:bodyPr/>
          <a:lstStyle/>
          <a:p>
            <a:r>
              <a:rPr lang="en-US" dirty="0" smtClean="0"/>
              <a:t>Sustainability Superheroes Adopt</a:t>
            </a:r>
            <a:r>
              <a:rPr lang="en-US" dirty="0"/>
              <a:t>-A-Road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5297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Problem</a:t>
            </a:r>
            <a:endParaRPr lang="en-US" dirty="0"/>
          </a:p>
          <a:p>
            <a:r>
              <a:rPr lang="en-US" dirty="0"/>
              <a:t>Which road should our class adopt?</a:t>
            </a:r>
          </a:p>
          <a:p>
            <a:pPr marL="0" indent="0">
              <a:buNone/>
            </a:pPr>
            <a:r>
              <a:rPr lang="en-US" b="1" dirty="0"/>
              <a:t>Alternatives</a:t>
            </a:r>
            <a:endParaRPr lang="en-US" dirty="0"/>
          </a:p>
          <a:p>
            <a:r>
              <a:rPr lang="en-US" dirty="0"/>
              <a:t>What are the different roads?</a:t>
            </a:r>
          </a:p>
          <a:p>
            <a:pPr marL="0" indent="0">
              <a:buNone/>
            </a:pPr>
            <a:r>
              <a:rPr lang="en-US" b="1" dirty="0"/>
              <a:t>Criteria</a:t>
            </a:r>
            <a:endParaRPr lang="en-US" dirty="0"/>
          </a:p>
          <a:p>
            <a:r>
              <a:rPr lang="en-US" dirty="0"/>
              <a:t>What might impact which road to adopt?</a:t>
            </a:r>
          </a:p>
          <a:p>
            <a:pPr marL="0" indent="0">
              <a:buNone/>
            </a:pPr>
            <a:r>
              <a:rPr lang="en-US" b="1" dirty="0"/>
              <a:t>Decision</a:t>
            </a:r>
            <a:endParaRPr lang="en-US" dirty="0"/>
          </a:p>
          <a:p>
            <a:r>
              <a:rPr lang="en-US" dirty="0"/>
              <a:t>Which road did your class adopt? How did you make that decision?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988544"/>
              </p:ext>
            </p:extLst>
          </p:nvPr>
        </p:nvGraphicFramePr>
        <p:xfrm>
          <a:off x="6196405" y="1324243"/>
          <a:ext cx="5858631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Document" r:id="rId3" imgW="7708900" imgH="1587500" progId="Word.Document.12">
                  <p:embed/>
                </p:oleObj>
              </mc:Choice>
              <mc:Fallback>
                <p:oleObj name="Document" r:id="rId3" imgW="7708900" imgH="15875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6405" y="1324243"/>
                        <a:ext cx="5858631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mage result for the lorax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50" y="3511651"/>
            <a:ext cx="3567800" cy="2700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2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193" y="604488"/>
            <a:ext cx="3378846" cy="10191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Write back </a:t>
            </a:r>
            <a:r>
              <a:rPr lang="en-US" b="1"/>
              <a:t>to </a:t>
            </a:r>
            <a:br>
              <a:rPr lang="en-US" b="1"/>
            </a:br>
            <a:r>
              <a:rPr lang="en-US" b="1"/>
              <a:t>The </a:t>
            </a:r>
            <a:r>
              <a:rPr lang="en-US" b="1" dirty="0"/>
              <a:t>Lorax</a:t>
            </a:r>
          </a:p>
        </p:txBody>
      </p:sp>
      <p:pic>
        <p:nvPicPr>
          <p:cNvPr id="6" name="Picture 5" descr="mage result for the lora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0" y="2720657"/>
            <a:ext cx="3403310" cy="284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067" y="1045598"/>
            <a:ext cx="7896216" cy="45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the learning.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/>
          </a:bodyPr>
          <a:lstStyle/>
          <a:p>
            <a:pPr lvl="0"/>
            <a:r>
              <a:rPr lang="en-US"/>
              <a:t>Have </a:t>
            </a:r>
            <a:r>
              <a:rPr lang="en-US" dirty="0"/>
              <a:t>student groups present their decisions to the class and discuss how they decided which road to adopt.  Create a poster that highlights the importance of adopting this particular road.</a:t>
            </a:r>
          </a:p>
          <a:p>
            <a:pPr lvl="0"/>
            <a:r>
              <a:rPr lang="en-US" dirty="0"/>
              <a:t>Research which roads in the community are a part of the Adopt-A-Highway program.  Involve parents to take pictures of these signs to share in class.</a:t>
            </a:r>
          </a:p>
          <a:p>
            <a:pPr lvl="0"/>
            <a:r>
              <a:rPr lang="en-US" dirty="0"/>
              <a:t>Put it to work!  Plan a clean up time for a safe, near-by area that allows students to contribute to the community as responsible citizens.</a:t>
            </a:r>
          </a:p>
          <a:p>
            <a:pPr lvl="0"/>
            <a:r>
              <a:rPr lang="en-US" dirty="0"/>
              <a:t>Substitute symbols for criteria (e.g. cars instead of traffic lights; trash cans instead of frowny faces)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022"/>
            <a:ext cx="10515600" cy="486550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Thank you so much for attending!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Send us your ideas for future </a:t>
            </a:r>
            <a:r>
              <a:rPr lang="en-US" sz="4000" dirty="0" err="1"/>
              <a:t>Decisionomics</a:t>
            </a:r>
            <a:r>
              <a:rPr lang="en-US" sz="4000" dirty="0"/>
              <a:t> lessons linked to Reading Wonders </a:t>
            </a:r>
            <a:r>
              <a:rPr lang="en-US" sz="4000" dirty="0">
                <a:sym typeface="Wingdings"/>
              </a:rPr>
              <a:t>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sz="3600" dirty="0">
                <a:sym typeface="Wingdings"/>
              </a:rPr>
              <a:t>Sherry Moser	</a:t>
            </a:r>
            <a:r>
              <a:rPr lang="en-US" sz="3600" dirty="0">
                <a:sym typeface="Wingdings"/>
                <a:hlinkClick r:id="rId2"/>
              </a:rPr>
              <a:t>smoser@usf.edu</a:t>
            </a:r>
            <a:r>
              <a:rPr lang="en-US" sz="3600" dirty="0">
                <a:sym typeface="Wingdings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791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7392"/>
            <a:ext cx="3683000" cy="9218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Image Analysis</a:t>
            </a:r>
          </a:p>
        </p:txBody>
      </p:sp>
      <p:pic>
        <p:nvPicPr>
          <p:cNvPr id="1028" name="Picture 4" descr="mage result for l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68" y="1051917"/>
            <a:ext cx="7223478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02053"/>
              </p:ext>
            </p:extLst>
          </p:nvPr>
        </p:nvGraphicFramePr>
        <p:xfrm>
          <a:off x="124953" y="1504588"/>
          <a:ext cx="4398294" cy="399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0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6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4896">
                <a:tc>
                  <a:txBody>
                    <a:bodyPr/>
                    <a:lstStyle/>
                    <a:p>
                      <a:r>
                        <a:rPr lang="en-US" dirty="0"/>
                        <a:t>What do I see?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do I think?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do I wonder?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24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4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77" y="644310"/>
            <a:ext cx="6950937" cy="3354254"/>
          </a:xfrm>
        </p:spPr>
        <p:txBody>
          <a:bodyPr>
            <a:normAutofit/>
          </a:bodyPr>
          <a:lstStyle/>
          <a:p>
            <a:r>
              <a:rPr lang="en-US" dirty="0"/>
              <a:t>What is litter?</a:t>
            </a:r>
          </a:p>
          <a:p>
            <a:r>
              <a:rPr lang="en-US" dirty="0"/>
              <a:t>What problems are caused by litter?</a:t>
            </a:r>
          </a:p>
          <a:p>
            <a:r>
              <a:rPr lang="en-US" dirty="0"/>
              <a:t>What are natural resources?  </a:t>
            </a:r>
          </a:p>
          <a:p>
            <a:r>
              <a:rPr lang="en-US" dirty="0"/>
              <a:t>What impact does litter have on our natural resources?</a:t>
            </a:r>
          </a:p>
          <a:p>
            <a:r>
              <a:rPr lang="en-US" dirty="0"/>
              <a:t>What choices can you make to help solve the problems caused by litter?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636" y="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6622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Read the informational text.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68" y="3969364"/>
            <a:ext cx="4249225" cy="28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1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4" y="206375"/>
            <a:ext cx="10515600" cy="1325563"/>
          </a:xfrm>
        </p:spPr>
        <p:txBody>
          <a:bodyPr/>
          <a:lstStyle/>
          <a:p>
            <a:r>
              <a:rPr lang="en-US" b="1" dirty="0"/>
              <a:t>Read the informational text.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803" y="5906534"/>
            <a:ext cx="10515600" cy="72495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https://www.conserve-energy-future.com/various-littering-facts.php</a:t>
            </a:r>
            <a:r>
              <a:rPr lang="en-US" dirty="0"/>
              <a:t> </a:t>
            </a:r>
          </a:p>
        </p:txBody>
      </p:sp>
      <p:pic>
        <p:nvPicPr>
          <p:cNvPr id="4098" name="Picture 2" descr="https://e2c4a8m6.stackpathcdn.com/wp-content/uploads/2018/10/CEF_Logo-300x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34" y="287139"/>
            <a:ext cx="4562062" cy="12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04" y="1531938"/>
            <a:ext cx="5745368" cy="3622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603" y="1718986"/>
            <a:ext cx="5884792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6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228" y="5383062"/>
            <a:ext cx="640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u="sng" dirty="0">
                <a:hlinkClick r:id="rId2"/>
              </a:rPr>
              <a:t>https://www.rspca.org.uk/adviceandwelfare/litter</a:t>
            </a:r>
            <a:r>
              <a:rPr lang="en-US" sz="2400" dirty="0"/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10" y="4686299"/>
            <a:ext cx="2830008" cy="2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3413237"/>
            <a:ext cx="2261565" cy="2145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44" y="1055888"/>
            <a:ext cx="7395632" cy="3630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70933"/>
            <a:ext cx="6622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Read the informational text.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194" y="143542"/>
            <a:ext cx="4654806" cy="31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0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5524500"/>
            <a:ext cx="11144250" cy="13335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would The Lorax like for us to do?</a:t>
            </a:r>
          </a:p>
          <a:p>
            <a:r>
              <a:rPr lang="en-US" sz="3200" dirty="0"/>
              <a:t>Why might this be something good for our community?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073" b="26851"/>
          <a:stretch/>
        </p:blipFill>
        <p:spPr>
          <a:xfrm>
            <a:off x="1174749" y="0"/>
            <a:ext cx="10440569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0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46592"/>
            <a:ext cx="10515600" cy="752475"/>
          </a:xfrm>
        </p:spPr>
        <p:txBody>
          <a:bodyPr>
            <a:normAutofit/>
          </a:bodyPr>
          <a:lstStyle/>
          <a:p>
            <a:r>
              <a:rPr lang="en-US" b="1" dirty="0"/>
              <a:t>Learn about Adopt-A-Road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6109226"/>
            <a:ext cx="10515600" cy="55880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https://www.youtube.com/watch?v=htzcWeAsyp0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974" y="1134532"/>
            <a:ext cx="8664175" cy="48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8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784600" cy="1325563"/>
          </a:xfrm>
        </p:spPr>
        <p:txBody>
          <a:bodyPr/>
          <a:lstStyle/>
          <a:p>
            <a:r>
              <a:rPr lang="en-US" b="1" dirty="0"/>
              <a:t>Data 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24" y="0"/>
            <a:ext cx="53520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799" y="2404534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criteria should we consider in choosing which street to adopt?</a:t>
            </a:r>
          </a:p>
        </p:txBody>
      </p:sp>
    </p:spTree>
    <p:extLst>
      <p:ext uri="{BB962C8B-B14F-4D97-AF65-F5344CB8AC3E}">
        <p14:creationId xmlns:p14="http://schemas.microsoft.com/office/powerpoint/2010/main" val="184515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Rank the alternatives.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Guiding/reflective Questions</a:t>
            </a:r>
          </a:p>
          <a:p>
            <a:pPr lvl="0"/>
            <a:r>
              <a:rPr lang="en-US" dirty="0"/>
              <a:t>Which road would be the best road to adopt?</a:t>
            </a:r>
          </a:p>
          <a:p>
            <a:pPr lvl="0"/>
            <a:r>
              <a:rPr lang="en-US" dirty="0"/>
              <a:t>Why do you think that would be the best road?</a:t>
            </a:r>
          </a:p>
          <a:p>
            <a:pPr lvl="0"/>
            <a:r>
              <a:rPr lang="en-US" dirty="0"/>
              <a:t>What category on the data set is the most important to you?</a:t>
            </a:r>
          </a:p>
          <a:p>
            <a:pPr lvl="0"/>
            <a:r>
              <a:rPr lang="en-US" dirty="0"/>
              <a:t>Which road would be your next choice?  And after that?</a:t>
            </a:r>
          </a:p>
          <a:p>
            <a:pPr lvl="0"/>
            <a:r>
              <a:rPr lang="en-US" dirty="0"/>
              <a:t>Do you agree with your group's ideas?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2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405</Words>
  <Application>Microsoft Macintosh PowerPoint</Application>
  <PresentationFormat>Custom</PresentationFormat>
  <Paragraphs>49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Document</vt:lpstr>
      <vt:lpstr>Sustainability Superheroes Adopt-A-Road</vt:lpstr>
      <vt:lpstr>Image Analysis</vt:lpstr>
      <vt:lpstr>PowerPoint Presentation</vt:lpstr>
      <vt:lpstr>Read the informational text.</vt:lpstr>
      <vt:lpstr>PowerPoint Presentation</vt:lpstr>
      <vt:lpstr>PowerPoint Presentation</vt:lpstr>
      <vt:lpstr>Learn about Adopt-A-Road</vt:lpstr>
      <vt:lpstr>Data set</vt:lpstr>
      <vt:lpstr>Rank the alternatives.</vt:lpstr>
      <vt:lpstr>Write back to  The Lorax</vt:lpstr>
      <vt:lpstr>Extend the learning.</vt:lpstr>
      <vt:lpstr>Questions?</vt:lpstr>
    </vt:vector>
  </TitlesOfParts>
  <Company>Polk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Decisionomics</dc:title>
  <dc:creator>Sharon Moser</dc:creator>
  <cp:lastModifiedBy>Information Technology</cp:lastModifiedBy>
  <cp:revision>72</cp:revision>
  <cp:lastPrinted>2017-03-08T19:59:23Z</cp:lastPrinted>
  <dcterms:created xsi:type="dcterms:W3CDTF">2017-03-07T17:34:55Z</dcterms:created>
  <dcterms:modified xsi:type="dcterms:W3CDTF">2019-06-04T20:45:38Z</dcterms:modified>
</cp:coreProperties>
</file>