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9"/>
    <p:sldMasterId id="2147483688" r:id="rId10"/>
    <p:sldMasterId id="2147483704" r:id="rId11"/>
  </p:sldMasterIdLst>
  <p:notesMasterIdLst>
    <p:notesMasterId r:id="rId47"/>
  </p:notesMasterIdLst>
  <p:handoutMasterIdLst>
    <p:handoutMasterId r:id="rId48"/>
  </p:handoutMasterIdLst>
  <p:sldIdLst>
    <p:sldId id="256" r:id="rId12"/>
    <p:sldId id="348" r:id="rId13"/>
    <p:sldId id="372" r:id="rId14"/>
    <p:sldId id="367" r:id="rId15"/>
    <p:sldId id="275" r:id="rId16"/>
    <p:sldId id="306" r:id="rId17"/>
    <p:sldId id="307" r:id="rId18"/>
    <p:sldId id="308" r:id="rId19"/>
    <p:sldId id="322" r:id="rId20"/>
    <p:sldId id="309" r:id="rId21"/>
    <p:sldId id="319" r:id="rId22"/>
    <p:sldId id="373" r:id="rId23"/>
    <p:sldId id="366" r:id="rId24"/>
    <p:sldId id="334" r:id="rId25"/>
    <p:sldId id="330" r:id="rId26"/>
    <p:sldId id="345" r:id="rId27"/>
    <p:sldId id="374" r:id="rId28"/>
    <p:sldId id="352" r:id="rId29"/>
    <p:sldId id="368" r:id="rId30"/>
    <p:sldId id="353" r:id="rId31"/>
    <p:sldId id="354" r:id="rId32"/>
    <p:sldId id="355" r:id="rId33"/>
    <p:sldId id="363" r:id="rId34"/>
    <p:sldId id="356" r:id="rId35"/>
    <p:sldId id="357" r:id="rId36"/>
    <p:sldId id="359" r:id="rId37"/>
    <p:sldId id="362" r:id="rId38"/>
    <p:sldId id="361" r:id="rId39"/>
    <p:sldId id="347" r:id="rId40"/>
    <p:sldId id="351" r:id="rId41"/>
    <p:sldId id="364" r:id="rId42"/>
    <p:sldId id="369" r:id="rId43"/>
    <p:sldId id="370" r:id="rId44"/>
    <p:sldId id="371" r:id="rId45"/>
    <p:sldId id="365"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2694" autoAdjust="0"/>
  </p:normalViewPr>
  <p:slideViewPr>
    <p:cSldViewPr>
      <p:cViewPr varScale="1">
        <p:scale>
          <a:sx n="70" d="100"/>
          <a:sy n="70" d="100"/>
        </p:scale>
        <p:origin x="1818"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89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microsoft.com/office/2016/11/relationships/changesInfo" Target="changesInfos/changesInfo1.xml"/><Relationship Id="rId5" Type="http://schemas.openxmlformats.org/officeDocument/2006/relationships/customXml" Target="../customXml/item5.xml"/><Relationship Id="rId10" Type="http://schemas.openxmlformats.org/officeDocument/2006/relationships/slideMaster" Target="slideMasters/slideMaster2.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anger" userId="ec5d025f-b314-4b7c-bee6-8dd9c175cb32" providerId="ADAL" clId="{FD3C9BF5-B0BF-4E74-BDF1-70A8F10CCACB}"/>
    <pc:docChg chg="modSld">
      <pc:chgData name="Christine Danger" userId="ec5d025f-b314-4b7c-bee6-8dd9c175cb32" providerId="ADAL" clId="{FD3C9BF5-B0BF-4E74-BDF1-70A8F10CCACB}" dt="2023-11-02T15:04:33.825" v="1" actId="20577"/>
      <pc:docMkLst>
        <pc:docMk/>
      </pc:docMkLst>
      <pc:sldChg chg="modSp mod">
        <pc:chgData name="Christine Danger" userId="ec5d025f-b314-4b7c-bee6-8dd9c175cb32" providerId="ADAL" clId="{FD3C9BF5-B0BF-4E74-BDF1-70A8F10CCACB}" dt="2023-11-02T15:04:33.825" v="1" actId="20577"/>
        <pc:sldMkLst>
          <pc:docMk/>
          <pc:sldMk cId="0" sldId="256"/>
        </pc:sldMkLst>
        <pc:spChg chg="mod">
          <ac:chgData name="Christine Danger" userId="ec5d025f-b314-4b7c-bee6-8dd9c175cb32" providerId="ADAL" clId="{FD3C9BF5-B0BF-4E74-BDF1-70A8F10CCACB}" dt="2023-11-02T15:04:33.825" v="1" actId="20577"/>
          <ac:spMkLst>
            <pc:docMk/>
            <pc:sldMk cId="0" sldId="256"/>
            <ac:spMk id="4" creationId="{00000000-0000-0000-0000-000000000000}"/>
          </ac:spMkLst>
        </pc:spChg>
      </pc:sldChg>
      <pc:sldChg chg="modSp mod">
        <pc:chgData name="Christine Danger" userId="ec5d025f-b314-4b7c-bee6-8dd9c175cb32" providerId="ADAL" clId="{FD3C9BF5-B0BF-4E74-BDF1-70A8F10CCACB}" dt="2023-10-22T13:56:01.796" v="0" actId="14100"/>
        <pc:sldMkLst>
          <pc:docMk/>
          <pc:sldMk cId="3238348943" sldId="348"/>
        </pc:sldMkLst>
        <pc:picChg chg="mod">
          <ac:chgData name="Christine Danger" userId="ec5d025f-b314-4b7c-bee6-8dd9c175cb32" providerId="ADAL" clId="{FD3C9BF5-B0BF-4E74-BDF1-70A8F10CCACB}" dt="2023-10-22T13:56:01.796" v="0" actId="14100"/>
          <ac:picMkLst>
            <pc:docMk/>
            <pc:sldMk cId="3238348943" sldId="348"/>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4" tIns="46242" rIns="92484" bIns="46242" rtlCol="0"/>
          <a:lstStyle>
            <a:lvl1pPr algn="r">
              <a:defRPr sz="1200"/>
            </a:lvl1pPr>
          </a:lstStyle>
          <a:p>
            <a:fld id="{A988788B-01CC-4DEC-A5D4-17DB0FAE5F03}" type="datetimeFigureOut">
              <a:rPr lang="en-US" smtClean="0"/>
              <a:pPr/>
              <a:t>11/2/2023</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4" tIns="46242" rIns="92484" bIns="4624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4" tIns="46242" rIns="92484" bIns="46242" rtlCol="0" anchor="b"/>
          <a:lstStyle>
            <a:lvl1pPr algn="r">
              <a:defRPr sz="1200"/>
            </a:lvl1pPr>
          </a:lstStyle>
          <a:p>
            <a:fld id="{6257987E-5958-48CA-992C-3FBCA89BC715}" type="slidenum">
              <a:rPr lang="en-US" smtClean="0"/>
              <a:pPr/>
              <a:t>‹#›</a:t>
            </a:fld>
            <a:endParaRPr lang="en-US"/>
          </a:p>
        </p:txBody>
      </p:sp>
    </p:spTree>
    <p:extLst>
      <p:ext uri="{BB962C8B-B14F-4D97-AF65-F5344CB8AC3E}">
        <p14:creationId xmlns:p14="http://schemas.microsoft.com/office/powerpoint/2010/main" val="350757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4" tIns="46242" rIns="92484" bIns="46242" rtlCol="0"/>
          <a:lstStyle>
            <a:lvl1pPr algn="r">
              <a:defRPr sz="1200"/>
            </a:lvl1pPr>
          </a:lstStyle>
          <a:p>
            <a:fld id="{B0409203-1ADD-4D95-AEE2-2B10D2226766}" type="datetimeFigureOut">
              <a:rPr lang="en-US" smtClean="0"/>
              <a:pPr/>
              <a:t>11/2/2023</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4" tIns="46242" rIns="92484" bIns="46242" rtlCol="0" anchor="b"/>
          <a:lstStyle>
            <a:lvl1pPr algn="r">
              <a:defRPr sz="1200"/>
            </a:lvl1pPr>
          </a:lstStyle>
          <a:p>
            <a:fld id="{A33E71CB-6472-4F11-B7B4-0E3A58C50098}" type="slidenum">
              <a:rPr lang="en-US" smtClean="0"/>
              <a:pPr/>
              <a:t>‹#›</a:t>
            </a:fld>
            <a:endParaRPr lang="en-US"/>
          </a:p>
        </p:txBody>
      </p:sp>
    </p:spTree>
    <p:extLst>
      <p:ext uri="{BB962C8B-B14F-4D97-AF65-F5344CB8AC3E}">
        <p14:creationId xmlns:p14="http://schemas.microsoft.com/office/powerpoint/2010/main" val="374025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1</a:t>
            </a:fld>
            <a:endParaRPr lang="en-US"/>
          </a:p>
        </p:txBody>
      </p:sp>
    </p:spTree>
    <p:extLst>
      <p:ext uri="{BB962C8B-B14F-4D97-AF65-F5344CB8AC3E}">
        <p14:creationId xmlns:p14="http://schemas.microsoft.com/office/powerpoint/2010/main" val="276632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170">
              <a:defRPr/>
            </a:pPr>
            <a:r>
              <a:rPr lang="en-US" dirty="0"/>
              <a:t>The retreat of sea ice has occurred faster than climate models had predicted. Image on left shows Arctic minimum sea ice extent in 1984, which was about 2.59 million square miles, the average minimum extent for 1979-2000. Image on right shows that the extent of sea ice had dropped to 1.32 million square miles at the end of summer 2012. The dramatic loss of Arctic sea ice increases warming and has many other impacts on the region. Marine mammals including polar bears and many seal species depend on sea ice for nearly all aspects of their existence. Alaska Native coastal communities rely on sea ice for many reasons, including its role as a buffer against coastal erosion from storms and as a platform for hunting. (Figure source: NASA Earth Observatory 2012).</a:t>
            </a:r>
          </a:p>
          <a:p>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t>10</a:t>
            </a:fld>
            <a:endParaRPr lang="en-US"/>
          </a:p>
        </p:txBody>
      </p:sp>
    </p:spTree>
    <p:extLst>
      <p:ext uri="{BB962C8B-B14F-4D97-AF65-F5344CB8AC3E}">
        <p14:creationId xmlns:p14="http://schemas.microsoft.com/office/powerpoint/2010/main" val="292731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Percent changes in the amount of precipitation falling in very heavy events (the heaviest 1%) from 1958 to 2012 for each region. There is a clear national trend toward a greater amount of precipitation being concentrated in very heavy events, particularly in the Northeast and Midwest. (Figure source: updated from Karl et al. 2009</a:t>
            </a:r>
            <a:r>
              <a:rPr lang="en-US" baseline="30000" dirty="0"/>
              <a:t>c</a:t>
            </a:r>
            <a:r>
              <a:rPr lang="en-US" dirty="0"/>
              <a:t> ).</a:t>
            </a:r>
          </a:p>
        </p:txBody>
      </p:sp>
      <p:sp>
        <p:nvSpPr>
          <p:cNvPr id="4" name="Slide Number Placeholder 3"/>
          <p:cNvSpPr>
            <a:spLocks noGrp="1"/>
          </p:cNvSpPr>
          <p:nvPr>
            <p:ph type="sldNum" sz="quarter" idx="10"/>
          </p:nvPr>
        </p:nvSpPr>
        <p:spPr/>
        <p:txBody>
          <a:bodyPr/>
          <a:lstStyle/>
          <a:p>
            <a:fld id="{DCE3BC03-46F9-4125-9137-FA0A872ABFE4}" type="slidenum">
              <a:rPr lang="en-US" smtClean="0"/>
              <a:t>11</a:t>
            </a:fld>
            <a:endParaRPr lang="en-US"/>
          </a:p>
        </p:txBody>
      </p:sp>
    </p:spTree>
    <p:extLst>
      <p:ext uri="{BB962C8B-B14F-4D97-AF65-F5344CB8AC3E}">
        <p14:creationId xmlns:p14="http://schemas.microsoft.com/office/powerpoint/2010/main" val="248846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12</a:t>
            </a:fld>
            <a:endParaRPr lang="en-US"/>
          </a:p>
        </p:txBody>
      </p:sp>
    </p:spTree>
    <p:extLst>
      <p:ext uri="{BB962C8B-B14F-4D97-AF65-F5344CB8AC3E}">
        <p14:creationId xmlns:p14="http://schemas.microsoft.com/office/powerpoint/2010/main" val="62921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13</a:t>
            </a:fld>
            <a:endParaRPr lang="en-US"/>
          </a:p>
        </p:txBody>
      </p:sp>
    </p:spTree>
    <p:extLst>
      <p:ext uri="{BB962C8B-B14F-4D97-AF65-F5344CB8AC3E}">
        <p14:creationId xmlns:p14="http://schemas.microsoft.com/office/powerpoint/2010/main" val="233496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heat-trapping gases, primarily carbon dioxide (CO</a:t>
            </a:r>
            <a:r>
              <a:rPr lang="en-US" baseline="-25000" dirty="0"/>
              <a:t>2</a:t>
            </a:r>
            <a:r>
              <a:rPr lang="en-US" dirty="0"/>
              <a:t>) (panel A), have increased over the past decades, not only has air temperature increased worldwide, but so has the ocean surface temperature (panel B). The increased ocean temperature, combined with melting of glaciers and ice sheets on land, is leading to higher sea levels (panel C). Increased air and ocean temperatures are also causing the continued, dramatic decline in Arctic sea ice during the summer (panel D). Additionally, the ocean is becoming more acidic as increased atmospheric CO</a:t>
            </a:r>
            <a:r>
              <a:rPr lang="en-US" baseline="-25000" dirty="0"/>
              <a:t>2</a:t>
            </a:r>
            <a:r>
              <a:rPr lang="en-US" dirty="0"/>
              <a:t> dissolves into it (panel E). (CO</a:t>
            </a:r>
            <a:r>
              <a:rPr lang="en-US" baseline="-25000" dirty="0"/>
              <a:t>2</a:t>
            </a:r>
            <a:r>
              <a:rPr lang="en-US" dirty="0"/>
              <a:t> data from Etheridge 2010, Tans and Keeling 2012, and NOAA NCDC 2012; SST data from NOAA NCDC 2012 and Smith et al. 2008; Sea level data from CSIRO 2012 and Church and White 2011; Sea ice data from University of Illinois 2012; pH data from </a:t>
            </a:r>
            <a:r>
              <a:rPr lang="en-US" dirty="0" err="1"/>
              <a:t>Doney</a:t>
            </a:r>
            <a:r>
              <a:rPr lang="en-US" dirty="0"/>
              <a:t> et al. 2012</a:t>
            </a:r>
            <a:r>
              <a:rPr lang="en-US" baseline="30000" dirty="0"/>
              <a:t>4,5</a:t>
            </a:r>
            <a:r>
              <a:rPr lang="en-US" dirty="0"/>
              <a:t>).</a:t>
            </a:r>
          </a:p>
        </p:txBody>
      </p:sp>
      <p:sp>
        <p:nvSpPr>
          <p:cNvPr id="4" name="Slide Number Placeholder 3"/>
          <p:cNvSpPr>
            <a:spLocks noGrp="1"/>
          </p:cNvSpPr>
          <p:nvPr>
            <p:ph type="sldNum" sz="quarter" idx="10"/>
          </p:nvPr>
        </p:nvSpPr>
        <p:spPr/>
        <p:txBody>
          <a:bodyPr/>
          <a:lstStyle/>
          <a:p>
            <a:fld id="{DCE3BC03-46F9-4125-9137-FA0A872ABFE4}" type="slidenum">
              <a:rPr lang="en-US" smtClean="0"/>
              <a:t>14</a:t>
            </a:fld>
            <a:endParaRPr lang="en-US"/>
          </a:p>
        </p:txBody>
      </p:sp>
    </p:spTree>
    <p:extLst>
      <p:ext uri="{BB962C8B-B14F-4D97-AF65-F5344CB8AC3E}">
        <p14:creationId xmlns:p14="http://schemas.microsoft.com/office/powerpoint/2010/main" val="258183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Crop yields are very sensitive to temperature and rainfall. They are especially sensitive to high temperatures during the pollination and grain-filling period. For example, corn (left) and soybean (right) harvests in Illinois and Indiana, two major producers, were lower in years with average maximum summer (June, July, and August) temperatures that were higher than the 1980-2007 average. Most years with below-average yields are both warmer and drier than normal.</a:t>
            </a:r>
            <a:r>
              <a:rPr lang="en-US" baseline="30000" dirty="0"/>
              <a:t>1,2</a:t>
            </a:r>
            <a:r>
              <a:rPr lang="en-US" dirty="0"/>
              <a:t> There is a very high correlation between warm and dry conditions during Midwest summers</a:t>
            </a:r>
            <a:r>
              <a:rPr lang="en-US" baseline="30000" dirty="0"/>
              <a:t>3</a:t>
            </a:r>
            <a:r>
              <a:rPr lang="en-US" dirty="0"/>
              <a:t> due to similar meteorological conditions and drought-caused changes</a:t>
            </a:r>
            <a:r>
              <a:rPr lang="en-US" baseline="30000" dirty="0"/>
              <a:t>4</a:t>
            </a:r>
            <a:r>
              <a:rPr lang="en-US" dirty="0"/>
              <a:t> in the surface. (Figure source: redrawn from Mishra and </a:t>
            </a:r>
            <a:r>
              <a:rPr lang="en-US" dirty="0" err="1"/>
              <a:t>Cherkauer</a:t>
            </a:r>
            <a:r>
              <a:rPr lang="en-US" dirty="0"/>
              <a:t> 2010</a:t>
            </a:r>
            <a:r>
              <a:rPr lang="en-US" baseline="30000" dirty="0"/>
              <a:t>1</a:t>
            </a:r>
            <a:r>
              <a:rPr lang="en-US" dirty="0"/>
              <a:t>).</a:t>
            </a:r>
          </a:p>
        </p:txBody>
      </p:sp>
      <p:sp>
        <p:nvSpPr>
          <p:cNvPr id="4" name="Slide Number Placeholder 3"/>
          <p:cNvSpPr>
            <a:spLocks noGrp="1"/>
          </p:cNvSpPr>
          <p:nvPr>
            <p:ph type="sldNum" sz="quarter" idx="10"/>
          </p:nvPr>
        </p:nvSpPr>
        <p:spPr/>
        <p:txBody>
          <a:bodyPr/>
          <a:lstStyle/>
          <a:p>
            <a:fld id="{DCE3BC03-46F9-4125-9137-FA0A872ABFE4}" type="slidenum">
              <a:rPr lang="en-US" smtClean="0"/>
              <a:t>15</a:t>
            </a:fld>
            <a:endParaRPr lang="en-US"/>
          </a:p>
        </p:txBody>
      </p:sp>
    </p:spTree>
    <p:extLst>
      <p:ext uri="{BB962C8B-B14F-4D97-AF65-F5344CB8AC3E}">
        <p14:creationId xmlns:p14="http://schemas.microsoft.com/office/powerpoint/2010/main" val="283656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is projected to reduce water supplies in some parts of the country. This is true in areas where precipitation is projected to decline, and even in some areas where precipitation is expected to increase. Compared to 10% of counties today, by 2050, 32% of counties will be at high or extreme risk of water shortages. Numbers of counties are in parentheses in key. Projections assume continued increases in greenhouse gas emissions through 2050 and a slow decline thereafter (A1B scenario). (Figure source: Reprinted with permission from Roy et al. 2012</a:t>
            </a:r>
            <a:r>
              <a:rPr lang="en-US" baseline="30000" dirty="0"/>
              <a:t>7</a:t>
            </a:r>
            <a:r>
              <a:rPr lang="en-US" dirty="0"/>
              <a:t>. Copyright American Chemical Society).</a:t>
            </a:r>
          </a:p>
          <a:p>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t>16</a:t>
            </a:fld>
            <a:endParaRPr lang="en-US"/>
          </a:p>
        </p:txBody>
      </p:sp>
    </p:spTree>
    <p:extLst>
      <p:ext uri="{BB962C8B-B14F-4D97-AF65-F5344CB8AC3E}">
        <p14:creationId xmlns:p14="http://schemas.microsoft.com/office/powerpoint/2010/main" val="25556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17</a:t>
            </a:fld>
            <a:endParaRPr lang="en-US"/>
          </a:p>
        </p:txBody>
      </p:sp>
    </p:spTree>
    <p:extLst>
      <p:ext uri="{BB962C8B-B14F-4D97-AF65-F5344CB8AC3E}">
        <p14:creationId xmlns:p14="http://schemas.microsoft.com/office/powerpoint/2010/main" val="209749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24DE2-339F-4F1E-AAE7-305A57BDF420}" type="slidenum">
              <a:rPr lang="en-US"/>
              <a:pPr/>
              <a:t>18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037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 ambient, 4.3 household, not additive.</a:t>
            </a:r>
          </a:p>
          <a:p>
            <a:endParaRPr lang="en-US" dirty="0"/>
          </a:p>
          <a:p>
            <a:r>
              <a:rPr lang="en-US" dirty="0"/>
              <a:t>In Sub-Saharan Africa there were 16 cities in 6 countries (of</a:t>
            </a:r>
            <a:r>
              <a:rPr lang="en-US" baseline="0" dirty="0"/>
              <a:t> 47 total African countries) = 13%, the lowest of any region</a:t>
            </a:r>
          </a:p>
          <a:p>
            <a:endParaRPr lang="en-US" dirty="0"/>
          </a:p>
        </p:txBody>
      </p:sp>
      <p:sp>
        <p:nvSpPr>
          <p:cNvPr id="4" name="Slide Number Placeholder 3"/>
          <p:cNvSpPr>
            <a:spLocks noGrp="1"/>
          </p:cNvSpPr>
          <p:nvPr>
            <p:ph type="sldNum" sz="quarter" idx="10"/>
          </p:nvPr>
        </p:nvSpPr>
        <p:spPr/>
        <p:txBody>
          <a:bodyPr/>
          <a:lstStyle/>
          <a:p>
            <a:fld id="{000A4222-D9B3-48D6-AC14-5D88A161778D}" type="slidenum">
              <a:rPr lang="en-US" smtClean="0"/>
              <a:t>19</a:t>
            </a:fld>
            <a:endParaRPr lang="en-US"/>
          </a:p>
        </p:txBody>
      </p:sp>
    </p:spTree>
    <p:extLst>
      <p:ext uri="{BB962C8B-B14F-4D97-AF65-F5344CB8AC3E}">
        <p14:creationId xmlns:p14="http://schemas.microsoft.com/office/powerpoint/2010/main" val="15766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E71CB-6472-4F11-B7B4-0E3A58C50098}" type="slidenum">
              <a:rPr lang="en-US" smtClean="0"/>
              <a:pPr/>
              <a:t>2</a:t>
            </a:fld>
            <a:endParaRPr lang="en-US"/>
          </a:p>
        </p:txBody>
      </p:sp>
    </p:spTree>
    <p:extLst>
      <p:ext uri="{BB962C8B-B14F-4D97-AF65-F5344CB8AC3E}">
        <p14:creationId xmlns:p14="http://schemas.microsoft.com/office/powerpoint/2010/main" val="3444634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E71CB-6472-4F11-B7B4-0E3A58C50098}" type="slidenum">
              <a:rPr lang="en-US" smtClean="0"/>
              <a:pPr/>
              <a:t>20</a:t>
            </a:fld>
            <a:endParaRPr lang="en-US"/>
          </a:p>
        </p:txBody>
      </p:sp>
    </p:spTree>
    <p:extLst>
      <p:ext uri="{BB962C8B-B14F-4D97-AF65-F5344CB8AC3E}">
        <p14:creationId xmlns:p14="http://schemas.microsoft.com/office/powerpoint/2010/main" val="103218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GB" dirty="0"/>
              <a:t>UNEP </a:t>
            </a:r>
            <a:r>
              <a:rPr lang="en-GB" dirty="0" err="1"/>
              <a:t>modeled</a:t>
            </a:r>
            <a:r>
              <a:rPr lang="en-GB" dirty="0"/>
              <a:t> 16 measures (methane</a:t>
            </a:r>
            <a:r>
              <a:rPr lang="en-GB" baseline="0" dirty="0"/>
              <a:t> and BC)</a:t>
            </a:r>
          </a:p>
          <a:p>
            <a:pPr>
              <a:defRPr/>
            </a:pPr>
            <a:endParaRPr lang="en-GB" dirty="0"/>
          </a:p>
          <a:p>
            <a:pPr>
              <a:defRPr/>
            </a:pPr>
            <a:r>
              <a:rPr lang="en-GB" dirty="0"/>
              <a:t>Impact of these 16 measures on global warming shown in this graph. </a:t>
            </a:r>
          </a:p>
          <a:p>
            <a:pPr>
              <a:defRPr/>
            </a:pPr>
            <a:r>
              <a:rPr lang="en-GB" dirty="0"/>
              <a:t>The assessment calculated a reference scenario – extrapolating current trends – consistent with IPCC – if we carry on emitting according to current trends in energy use and technology then the world is heading for an increase in temperature that exceeds 2oC some time towards the middle of this century.</a:t>
            </a:r>
          </a:p>
          <a:p>
            <a:pPr>
              <a:defRPr/>
            </a:pPr>
            <a:endParaRPr lang="en-GB" dirty="0"/>
          </a:p>
          <a:p>
            <a:pPr>
              <a:defRPr/>
            </a:pPr>
            <a:r>
              <a:rPr lang="en-GB" dirty="0"/>
              <a:t>If we manage to reduce CO2 emissions consistent with a 450ppm scenario as developed by IEA, which is fairly ambitious then the </a:t>
            </a:r>
            <a:r>
              <a:rPr lang="en-GB" dirty="0" err="1"/>
              <a:t>tmerature</a:t>
            </a:r>
            <a:r>
              <a:rPr lang="en-GB" dirty="0"/>
              <a:t> increase slows, but only in the long-term as it takes some time for the CO2 decreases to affect global temperature, and there is a good chance that 2oC will be exceeded.</a:t>
            </a:r>
          </a:p>
          <a:p>
            <a:pPr>
              <a:defRPr/>
            </a:pPr>
            <a:endParaRPr lang="en-GB" dirty="0"/>
          </a:p>
          <a:p>
            <a:pPr>
              <a:defRPr/>
            </a:pPr>
            <a:r>
              <a:rPr lang="en-GB" dirty="0"/>
              <a:t>If we implement fully the Methane and BC measures identified in the assessment, starting now and implemented by 2030, the rate of temperature increase reduces in the first half of this century, leading to a 0.5oC reduction in warming, about half of the warming projected by the reference scenario for 2050. But without any reduction in CO2, then the temperature increases in parallel to the reference scenario due to the influence of CO and exceeds the 2oC target in the latter half of the century, but a couple of decades later than the reference case. </a:t>
            </a:r>
          </a:p>
          <a:p>
            <a:pPr>
              <a:defRPr/>
            </a:pPr>
            <a:endParaRPr lang="en-GB" dirty="0"/>
          </a:p>
          <a:p>
            <a:pPr>
              <a:defRPr/>
            </a:pPr>
            <a:r>
              <a:rPr lang="en-GB" dirty="0"/>
              <a:t>However, a combination of the near-term measures on methane and BC in combination with the ambitious CO2 emission reductions slow the rate of warming in the near term and reduces the long term warming and there is an increased chance of avoiding crossing the 2oC target during this century </a:t>
            </a:r>
          </a:p>
        </p:txBody>
      </p:sp>
      <p:sp>
        <p:nvSpPr>
          <p:cNvPr id="21508" name="Slide Number Placeholder 3"/>
          <p:cNvSpPr>
            <a:spLocks noGrp="1"/>
          </p:cNvSpPr>
          <p:nvPr>
            <p:ph type="sldNum" sz="quarter" idx="5"/>
          </p:nvPr>
        </p:nvSpPr>
        <p:spPr bwMode="auto">
          <a:noFill/>
          <a:ln>
            <a:miter lim="800000"/>
            <a:headEnd/>
            <a:tailEnd/>
          </a:ln>
        </p:spPr>
        <p:txBody>
          <a:bodyPr/>
          <a:lstStyle/>
          <a:p>
            <a:fld id="{6129ED0B-2526-4E14-A7E7-FF6C88BACCD5}" type="slidenum">
              <a:rPr lang="en-GB" smtClean="0">
                <a:solidFill>
                  <a:srgbClr val="000000"/>
                </a:solidFill>
                <a:ea typeface="宋体" pitchFamily="2" charset="-122"/>
              </a:rPr>
              <a:pPr/>
              <a:t>21</a:t>
            </a:fld>
            <a:endParaRPr lang="en-GB">
              <a:solidFill>
                <a:srgbClr val="000000"/>
              </a:solidFill>
              <a:ea typeface="宋体" pitchFamily="2" charset="-122"/>
            </a:endParaRPr>
          </a:p>
        </p:txBody>
      </p:sp>
    </p:spTree>
    <p:extLst>
      <p:ext uri="{BB962C8B-B14F-4D97-AF65-F5344CB8AC3E}">
        <p14:creationId xmlns:p14="http://schemas.microsoft.com/office/powerpoint/2010/main" val="419519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22</a:t>
            </a:fld>
            <a:endParaRPr lang="en-US"/>
          </a:p>
        </p:txBody>
      </p:sp>
    </p:spTree>
    <p:extLst>
      <p:ext uri="{BB962C8B-B14F-4D97-AF65-F5344CB8AC3E}">
        <p14:creationId xmlns:p14="http://schemas.microsoft.com/office/powerpoint/2010/main" val="382407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9F1DE-EBB3-4D0E-9C70-40B50F96DECD}" type="slidenum">
              <a:rPr lang="en-US"/>
              <a:pPr/>
              <a:t>23</a:t>
            </a:fld>
            <a:endParaRPr lang="en-US"/>
          </a:p>
        </p:txBody>
      </p:sp>
      <p:sp>
        <p:nvSpPr>
          <p:cNvPr id="91138" name="Rectangle 2"/>
          <p:cNvSpPr>
            <a:spLocks noGrp="1" noRot="1" noChangeAspect="1" noChangeArrowheads="1" noTextEdit="1"/>
          </p:cNvSpPr>
          <p:nvPr>
            <p:ph type="sldImg"/>
          </p:nvPr>
        </p:nvSpPr>
        <p:spPr>
          <a:xfrm>
            <a:off x="1168400" y="692150"/>
            <a:ext cx="4618038" cy="3463925"/>
          </a:xfrm>
          <a:ln/>
        </p:spPr>
      </p:sp>
      <p:sp>
        <p:nvSpPr>
          <p:cNvPr id="91139" name="Rectangle 3"/>
          <p:cNvSpPr>
            <a:spLocks noGrp="1" noChangeArrowheads="1"/>
          </p:cNvSpPr>
          <p:nvPr>
            <p:ph type="body" idx="1"/>
          </p:nvPr>
        </p:nvSpPr>
        <p:spPr>
          <a:xfrm>
            <a:off x="927097" y="4387135"/>
            <a:ext cx="5095881" cy="4157816"/>
          </a:xfrm>
        </p:spPr>
        <p:txBody>
          <a:bodyPr lIns="90637" tIns="45318" rIns="90637" bIns="45318"/>
          <a:lstStyle/>
          <a:p>
            <a:r>
              <a:rPr lang="en-US" sz="500" dirty="0"/>
              <a:t>Obviously, this is a particularly climate-sensitive area. Arctic sea ice extent has decreased from 1979 to 2006 in every month. During the 2007 melt season, Arctic sea ice dropped to the lowest levels observed since satellite measurements began in 1979, resulting in the first recorded complete opening of the Northwest Passage (NSIDC, 2007).</a:t>
            </a:r>
          </a:p>
          <a:p>
            <a:endParaRPr lang="en-US" sz="500" dirty="0"/>
          </a:p>
          <a:p>
            <a:r>
              <a:rPr lang="en-US" sz="500" dirty="0"/>
              <a:t>Modeling studies have shown that ozone increases are playing an important role in the warming of this region.  (Highlight y-axis change here.)  BC is thought to have a disproportionately large impact in this region.  However, it is estimated that about 0.25 deg C of the warming is from ozone sources.  Modeling apportionment-type studies have shown that ozone from mid-latitudes are at least partially responsible (along w/ local sources, </a:t>
            </a:r>
            <a:r>
              <a:rPr lang="en-US" sz="500" dirty="0" err="1"/>
              <a:t>eg</a:t>
            </a:r>
            <a:r>
              <a:rPr lang="en-US" sz="500" dirty="0"/>
              <a:t>. shipping).  Impacts are estimated to be largest in the winter.</a:t>
            </a:r>
            <a:endParaRPr lang="en-US" sz="500" dirty="0">
              <a:latin typeface="Candara" pitchFamily="34" charset="0"/>
            </a:endParaRPr>
          </a:p>
        </p:txBody>
      </p:sp>
    </p:spTree>
    <p:extLst>
      <p:ext uri="{BB962C8B-B14F-4D97-AF65-F5344CB8AC3E}">
        <p14:creationId xmlns:p14="http://schemas.microsoft.com/office/powerpoint/2010/main" val="1182148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05F49-FBE6-4384-926C-8B46E898AE13}" type="slidenum">
              <a:rPr lang="en-US"/>
              <a:pPr/>
              <a:t>24</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540808" y="4387136"/>
            <a:ext cx="6100235" cy="4156234"/>
          </a:xfrm>
        </p:spPr>
        <p:txBody>
          <a:bodyPr/>
          <a:lstStyle/>
          <a:p>
            <a:pPr>
              <a:buFontTx/>
              <a:buChar char="•"/>
            </a:pPr>
            <a:r>
              <a:rPr lang="en-US"/>
              <a:t>Shared solutions are more efficient</a:t>
            </a:r>
          </a:p>
          <a:p>
            <a:pPr lvl="1">
              <a:buFontTx/>
              <a:buChar char="•"/>
            </a:pPr>
            <a:r>
              <a:rPr lang="en-US"/>
              <a:t>Setting clear goals for both air quality and climate allows for better planning</a:t>
            </a:r>
          </a:p>
          <a:p>
            <a:pPr lvl="1">
              <a:buFontTx/>
              <a:buChar char="•"/>
            </a:pPr>
            <a:r>
              <a:rPr lang="en-US"/>
              <a:t>The public health co-benefits of carefully designed climate strategies can help offset costs</a:t>
            </a:r>
          </a:p>
          <a:p>
            <a:pPr lvl="1">
              <a:buFontTx/>
              <a:buChar char="•"/>
            </a:pPr>
            <a:r>
              <a:rPr lang="en-US"/>
              <a:t>Past air quality strategies designed without climate in mind have not always been beneficial to climate</a:t>
            </a:r>
          </a:p>
          <a:p>
            <a:pPr lvl="2">
              <a:buFontTx/>
              <a:buChar char="•"/>
            </a:pPr>
            <a:r>
              <a:rPr lang="en-US"/>
              <a:t>End of pipe controls (e.g., scrubbers) can be very energy intensive.  We must seek to avoid approaches that lead to disbenefits</a:t>
            </a:r>
          </a:p>
          <a:p>
            <a:pPr lvl="2">
              <a:buFontTx/>
              <a:buChar char="•"/>
            </a:pPr>
            <a:r>
              <a:rPr lang="en-US"/>
              <a:t>Reductions in some air pollutants (e.g. sulfates) may lead to warming, even though they are essential for public health.  We must understand these impacts and find supplements on the climate side</a:t>
            </a:r>
          </a:p>
          <a:p>
            <a:endParaRPr lang="en-US"/>
          </a:p>
        </p:txBody>
      </p:sp>
    </p:spTree>
    <p:extLst>
      <p:ext uri="{BB962C8B-B14F-4D97-AF65-F5344CB8AC3E}">
        <p14:creationId xmlns:p14="http://schemas.microsoft.com/office/powerpoint/2010/main" val="2488039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E71CB-6472-4F11-B7B4-0E3A58C50098}" type="slidenum">
              <a:rPr lang="en-US" smtClean="0"/>
              <a:pPr/>
              <a:t>25</a:t>
            </a:fld>
            <a:endParaRPr lang="en-US"/>
          </a:p>
        </p:txBody>
      </p:sp>
    </p:spTree>
    <p:extLst>
      <p:ext uri="{BB962C8B-B14F-4D97-AF65-F5344CB8AC3E}">
        <p14:creationId xmlns:p14="http://schemas.microsoft.com/office/powerpoint/2010/main" val="2271976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Maps show projected change in average surface air temperature in the later part of this century (2071-2099) relative to the later part of the last century (1970-1999) under a scenario that assumes substantial reductions in heat trapping gases (B1, left) and a higher emissions scenario that assumes continued increases in global emissions (A2, right). These scenarios are used throughout this report for assessing impacts under lower and higher emissions. (Figure source: NOAA NCDC / CICS-NC).</a:t>
            </a:r>
          </a:p>
        </p:txBody>
      </p:sp>
      <p:sp>
        <p:nvSpPr>
          <p:cNvPr id="4" name="Slide Number Placeholder 3"/>
          <p:cNvSpPr>
            <a:spLocks noGrp="1"/>
          </p:cNvSpPr>
          <p:nvPr>
            <p:ph type="sldNum" sz="quarter" idx="10"/>
          </p:nvPr>
        </p:nvSpPr>
        <p:spPr/>
        <p:txBody>
          <a:bodyPr/>
          <a:lstStyle/>
          <a:p>
            <a:fld id="{DCE3BC03-46F9-4125-9137-FA0A872ABFE4}" type="slidenum">
              <a:rPr lang="en-US" smtClean="0"/>
              <a:t>26</a:t>
            </a:fld>
            <a:endParaRPr lang="en-US"/>
          </a:p>
        </p:txBody>
      </p:sp>
    </p:spTree>
    <p:extLst>
      <p:ext uri="{BB962C8B-B14F-4D97-AF65-F5344CB8AC3E}">
        <p14:creationId xmlns:p14="http://schemas.microsoft.com/office/powerpoint/2010/main" val="3428047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27</a:t>
            </a:fld>
            <a:endParaRPr lang="en-US"/>
          </a:p>
        </p:txBody>
      </p:sp>
    </p:spTree>
    <p:extLst>
      <p:ext uri="{BB962C8B-B14F-4D97-AF65-F5344CB8AC3E}">
        <p14:creationId xmlns:p14="http://schemas.microsoft.com/office/powerpoint/2010/main" val="1274874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28</a:t>
            </a:fld>
            <a:endParaRPr lang="en-US"/>
          </a:p>
        </p:txBody>
      </p:sp>
    </p:spTree>
    <p:extLst>
      <p:ext uri="{BB962C8B-B14F-4D97-AF65-F5344CB8AC3E}">
        <p14:creationId xmlns:p14="http://schemas.microsoft.com/office/powerpoint/2010/main" val="307145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E71CB-6472-4F11-B7B4-0E3A58C50098}" type="slidenum">
              <a:rPr lang="en-US" smtClean="0"/>
              <a:pPr/>
              <a:t>29</a:t>
            </a:fld>
            <a:endParaRPr lang="en-US"/>
          </a:p>
        </p:txBody>
      </p:sp>
    </p:spTree>
    <p:extLst>
      <p:ext uri="{BB962C8B-B14F-4D97-AF65-F5344CB8AC3E}">
        <p14:creationId xmlns:p14="http://schemas.microsoft.com/office/powerpoint/2010/main" val="364879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3</a:t>
            </a:fld>
            <a:endParaRPr lang="en-US"/>
          </a:p>
        </p:txBody>
      </p:sp>
    </p:spTree>
    <p:extLst>
      <p:ext uri="{BB962C8B-B14F-4D97-AF65-F5344CB8AC3E}">
        <p14:creationId xmlns:p14="http://schemas.microsoft.com/office/powerpoint/2010/main" val="15624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30</a:t>
            </a:fld>
            <a:endParaRPr lang="en-US"/>
          </a:p>
        </p:txBody>
      </p:sp>
    </p:spTree>
    <p:extLst>
      <p:ext uri="{BB962C8B-B14F-4D97-AF65-F5344CB8AC3E}">
        <p14:creationId xmlns:p14="http://schemas.microsoft.com/office/powerpoint/2010/main" val="2301290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31</a:t>
            </a:fld>
            <a:endParaRPr lang="en-US"/>
          </a:p>
        </p:txBody>
      </p:sp>
    </p:spTree>
    <p:extLst>
      <p:ext uri="{BB962C8B-B14F-4D97-AF65-F5344CB8AC3E}">
        <p14:creationId xmlns:p14="http://schemas.microsoft.com/office/powerpoint/2010/main" val="19371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32</a:t>
            </a:fld>
            <a:endParaRPr lang="en-US"/>
          </a:p>
        </p:txBody>
      </p:sp>
    </p:spTree>
    <p:extLst>
      <p:ext uri="{BB962C8B-B14F-4D97-AF65-F5344CB8AC3E}">
        <p14:creationId xmlns:p14="http://schemas.microsoft.com/office/powerpoint/2010/main" val="268078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33</a:t>
            </a:fld>
            <a:endParaRPr lang="en-US"/>
          </a:p>
        </p:txBody>
      </p:sp>
    </p:spTree>
    <p:extLst>
      <p:ext uri="{BB962C8B-B14F-4D97-AF65-F5344CB8AC3E}">
        <p14:creationId xmlns:p14="http://schemas.microsoft.com/office/powerpoint/2010/main" val="630989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the climate</a:t>
            </a:r>
            <a:r>
              <a:rPr lang="en-US" baseline="0" dirty="0"/>
              <a:t> is changing.  What are the causes? </a:t>
            </a:r>
            <a:r>
              <a:rPr lang="en-US" dirty="0"/>
              <a:t>When we look at natural</a:t>
            </a:r>
            <a:r>
              <a:rPr lang="en-US" baseline="0" dirty="0"/>
              <a:t> drivers of climate change, they fail to explain the warming that we are seeing today. </a:t>
            </a:r>
          </a:p>
          <a:p>
            <a:endParaRPr lang="en-US" baseline="0" dirty="0"/>
          </a:p>
          <a:p>
            <a:r>
              <a:rPr lang="en-US" baseline="0" dirty="0"/>
              <a:t>For example, t</a:t>
            </a:r>
            <a:r>
              <a:rPr lang="en-US" dirty="0"/>
              <a:t>he full record of satellite measurements of the sun’s energy received at the top of the Earth’s atmosphere is shown in red, following its natural 11-year cycle of small ups and downs, without any net increase. Over the same period, global temperature relative to 1961-1990 average (shown in blue) has risen markedly. This is a clear indication that changes in the sun are not responsible for the observed warming over recent decades. (Figure source: NOAA NCDC / CICS-NC).</a:t>
            </a:r>
          </a:p>
          <a:p>
            <a:endParaRPr lang="en-US" dirty="0"/>
          </a:p>
          <a:p>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t>35</a:t>
            </a:fld>
            <a:endParaRPr lang="en-US"/>
          </a:p>
        </p:txBody>
      </p:sp>
    </p:spTree>
    <p:extLst>
      <p:ext uri="{BB962C8B-B14F-4D97-AF65-F5344CB8AC3E}">
        <p14:creationId xmlns:p14="http://schemas.microsoft.com/office/powerpoint/2010/main" val="54257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E71CB-6472-4F11-B7B4-0E3A58C50098}" type="slidenum">
              <a:rPr lang="en-US" smtClean="0"/>
              <a:pPr/>
              <a:t>4</a:t>
            </a:fld>
            <a:endParaRPr lang="en-US"/>
          </a:p>
        </p:txBody>
      </p:sp>
    </p:spTree>
    <p:extLst>
      <p:ext uri="{BB962C8B-B14F-4D97-AF65-F5344CB8AC3E}">
        <p14:creationId xmlns:p14="http://schemas.microsoft.com/office/powerpoint/2010/main" val="66375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r>
              <a:rPr lang="en-US" dirty="0"/>
              <a:t>What do we know about climate change? Quite a lot, actually.  This is a subject that scientists have</a:t>
            </a:r>
            <a:r>
              <a:rPr lang="en-US" baseline="0" dirty="0"/>
              <a:t> been studying for decades, and the scientific data are strong and compelling.  </a:t>
            </a:r>
          </a:p>
          <a:p>
            <a:endParaRPr lang="en-US" baseline="0" dirty="0"/>
          </a:p>
          <a:p>
            <a:r>
              <a:rPr lang="en-US" dirty="0"/>
              <a:t>Several new climate</a:t>
            </a:r>
            <a:r>
              <a:rPr lang="en-US" baseline="0" dirty="0"/>
              <a:t> assessment reports have been released in 2013 and 2014 that confirm that the climate is changing, that humans are contributing, and that taking action will reduce the risks we face in the future. This presentation pulls from these reports to give an overview of how our climate is changing  now, and what we can expect in the future. </a:t>
            </a:r>
          </a:p>
          <a:p>
            <a:endParaRPr lang="en-US" baseline="0" dirty="0"/>
          </a:p>
          <a:p>
            <a:r>
              <a:rPr lang="en-US" baseline="0" dirty="0"/>
              <a:t>The Intergovernmental Panel on Climate Change’s Fifth Assessment Report (AR5), covers the lates research on the physical science of climate change, global climate impacts, and global mitigation  and adaptation opportunities.  These reports were developed by thousands of experts from multiple countries, and withstood a rigorous peer review process as well as review by member governments. More American scientists participate in IPCC than from any other nation, and several EPA experts were involved as authors and reviewers on the report.  </a:t>
            </a:r>
          </a:p>
          <a:p>
            <a:endParaRPr lang="en-US" baseline="0" dirty="0"/>
          </a:p>
          <a:p>
            <a:r>
              <a:rPr lang="en-US" baseline="0" dirty="0"/>
              <a:t>The Third National Climate Assessment was compiled by 300 expert authors and a 60 member federal advisory committee. The report summarizes the latest research on the impacts of climate change on the United States, now and in the future.</a:t>
            </a:r>
          </a:p>
          <a:p>
            <a:endParaRPr lang="en-US" baseline="0" dirty="0"/>
          </a:p>
          <a:p>
            <a:r>
              <a:rPr lang="en-US" baseline="0" dirty="0"/>
              <a:t>In May 2014, EPA also released an updated version of the report, Indicators in the United States, that compiles observed data on environmental trends in the U.S. (and some global trends) to show the changes we have seen over the past several decades and more.  This report clearly shows the changes that are happening now in our environment and our communities. </a:t>
            </a:r>
          </a:p>
          <a:p>
            <a:endParaRPr lang="en-US" baseline="0" dirty="0"/>
          </a:p>
          <a:p>
            <a:r>
              <a:rPr lang="en-US" baseline="0" dirty="0"/>
              <a:t>This presentation largely draws on information presented in the National Climate Assessment, and EPA’s Climate Indicators report. </a:t>
            </a:r>
          </a:p>
        </p:txBody>
      </p:sp>
      <p:sp>
        <p:nvSpPr>
          <p:cNvPr id="4" name="Slide Number Placeholder 3"/>
          <p:cNvSpPr>
            <a:spLocks noGrp="1"/>
          </p:cNvSpPr>
          <p:nvPr>
            <p:ph type="sldNum" sz="quarter" idx="10"/>
          </p:nvPr>
        </p:nvSpPr>
        <p:spPr/>
        <p:txBody>
          <a:bodyPr/>
          <a:lstStyle/>
          <a:p>
            <a:fld id="{A33E71CB-6472-4F11-B7B4-0E3A58C50098}" type="slidenum">
              <a:rPr lang="en-US" smtClean="0"/>
              <a:pPr/>
              <a:t>5</a:t>
            </a:fld>
            <a:endParaRPr lang="en-US"/>
          </a:p>
        </p:txBody>
      </p:sp>
    </p:spTree>
    <p:extLst>
      <p:ext uri="{BB962C8B-B14F-4D97-AF65-F5344CB8AC3E}">
        <p14:creationId xmlns:p14="http://schemas.microsoft.com/office/powerpoint/2010/main" val="367641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170">
              <a:defRPr/>
            </a:pPr>
            <a:r>
              <a:rPr lang="en-US" dirty="0">
                <a:solidFill>
                  <a:srgbClr val="00B050"/>
                </a:solidFill>
              </a:rPr>
              <a:t>What are these reports telling us? The data show that the world is warming. Climate change is no longer something to be expected in the future--but is occurring now. Americans are already feeling the effects of increases in some types of extreme weather and sea level rise.  </a:t>
            </a:r>
          </a:p>
          <a:p>
            <a:pPr rtl="0"/>
            <a:r>
              <a:rPr lang="en-US" dirty="0">
                <a:solidFill>
                  <a:srgbClr val="00B050"/>
                </a:solidFill>
              </a:rPr>
              <a:t> Impacts are apparent in every region and in important sectors including health, water, agriculture, energy, and more. </a:t>
            </a:r>
          </a:p>
          <a:p>
            <a:pPr rtl="0"/>
            <a:endParaRPr lang="en-US" dirty="0"/>
          </a:p>
          <a:p>
            <a:pPr rtl="0"/>
            <a:r>
              <a:rPr lang="en-US" dirty="0"/>
              <a:t>These are just some of the indicators measured globally over many decades that show that the Earth’s climate is warming. White arrows indicate increasing trends; black arrows indicate decreasing trends. All the indicators expected to increase in a warming world are increasing, and all those expected to decrease in a warming world are decreasing. (Figure source: NOAA NCDC, based on data updated from Kennedy et al. 2010).</a:t>
            </a:r>
          </a:p>
          <a:p>
            <a:pPr rtl="0"/>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t>6</a:t>
            </a:fld>
            <a:endParaRPr lang="en-US"/>
          </a:p>
        </p:txBody>
      </p:sp>
    </p:spTree>
    <p:extLst>
      <p:ext uri="{BB962C8B-B14F-4D97-AF65-F5344CB8AC3E}">
        <p14:creationId xmlns:p14="http://schemas.microsoft.com/office/powerpoint/2010/main" val="375648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annual average temperature (as measured over both land and oceans) has increased by more than 1.5°F (0.8°C) since 1880 (through 2012). Red bars show temperatures above the long-term average, and blue bars indicate temperatures below the long-term average. The black line shows atmospheric carbon dioxide (CO2) concentration in parts per million (ppm). While there is a clear long-term global warming trend, some years do not show a temperature increase relative to the previous year, and some years show greater changes than others. These year-to-year fluctuations in temperature are due to natural processes, such as the effects of El </a:t>
            </a:r>
            <a:r>
              <a:rPr lang="en-US" dirty="0" err="1"/>
              <a:t>Niños</a:t>
            </a:r>
            <a:r>
              <a:rPr lang="en-US" dirty="0"/>
              <a:t>, La </a:t>
            </a:r>
            <a:r>
              <a:rPr lang="en-US" dirty="0" err="1"/>
              <a:t>Niñas</a:t>
            </a:r>
            <a:r>
              <a:rPr lang="en-US" dirty="0"/>
              <a:t>, and volcanic eruptions. (Figure source: updated from Karl et al. 2009</a:t>
            </a:r>
            <a:r>
              <a:rPr lang="en-US" baseline="30000" dirty="0"/>
              <a:t>1</a:t>
            </a:r>
            <a:r>
              <a:rPr lang="en-US" dirty="0"/>
              <a:t>).</a:t>
            </a:r>
            <a:endParaRPr lang="en-US" baseline="0" dirty="0"/>
          </a:p>
        </p:txBody>
      </p:sp>
      <p:sp>
        <p:nvSpPr>
          <p:cNvPr id="4" name="Slide Number Placeholder 3"/>
          <p:cNvSpPr>
            <a:spLocks noGrp="1"/>
          </p:cNvSpPr>
          <p:nvPr>
            <p:ph type="sldNum" sz="quarter" idx="10"/>
          </p:nvPr>
        </p:nvSpPr>
        <p:spPr/>
        <p:txBody>
          <a:bodyPr/>
          <a:lstStyle/>
          <a:p>
            <a:fld id="{DCE3BC03-46F9-4125-9137-FA0A872ABFE4}" type="slidenum">
              <a:rPr lang="en-US" smtClean="0"/>
              <a:t>7</a:t>
            </a:fld>
            <a:endParaRPr lang="en-US"/>
          </a:p>
        </p:txBody>
      </p:sp>
    </p:spTree>
    <p:extLst>
      <p:ext uri="{BB962C8B-B14F-4D97-AF65-F5344CB8AC3E}">
        <p14:creationId xmlns:p14="http://schemas.microsoft.com/office/powerpoint/2010/main" val="178956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last five decades have seen a progressive rise in the Earth’s average surface temperature. Bars show the difference between each decade’s average temperature and the overall average for 1901-2000. (Figure source: NOAA NCDC).</a:t>
            </a:r>
          </a:p>
          <a:p>
            <a:pPr rtl="0"/>
            <a:endParaRPr lang="en-US" dirty="0"/>
          </a:p>
          <a:p>
            <a:pPr defTabSz="906170">
              <a:defRPr/>
            </a:pPr>
            <a:r>
              <a:rPr lang="en-US" dirty="0"/>
              <a:t>[Worldwide, 2001-2010 was the warmest decade on record since thermometer-based observations began. ] (from Indicators report)</a:t>
            </a:r>
          </a:p>
          <a:p>
            <a:pPr rtl="0"/>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t>8</a:t>
            </a:fld>
            <a:endParaRPr lang="en-US"/>
          </a:p>
        </p:txBody>
      </p:sp>
    </p:spTree>
    <p:extLst>
      <p:ext uri="{BB962C8B-B14F-4D97-AF65-F5344CB8AC3E}">
        <p14:creationId xmlns:p14="http://schemas.microsoft.com/office/powerpoint/2010/main" val="54325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shows numbers of days with temperatures above 100°F during 2011. Black circles denote the location of observing stations recording at least one such day. The number of days with temperatures exceeding 100°F is expected to increase. The record temperatures and drought during the summer of 2011 represent conditions that will occur more frequently in the U.S. as climate change continues. (Figure source: NOAA NCDC)</a:t>
            </a:r>
          </a:p>
        </p:txBody>
      </p:sp>
      <p:sp>
        <p:nvSpPr>
          <p:cNvPr id="4" name="Slide Number Placeholder 3"/>
          <p:cNvSpPr>
            <a:spLocks noGrp="1"/>
          </p:cNvSpPr>
          <p:nvPr>
            <p:ph type="sldNum" sz="quarter" idx="10"/>
          </p:nvPr>
        </p:nvSpPr>
        <p:spPr/>
        <p:txBody>
          <a:bodyPr/>
          <a:lstStyle/>
          <a:p>
            <a:fld id="{DCE3BC03-46F9-4125-9137-FA0A872ABFE4}" type="slidenum">
              <a:rPr lang="en-US" smtClean="0"/>
              <a:t>9</a:t>
            </a:fld>
            <a:endParaRPr lang="en-US"/>
          </a:p>
        </p:txBody>
      </p:sp>
    </p:spTree>
    <p:extLst>
      <p:ext uri="{BB962C8B-B14F-4D97-AF65-F5344CB8AC3E}">
        <p14:creationId xmlns:p14="http://schemas.microsoft.com/office/powerpoint/2010/main" val="2718392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fld id="{8A629606-3ADE-48F5-9348-6055B7C91FE7}" type="datetime1">
              <a:rPr lang="en-US" smtClean="0"/>
              <a:t>11/2/2023</a:t>
            </a:fld>
            <a:endParaRPr lang="en-US"/>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FBEDACAA-72D9-4B5D-98E4-D998F3A13CCC}" type="datetime1">
              <a:rPr lang="en-US" smtClean="0"/>
              <a:t>11/2/2023</a:t>
            </a:fld>
            <a:endParaRPr lang="en-US"/>
          </a:p>
        </p:txBody>
      </p:sp>
      <p:sp>
        <p:nvSpPr>
          <p:cNvPr id="6" name="Footer Placeholder 4"/>
          <p:cNvSpPr>
            <a:spLocks noGrp="1"/>
          </p:cNvSpPr>
          <p:nvPr>
            <p:ph type="ftr" sz="quarter" idx="11"/>
          </p:nvPr>
        </p:nvSpPr>
        <p:spPr/>
        <p:txBody>
          <a:bodyPr/>
          <a:lstStyle>
            <a:lvl1pPr>
              <a:defRPr sz="1400"/>
            </a:lvl1pPr>
          </a:lstStyle>
          <a:p>
            <a:endParaRPr lang="en-US"/>
          </a:p>
        </p:txBody>
      </p:sp>
      <p:sp>
        <p:nvSpPr>
          <p:cNvPr id="7" name="Slide Number Placeholder 5"/>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5E2DC4F-48CA-496E-A8EB-E2E5C5F679E3}" type="datetime1">
              <a:rPr lang="en-US" smtClean="0"/>
              <a:t>11/2/2023</a:t>
            </a:fld>
            <a:endParaRPr lang="en-US"/>
          </a:p>
        </p:txBody>
      </p:sp>
      <p:sp>
        <p:nvSpPr>
          <p:cNvPr id="6" name="Footer Placeholder 4"/>
          <p:cNvSpPr>
            <a:spLocks noGrp="1"/>
          </p:cNvSpPr>
          <p:nvPr>
            <p:ph type="ftr" sz="quarter" idx="11"/>
          </p:nvPr>
        </p:nvSpPr>
        <p:spPr/>
        <p:txBody>
          <a:bodyPr/>
          <a:lstStyle>
            <a:lvl1pPr>
              <a:defRPr sz="1400"/>
            </a:lvl1pPr>
          </a:lstStyle>
          <a:p>
            <a:endParaRPr lang="en-US"/>
          </a:p>
        </p:txBody>
      </p:sp>
      <p:sp>
        <p:nvSpPr>
          <p:cNvPr id="7" name="Slide Number Placeholder 5"/>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r>
              <a:rPr lang="en-US" noProof="0"/>
              <a:t>Click icon to add clip art</a:t>
            </a:r>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CE3F366B-8FE9-4E34-B438-3E32EB2532B5}" type="datetime1">
              <a:rPr lang="en-US" smtClean="0"/>
              <a:t>11/2/2023</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r>
              <a:rPr lang="en-US" noProof="0"/>
              <a:t>Click icon to add SmartArt graphic</a:t>
            </a:r>
          </a:p>
        </p:txBody>
      </p:sp>
      <p:sp>
        <p:nvSpPr>
          <p:cNvPr id="5" name="Date Placeholder 3"/>
          <p:cNvSpPr>
            <a:spLocks noGrp="1"/>
          </p:cNvSpPr>
          <p:nvPr>
            <p:ph type="dt" sz="half" idx="10"/>
          </p:nvPr>
        </p:nvSpPr>
        <p:spPr/>
        <p:txBody>
          <a:bodyPr/>
          <a:lstStyle>
            <a:lvl1pPr>
              <a:defRPr/>
            </a:lvl1pPr>
          </a:lstStyle>
          <a:p>
            <a:fld id="{41FEFA41-4B52-4456-AE94-26A74D76BDFF}" type="datetime1">
              <a:rPr lang="en-US" smtClean="0"/>
              <a:t>11/2/2023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4B39214D-9CCE-49C0-AEF3-0483D508535A}" type="datetime1">
              <a:rPr lang="en-US" smtClean="0"/>
              <a:t>11/2/2023</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fld id="{A8505889-2F75-4779-9B14-17E2F38E5A22}" type="datetime1">
              <a:rPr lang="en-US" smtClean="0"/>
              <a:t>11/2/2023</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1828800"/>
            <a:ext cx="7772400" cy="1600200"/>
          </a:xfrm>
        </p:spPr>
        <p:txBody>
          <a:bodyPr/>
          <a:lstStyle>
            <a:lvl1pPr>
              <a:defRPr sz="3600" b="1">
                <a:solidFill>
                  <a:srgbClr val="000000"/>
                </a:solidFill>
              </a:defRPr>
            </a:lvl1pPr>
          </a:lstStyle>
          <a:p>
            <a:r>
              <a:rPr lang="en-US"/>
              <a:t>Click to edit Master title style</a:t>
            </a:r>
            <a:endParaRPr lang="en-US" dirty="0"/>
          </a:p>
        </p:txBody>
      </p:sp>
      <p:sp>
        <p:nvSpPr>
          <p:cNvPr id="15364" name="Rectangle 4"/>
          <p:cNvSpPr>
            <a:spLocks noGrp="1" noChangeArrowheads="1"/>
          </p:cNvSpPr>
          <p:nvPr>
            <p:ph type="subTitle" idx="1"/>
          </p:nvPr>
        </p:nvSpPr>
        <p:spPr>
          <a:xfrm>
            <a:off x="1371600" y="4343400"/>
            <a:ext cx="6400800" cy="1752600"/>
          </a:xfrm>
        </p:spPr>
        <p:txBody>
          <a:bodyPr/>
          <a:lstStyle>
            <a:lvl1pPr marL="0" indent="0" algn="ctr">
              <a:buFontTx/>
              <a:buNone/>
              <a:defRPr/>
            </a:lvl1pPr>
          </a:lstStyle>
          <a:p>
            <a:r>
              <a:rPr lang="en-US"/>
              <a:t>Click to edit Master subtitle style</a:t>
            </a:r>
            <a:endParaRPr lang="en-US" dirty="0"/>
          </a:p>
        </p:txBody>
      </p:sp>
      <p:sp>
        <p:nvSpPr>
          <p:cNvPr id="6" name="Rectangle 5"/>
          <p:cNvSpPr>
            <a:spLocks noGrp="1" noChangeArrowheads="1"/>
          </p:cNvSpPr>
          <p:nvPr>
            <p:ph type="dt" sz="half" idx="10"/>
          </p:nvPr>
        </p:nvSpPr>
        <p:spPr/>
        <p:txBody>
          <a:bodyPr/>
          <a:lstStyle>
            <a:lvl1pPr>
              <a:defRPr/>
            </a:lvl1pPr>
          </a:lstStyle>
          <a:p>
            <a:pPr>
              <a:defRPr/>
            </a:pPr>
            <a:fld id="{CB45EE8E-5705-4CEB-9DA8-844CD78B9EBF}" type="datetime1">
              <a:rPr lang="en-US" smtClean="0">
                <a:solidFill>
                  <a:srgbClr val="000000"/>
                </a:solidFill>
              </a:rPr>
              <a:t>11/2/2023</a:t>
            </a:fld>
            <a:endParaRPr lang="en-US" dirty="0">
              <a:solidFill>
                <a:srgbClr val="000000"/>
              </a:solidFill>
            </a:endParaRPr>
          </a:p>
        </p:txBody>
      </p:sp>
      <p:sp>
        <p:nvSpPr>
          <p:cNvPr id="7" name="Rectangle 6"/>
          <p:cNvSpPr>
            <a:spLocks noGrp="1" noChangeArrowheads="1"/>
          </p:cNvSpPr>
          <p:nvPr>
            <p:ph type="ftr" sz="quarter" idx="11"/>
          </p:nvPr>
        </p:nvSpPr>
        <p:spPr>
          <a:xfrm>
            <a:off x="2667000" y="6629400"/>
            <a:ext cx="3810000" cy="228600"/>
          </a:xfrm>
        </p:spPr>
        <p:txBody>
          <a:bodyPr/>
          <a:lstStyle>
            <a:lvl1pPr>
              <a:defRPr sz="1200"/>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D141DF2D-D064-4C36-9AFE-2C349CFFE1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364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0" y="0"/>
            <a:ext cx="4953000" cy="1077218"/>
          </a:xfrm>
        </p:spPr>
        <p:txBody>
          <a:bodyPr>
            <a:normAutofit/>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022BDEF3-3A91-4C8F-8F9A-A61EF62CBC10}" type="datetime1">
              <a:rPr lang="en-US" smtClean="0">
                <a:solidFill>
                  <a:srgbClr val="000000"/>
                </a:solidFill>
              </a:rPr>
              <a:t>11/2/2023</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66198549-40C5-4FE3-A0EA-E8BC8887E3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6081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685800" y="2286000"/>
            <a:ext cx="7772400" cy="1524000"/>
          </a:xfrm>
        </p:spPr>
        <p:txBody>
          <a:bodyPr anchor="t"/>
          <a:lstStyle>
            <a:lvl1pPr algn="l">
              <a:defRPr sz="4800" b="1" cap="all"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3810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763712-52B8-4579-9234-FC3956A541FD}" type="datetime1">
              <a:rPr lang="en-US" smtClean="0">
                <a:solidFill>
                  <a:srgbClr val="000000"/>
                </a:solidFill>
              </a:rPr>
              <a:t>11/2/2023</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48126ADE-9DEB-4D20-9AAD-5D6BFE5B5C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69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400" y="11430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B7C9EC3-67EF-4FDD-BB71-927ACDC7AEC4}" type="datetime1">
              <a:rPr lang="en-US" smtClean="0">
                <a:solidFill>
                  <a:srgbClr val="000000"/>
                </a:solidFill>
              </a:rPr>
              <a:t>11/2/2023</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sz="1200"/>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F769F578-EF56-4E6E-A2B5-28A6116501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095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132CA0D-21DE-4FFD-A146-418B1734C1B9}" type="slidenum">
              <a:rPr lang="en-US" smtClean="0"/>
              <a:pPr/>
              <a:t>‹#›</a:t>
            </a:fld>
            <a:endParaRPr lang="en-US" dirty="0"/>
          </a:p>
          <a:p>
            <a:fld id="{360DF491-6065-4B49-93FF-BC1D75B8F1D4}" type="datetime1">
              <a:rPr lang="en-US" smtClean="0"/>
              <a:t>11/2/2023</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7239000" y="228600"/>
            <a:ext cx="1905000" cy="457200"/>
          </a:xfrm>
        </p:spPr>
        <p:txBody>
          <a:bodyPr/>
          <a:lstStyle>
            <a:lvl1pPr algn="r">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0" y="0"/>
            <a:ext cx="4648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812" y="1143000"/>
            <a:ext cx="4344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752600"/>
            <a:ext cx="43449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52600"/>
            <a:ext cx="41179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A01FBC9C-EBB0-49AD-B96B-DE3DBFAD4402}" type="datetime1">
              <a:rPr lang="en-US" smtClean="0">
                <a:solidFill>
                  <a:srgbClr val="000000"/>
                </a:solidFill>
              </a:rPr>
              <a:t>11/2/2023</a:t>
            </a:fld>
            <a:endParaRPr lang="en-US" dirty="0">
              <a:solidFill>
                <a:srgbClr val="000000"/>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8"/>
          <p:cNvSpPr>
            <a:spLocks noGrp="1"/>
          </p:cNvSpPr>
          <p:nvPr>
            <p:ph type="sldNum" sz="quarter" idx="12"/>
          </p:nvPr>
        </p:nvSpPr>
        <p:spPr/>
        <p:txBody>
          <a:bodyPr/>
          <a:lstStyle>
            <a:lvl1pPr>
              <a:defRPr/>
            </a:lvl1pPr>
          </a:lstStyle>
          <a:p>
            <a:pPr>
              <a:defRPr/>
            </a:pPr>
            <a:fld id="{2D4E2A2E-2098-4EFF-8CD7-E5D6CB5D57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902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CC70F5A0-6A32-49BD-ABA4-86DA4C3F5860}" type="datetime1">
              <a:rPr lang="en-US" smtClean="0">
                <a:solidFill>
                  <a:srgbClr val="000000"/>
                </a:solidFill>
              </a:rPr>
              <a:t>11/2/2023</a:t>
            </a:fld>
            <a:endParaRPr lang="en-US" dirty="0">
              <a:solidFill>
                <a:srgbClr val="000000"/>
              </a:solidFill>
            </a:endParaRPr>
          </a:p>
        </p:txBody>
      </p:sp>
      <p:sp>
        <p:nvSpPr>
          <p:cNvPr id="5" name="Footer Placeholder 3"/>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lvl1pPr>
              <a:defRPr/>
            </a:lvl1pPr>
          </a:lstStyle>
          <a:p>
            <a:pPr>
              <a:defRPr/>
            </a:pPr>
            <a:fld id="{C75C37A8-0DBE-44A2-96E3-D60216B86E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8145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C1CF051C-300B-4A76-9BFA-851242AB9106}" type="datetime1">
              <a:rPr lang="en-US" smtClean="0">
                <a:solidFill>
                  <a:srgbClr val="000000"/>
                </a:solidFill>
              </a:rPr>
              <a:t>11/2/2023</a:t>
            </a:fld>
            <a:endParaRPr lang="en-US" dirty="0">
              <a:solidFill>
                <a:srgbClr val="000000"/>
              </a:solidFill>
            </a:endParaRPr>
          </a:p>
        </p:txBody>
      </p:sp>
      <p:sp>
        <p:nvSpPr>
          <p:cNvPr id="4" name="Footer Placeholder 2"/>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5" name="Slide Number Placeholder 3"/>
          <p:cNvSpPr>
            <a:spLocks noGrp="1"/>
          </p:cNvSpPr>
          <p:nvPr>
            <p:ph type="sldNum" sz="quarter" idx="12"/>
          </p:nvPr>
        </p:nvSpPr>
        <p:spPr/>
        <p:txBody>
          <a:bodyPr/>
          <a:lstStyle>
            <a:lvl1pPr>
              <a:defRPr/>
            </a:lvl1pPr>
          </a:lstStyle>
          <a:p>
            <a:pPr>
              <a:defRPr/>
            </a:pPr>
            <a:fld id="{15AF42E5-1F82-4109-8AEF-493B5D5F00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64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1066800"/>
            <a:ext cx="3008313" cy="685800"/>
          </a:xfrm>
        </p:spPr>
        <p:txBody>
          <a:bodyPr anchor="b"/>
          <a:lstStyle>
            <a:lvl1pPr algn="l">
              <a:defRPr sz="2000" b="1"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26AE32F7-FCEC-415F-9B54-2073301E237F}" type="datetime1">
              <a:rPr lang="en-US" smtClean="0">
                <a:solidFill>
                  <a:srgbClr val="000000"/>
                </a:solidFill>
              </a:rPr>
              <a:t>11/2/2023</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95250A3D-9D34-42CC-8B79-F613936815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0068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baseline="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72642" y="1094422"/>
            <a:ext cx="4937758" cy="3706178"/>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84CBF59-AF65-4048-8CF6-6AD1BE28AC22}" type="datetime1">
              <a:rPr lang="en-US" smtClean="0">
                <a:solidFill>
                  <a:srgbClr val="000000"/>
                </a:solidFill>
              </a:rPr>
              <a:t>11/2/2023</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61112A01-ED34-476C-A915-6F274E298C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676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D1C36C9-5482-4C0B-B191-F37256C88B8D}" type="datetime1">
              <a:rPr lang="en-US" smtClean="0">
                <a:solidFill>
                  <a:srgbClr val="000000"/>
                </a:solidFill>
              </a:rPr>
              <a:t>11/2/2023</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8152AF1F-08BC-4C9C-883E-D0F28471CA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971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B99B9E-CB60-4903-9021-A5249F030B20}" type="datetime1">
              <a:rPr lang="en-US" smtClean="0">
                <a:solidFill>
                  <a:srgbClr val="000000"/>
                </a:solidFill>
              </a:rPr>
              <a:t>11/2/2023</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sz="1400"/>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D29C2981-3B1C-4057-BA1B-C9721F8928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3878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0" y="0"/>
            <a:ext cx="6400800" cy="990600"/>
          </a:xfrm>
        </p:spPr>
        <p:txBody>
          <a:bodyPr/>
          <a:lstStyle/>
          <a:p>
            <a:r>
              <a:rPr lang="en-US"/>
              <a:t>Click to edit Master title style</a:t>
            </a:r>
          </a:p>
        </p:txBody>
      </p:sp>
      <p:sp>
        <p:nvSpPr>
          <p:cNvPr id="3" name="ClipArt Placeholder 2"/>
          <p:cNvSpPr>
            <a:spLocks noGrp="1" noChangeAspect="1"/>
          </p:cNvSpPr>
          <p:nvPr>
            <p:ph type="clipArt" sz="half" idx="1"/>
          </p:nvPr>
        </p:nvSpPr>
        <p:spPr>
          <a:xfrm>
            <a:off x="190500" y="1600200"/>
            <a:ext cx="4610100" cy="4149090"/>
          </a:xfrm>
        </p:spPr>
        <p:txBody>
          <a:bodyPr>
            <a:normAutofit/>
          </a:bodyPr>
          <a:lstStyle/>
          <a:p>
            <a:pPr lvl="0"/>
            <a:r>
              <a:rPr lang="en-US" noProof="0" dirty="0"/>
              <a:t>Click icon to add clip art</a:t>
            </a:r>
          </a:p>
        </p:txBody>
      </p:sp>
      <p:sp>
        <p:nvSpPr>
          <p:cNvPr id="4" name="Text Placeholder 3"/>
          <p:cNvSpPr>
            <a:spLocks noGrp="1"/>
          </p:cNvSpPr>
          <p:nvPr>
            <p:ph type="body" sz="half" idx="2"/>
          </p:nvPr>
        </p:nvSpPr>
        <p:spPr>
          <a:xfrm>
            <a:off x="4800600" y="1219200"/>
            <a:ext cx="411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BC813763-C161-43AB-8707-BDAEFABE20DA}" type="datetime1">
              <a:rPr lang="en-US" smtClean="0">
                <a:solidFill>
                  <a:srgbClr val="000000"/>
                </a:solidFill>
              </a:rPr>
              <a:t>11/2/2023</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1A20CB8E-21BB-4279-8803-E91B8A8752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30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0" y="0"/>
            <a:ext cx="4419600" cy="990600"/>
          </a:xfrm>
        </p:spPr>
        <p:txBody>
          <a:bodyPr>
            <a:normAutofit/>
          </a:bodyPr>
          <a:lstStyle/>
          <a:p>
            <a:r>
              <a:rPr lang="en-US"/>
              <a:t>Click to edit Master title style</a:t>
            </a:r>
            <a:endParaRPr lang="en-US" dirty="0"/>
          </a:p>
        </p:txBody>
      </p:sp>
      <p:sp>
        <p:nvSpPr>
          <p:cNvPr id="3" name="SmartArt Placeholder 2"/>
          <p:cNvSpPr>
            <a:spLocks noGrp="1"/>
          </p:cNvSpPr>
          <p:nvPr>
            <p:ph type="dgm" idx="1"/>
          </p:nvPr>
        </p:nvSpPr>
        <p:spPr>
          <a:xfrm>
            <a:off x="685800" y="1143000"/>
            <a:ext cx="7772400" cy="5410200"/>
          </a:xfrm>
        </p:spPr>
        <p:txBody>
          <a:bodyPr>
            <a:normAutofit/>
          </a:bodyPr>
          <a:lstStyle/>
          <a:p>
            <a:pPr lvl="0"/>
            <a:r>
              <a:rPr lang="en-US" noProof="0" dirty="0"/>
              <a:t>Click icon to add SmartArt graphic</a:t>
            </a:r>
          </a:p>
        </p:txBody>
      </p:sp>
      <p:sp>
        <p:nvSpPr>
          <p:cNvPr id="5" name="Date Placeholder 3"/>
          <p:cNvSpPr>
            <a:spLocks noGrp="1"/>
          </p:cNvSpPr>
          <p:nvPr>
            <p:ph type="dt" sz="half" idx="10"/>
          </p:nvPr>
        </p:nvSpPr>
        <p:spPr/>
        <p:txBody>
          <a:bodyPr/>
          <a:lstStyle>
            <a:lvl1pPr>
              <a:defRPr/>
            </a:lvl1pPr>
          </a:lstStyle>
          <a:p>
            <a:pPr>
              <a:defRPr/>
            </a:pPr>
            <a:fld id="{1056E2C9-733B-49C3-8B89-462DEDD61FB8}" type="datetime1">
              <a:rPr lang="en-US" smtClean="0">
                <a:solidFill>
                  <a:srgbClr val="000000"/>
                </a:solidFill>
              </a:rPr>
              <a:t>11/2/2023</a:t>
            </a:fld>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55F59820-ED0C-47AF-B7A4-D156B86E10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1098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0" y="0"/>
            <a:ext cx="4876800" cy="990600"/>
          </a:xfrm>
        </p:spPr>
        <p:txBody>
          <a:bodyPr>
            <a:normAutofit/>
          </a:bodyPr>
          <a:lstStyle/>
          <a:p>
            <a:r>
              <a:rPr lang="en-US"/>
              <a:t>Click to edit Master title style</a:t>
            </a:r>
          </a:p>
        </p:txBody>
      </p:sp>
      <p:sp>
        <p:nvSpPr>
          <p:cNvPr id="3" name="Text Placeholder 2"/>
          <p:cNvSpPr>
            <a:spLocks noGrp="1"/>
          </p:cNvSpPr>
          <p:nvPr>
            <p:ph type="body" sz="half" idx="1"/>
          </p:nvPr>
        </p:nvSpPr>
        <p:spPr>
          <a:xfrm>
            <a:off x="304800" y="1143000"/>
            <a:ext cx="4191000"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D0C2067-7C05-48E7-9F27-149497F9CFB3}" type="datetime1">
              <a:rPr lang="en-US" smtClean="0">
                <a:solidFill>
                  <a:srgbClr val="000000"/>
                </a:solidFill>
              </a:rPr>
              <a:t>11/2/2023</a:t>
            </a:fld>
            <a:endParaRPr lang="en-US" dirty="0">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DAA5CF1C-0799-4CF0-9138-0842D9F067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129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4B702EC-B526-4AAF-B278-960AE01DDEBF}" type="datetime1">
              <a:rPr lang="en-US" smtClean="0"/>
              <a:t>11/2/2023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419100" y="1143000"/>
            <a:ext cx="8305800" cy="5410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
          <p:cNvSpPr>
            <a:spLocks noGrp="1"/>
          </p:cNvSpPr>
          <p:nvPr>
            <p:ph type="dt" sz="half" idx="10"/>
          </p:nvPr>
        </p:nvSpPr>
        <p:spPr/>
        <p:txBody>
          <a:bodyPr/>
          <a:lstStyle>
            <a:lvl1pPr>
              <a:defRPr/>
            </a:lvl1pPr>
          </a:lstStyle>
          <a:p>
            <a:pPr>
              <a:defRPr/>
            </a:pPr>
            <a:fld id="{0687922C-B99E-472E-9298-E46334169566}" type="datetime1">
              <a:rPr lang="en-US" smtClean="0">
                <a:solidFill>
                  <a:srgbClr val="000000"/>
                </a:solidFill>
              </a:rPr>
              <a:t>11/2/2023</a:t>
            </a:fld>
            <a:endParaRPr lang="en-US" dirty="0">
              <a:solidFill>
                <a:srgbClr val="000000"/>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lvl1pPr>
              <a:defRPr/>
            </a:lvl1pPr>
          </a:lstStyle>
          <a:p>
            <a:pPr>
              <a:defRPr/>
            </a:pPr>
            <a:fld id="{098C6061-8489-4FD1-A1AB-C20BE4E1D5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1658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9"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463951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0" y="0"/>
            <a:ext cx="7620000" cy="990600"/>
          </a:xfrm>
          <a:noFill/>
          <a:ln w="9525">
            <a:noFill/>
            <a:miter lim="800000"/>
            <a:headEnd/>
            <a:tailEnd/>
          </a:ln>
        </p:spPr>
        <p:txBody>
          <a:bodyPr anchor="t"/>
          <a:lstStyle>
            <a:lvl1pPr algn="l">
              <a:defRPr kumimoji="0" lang="en-US" sz="3200" b="0" i="0" u="none" strike="noStrike" kern="0" cap="none" spc="0" normalizeH="0" baseline="0" noProof="0" dirty="0">
                <a:ln>
                  <a:noFill/>
                </a:ln>
                <a:solidFill>
                  <a:schemeClr val="bg1"/>
                </a:solidFill>
                <a:effectLst/>
                <a:uLnTx/>
                <a:uFillTx/>
                <a:latin typeface="+mj-lt"/>
                <a:ea typeface="+mj-ea"/>
                <a:cs typeface="+mj-cs"/>
              </a:defRPr>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1"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145003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9"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466681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589407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2"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913630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8"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586115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6"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7"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126632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68097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246994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A13932B2-199F-4B5B-9696-6032802E5B68}" type="datetime1">
              <a:rPr lang="en-US" smtClean="0"/>
              <a:t>11/2/2023</a:t>
            </a:fld>
            <a:endParaRPr lang="en-US"/>
          </a:p>
        </p:txBody>
      </p:sp>
      <p:sp>
        <p:nvSpPr>
          <p:cNvPr id="7" name="Footer Placeholder 5"/>
          <p:cNvSpPr>
            <a:spLocks noGrp="1"/>
          </p:cNvSpPr>
          <p:nvPr>
            <p:ph type="ftr" sz="quarter" idx="11"/>
          </p:nvPr>
        </p:nvSpPr>
        <p:spPr/>
        <p:txBody>
          <a:bodyPr/>
          <a:lstStyle>
            <a:lvl1pPr>
              <a:defRPr sz="1400"/>
            </a:lvl1pPr>
          </a:lstStyle>
          <a:p>
            <a:endParaRPr lang="en-US"/>
          </a:p>
        </p:txBody>
      </p:sp>
      <p:sp>
        <p:nvSpPr>
          <p:cNvPr id="8" name="Slide Number Placeholder 6"/>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9"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817443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9"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1335401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3393058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a:p>
        </p:txBody>
      </p:sp>
      <p:sp>
        <p:nvSpPr>
          <p:cNvPr id="8"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9"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2222298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206827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7010400" y="6400800"/>
            <a:ext cx="1905000" cy="457200"/>
          </a:xfrm>
        </p:spPr>
        <p:txBody>
          <a:bodyPr/>
          <a:lstStyle>
            <a:lvl1pPr>
              <a:defRPr sz="1200"/>
            </a:lvl1pPr>
          </a:lstStyle>
          <a:p>
            <a:pPr>
              <a:defRPr/>
            </a:pPr>
            <a:fld id="{67A718F4-7906-40A2-B3F6-48E748F0866B}" type="slidenum">
              <a:rPr lang="en-US" smtClean="0">
                <a:solidFill>
                  <a:srgbClr val="000000"/>
                </a:solidFill>
              </a:rPr>
              <a:pPr>
                <a:defRPr/>
              </a:pPr>
              <a:t>‹#›</a:t>
            </a:fld>
            <a:endParaRPr lang="en-US" dirty="0">
              <a:solidFill>
                <a:srgbClr val="000000"/>
              </a:solidFill>
            </a:endParaRPr>
          </a:p>
        </p:txBody>
      </p:sp>
      <p:sp>
        <p:nvSpPr>
          <p:cNvPr id="8" name="Footer Placeholder 9"/>
          <p:cNvSpPr>
            <a:spLocks noGrp="1"/>
          </p:cNvSpPr>
          <p:nvPr userDrawn="1">
            <p:ph type="ftr" sz="quarter" idx="11"/>
          </p:nvPr>
        </p:nvSpPr>
        <p:spPr>
          <a:xfrm>
            <a:off x="1981200" y="6400800"/>
            <a:ext cx="5105400" cy="457200"/>
          </a:xfrm>
          <a:noFill/>
        </p:spPr>
        <p:txBody>
          <a:bodyPr/>
          <a:lstStyle/>
          <a:p>
            <a:endParaRPr lang="en-US" sz="1200">
              <a:solidFill>
                <a:srgbClr val="000000"/>
              </a:solidFill>
              <a:ea typeface="ＭＳ Ｐゴシック" pitchFamily="34" charset="-128"/>
            </a:endParaRPr>
          </a:p>
        </p:txBody>
      </p:sp>
    </p:spTree>
    <p:extLst>
      <p:ext uri="{BB962C8B-B14F-4D97-AF65-F5344CB8AC3E}">
        <p14:creationId xmlns:p14="http://schemas.microsoft.com/office/powerpoint/2010/main" val="150711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fld id="{DBFEA949-5AE9-429E-BEE6-62DB263A0C0E}" type="datetime1">
              <a:rPr lang="en-US" smtClean="0"/>
              <a:t>11/2/2023</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a:xfrm>
            <a:off x="7239000" y="304800"/>
            <a:ext cx="1905000" cy="457200"/>
          </a:xfrm>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6F2C69B8-611E-4C8F-867E-9BC2FBAED842}" type="datetime1">
              <a:rPr lang="en-US" smtClean="0"/>
              <a:t>11/2/2023</a:t>
            </a:fld>
            <a:endParaRPr lang="en-US"/>
          </a:p>
        </p:txBody>
      </p:sp>
      <p:sp>
        <p:nvSpPr>
          <p:cNvPr id="5" name="Footer Placeholder 3"/>
          <p:cNvSpPr>
            <a:spLocks noGrp="1"/>
          </p:cNvSpPr>
          <p:nvPr>
            <p:ph type="ftr" sz="quarter" idx="11"/>
          </p:nvPr>
        </p:nvSpPr>
        <p:spPr/>
        <p:txBody>
          <a:bodyPr/>
          <a:lstStyle>
            <a:lvl1pPr>
              <a:defRPr sz="1400"/>
            </a:lvl1pPr>
          </a:lstStyle>
          <a:p>
            <a:endParaRPr lang="en-US"/>
          </a:p>
        </p:txBody>
      </p:sp>
      <p:sp>
        <p:nvSpPr>
          <p:cNvPr id="6" name="Slide Number Placeholder 4"/>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6386AE85-CE59-4352-98F6-093C18FF5D4C}" type="datetime1">
              <a:rPr lang="en-US" smtClean="0"/>
              <a:t>11/2/2023</a:t>
            </a:fld>
            <a:endParaRPr lang="en-US"/>
          </a:p>
        </p:txBody>
      </p:sp>
      <p:sp>
        <p:nvSpPr>
          <p:cNvPr id="4" name="Footer Placeholder 2"/>
          <p:cNvSpPr>
            <a:spLocks noGrp="1"/>
          </p:cNvSpPr>
          <p:nvPr>
            <p:ph type="ftr" sz="quarter" idx="11"/>
          </p:nvPr>
        </p:nvSpPr>
        <p:spPr/>
        <p:txBody>
          <a:bodyPr/>
          <a:lstStyle>
            <a:lvl1pPr>
              <a:defRPr sz="1400"/>
            </a:lvl1pPr>
          </a:lstStyle>
          <a:p>
            <a:endParaRPr lang="en-US"/>
          </a:p>
        </p:txBody>
      </p:sp>
      <p:sp>
        <p:nvSpPr>
          <p:cNvPr id="5" name="Slide Number Placeholder 3"/>
          <p:cNvSpPr>
            <a:spLocks noGrp="1"/>
          </p:cNvSpPr>
          <p:nvPr>
            <p:ph type="sldNum" sz="quarter" idx="12"/>
          </p:nvPr>
        </p:nvSpPr>
        <p:spPr>
          <a:xfrm>
            <a:off x="7239000" y="304800"/>
            <a:ext cx="1905000" cy="457200"/>
          </a:xfrm>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60B41F9-F833-418F-8015-902A8A554354}" type="datetime1">
              <a:rPr lang="en-US" smtClean="0"/>
              <a:t>11/2/2023</a:t>
            </a:fld>
            <a:endParaRPr lang="en-US"/>
          </a:p>
        </p:txBody>
      </p:sp>
      <p:sp>
        <p:nvSpPr>
          <p:cNvPr id="7" name="Footer Placeholder 5"/>
          <p:cNvSpPr>
            <a:spLocks noGrp="1"/>
          </p:cNvSpPr>
          <p:nvPr>
            <p:ph type="ftr" sz="quarter" idx="11"/>
          </p:nvPr>
        </p:nvSpPr>
        <p:spPr/>
        <p:txBody>
          <a:bodyPr/>
          <a:lstStyle>
            <a:lvl1pPr>
              <a:defRPr sz="1400"/>
            </a:lvl1pPr>
          </a:lstStyle>
          <a:p>
            <a:endParaRPr lang="en-US"/>
          </a:p>
        </p:txBody>
      </p:sp>
      <p:sp>
        <p:nvSpPr>
          <p:cNvPr id="8" name="Slide Number Placeholder 6"/>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EA70A719-ED65-409A-9DD4-217F5F37A72F}" type="datetime1">
              <a:rPr lang="en-US" smtClean="0"/>
              <a:t>11/2/2023</a:t>
            </a:fld>
            <a:endParaRPr lang="en-US"/>
          </a:p>
        </p:txBody>
      </p:sp>
      <p:sp>
        <p:nvSpPr>
          <p:cNvPr id="7" name="Footer Placeholder 5"/>
          <p:cNvSpPr>
            <a:spLocks noGrp="1"/>
          </p:cNvSpPr>
          <p:nvPr>
            <p:ph type="ftr" sz="quarter" idx="11"/>
          </p:nvPr>
        </p:nvSpPr>
        <p:spPr/>
        <p:txBody>
          <a:bodyPr/>
          <a:lstStyle>
            <a:lvl1pPr>
              <a:defRPr sz="1400"/>
            </a:lvl1pPr>
          </a:lstStyle>
          <a:p>
            <a:endParaRPr lang="en-US"/>
          </a:p>
        </p:txBody>
      </p:sp>
      <p:sp>
        <p:nvSpPr>
          <p:cNvPr id="8" name="Slide Number Placeholder 6"/>
          <p:cNvSpPr>
            <a:spLocks noGrp="1"/>
          </p:cNvSpPr>
          <p:nvPr>
            <p:ph type="sldNum" sz="quarter" idx="12"/>
          </p:nvPr>
        </p:nvSpPr>
        <p:spPr/>
        <p:txBody>
          <a:bodyPr/>
          <a:lstStyle>
            <a:lvl1pPr>
              <a:defRPr/>
            </a:lvl1pPr>
          </a:lstStyle>
          <a:p>
            <a:fld id="{E132CA0D-21DE-4FFD-A146-418B1734C1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7"/>
          <p:cNvPicPr>
            <a:picLocks noChangeAspect="1" noChangeArrowheads="1"/>
          </p:cNvPicPr>
          <p:nvPr/>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19CE00B8-6679-42B6-92F2-B68C62FBC089}" type="datetime1">
              <a:rPr lang="en-US" smtClean="0"/>
              <a:t>11/2/2023</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132CA0D-21DE-4FFD-A146-418B1734C1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7"/>
          <p:cNvPicPr>
            <a:picLocks noChangeAspect="1" noChangeArrowheads="1"/>
          </p:cNvPicPr>
          <p:nvPr/>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4953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228600" y="1143000"/>
            <a:ext cx="8763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fontAlgn="base">
              <a:spcBef>
                <a:spcPct val="0"/>
              </a:spcBef>
              <a:spcAft>
                <a:spcPct val="0"/>
              </a:spcAft>
              <a:defRPr/>
            </a:pPr>
            <a:fld id="{E20E91D3-9AD1-4AFF-9D69-AC5DA73AE808}" type="datetime1">
              <a:rPr lang="en-US" b="1" smtClean="0">
                <a:solidFill>
                  <a:srgbClr val="000000"/>
                </a:solidFill>
                <a:latin typeface="Arial Narrow" pitchFamily="34" charset="0"/>
              </a:rPr>
              <a:t>11/2/2023</a:t>
            </a:fld>
            <a:endParaRPr lang="en-US" b="1" dirty="0">
              <a:solidFill>
                <a:srgbClr val="000000"/>
              </a:solidFill>
              <a:latin typeface="Arial Narrow" pitchFamily="34" charset="0"/>
            </a:endParaRPr>
          </a:p>
        </p:txBody>
      </p:sp>
      <p:sp>
        <p:nvSpPr>
          <p:cNvPr id="1029"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Arial Narrow" pitchFamily="34" charset="0"/>
                <a:ea typeface="ＭＳ Ｐゴシック" pitchFamily="84" charset="-128"/>
                <a:cs typeface="+mn-cs"/>
              </a:defRPr>
            </a:lvl1pPr>
          </a:lstStyle>
          <a:p>
            <a:pPr fontAlgn="base">
              <a:spcBef>
                <a:spcPct val="0"/>
              </a:spcBef>
              <a:spcAft>
                <a:spcPct val="0"/>
              </a:spcAft>
              <a:defRPr/>
            </a:pPr>
            <a:endParaRPr lang="en-US" b="1" dirty="0">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defRPr/>
            </a:pPr>
            <a:fld id="{54429EEB-2279-4989-91B6-653072CA14E0}" type="slidenum">
              <a:rPr lang="en-US" b="1">
                <a:solidFill>
                  <a:srgbClr val="000000"/>
                </a:solidFill>
                <a:latin typeface="Arial Narrow" pitchFamily="34" charset="0"/>
              </a:rPr>
              <a:pPr fontAlgn="base">
                <a:spcBef>
                  <a:spcPct val="0"/>
                </a:spcBef>
                <a:spcAft>
                  <a:spcPct val="0"/>
                </a:spcAft>
                <a:defRPr/>
              </a:pPr>
              <a:t>‹#›</a:t>
            </a:fld>
            <a:endParaRPr lang="en-US" b="1" dirty="0">
              <a:solidFill>
                <a:srgbClr val="000000"/>
              </a:solidFill>
              <a:latin typeface="Arial Narrow" pitchFamily="34" charset="0"/>
            </a:endParaRPr>
          </a:p>
        </p:txBody>
      </p:sp>
    </p:spTree>
    <p:extLst>
      <p:ext uri="{BB962C8B-B14F-4D97-AF65-F5344CB8AC3E}">
        <p14:creationId xmlns:p14="http://schemas.microsoft.com/office/powerpoint/2010/main" val="10447009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ftr="0" dt="0"/>
  <p:txStyles>
    <p:titleStyle>
      <a:lvl1pPr algn="ctr" rtl="0" eaLnBrk="0" fontAlgn="base" hangingPunct="0">
        <a:spcBef>
          <a:spcPct val="0"/>
        </a:spcBef>
        <a:spcAft>
          <a:spcPct val="0"/>
        </a:spcAft>
        <a:defRPr sz="3200">
          <a:solidFill>
            <a:schemeClr val="bg1"/>
          </a:solidFill>
          <a:latin typeface="+mj-lt"/>
          <a:ea typeface="+mj-ea"/>
          <a:cs typeface="ＭＳ Ｐゴシック" charset="0"/>
        </a:defRPr>
      </a:lvl1pPr>
      <a:lvl2pPr algn="ctr" rtl="0" eaLnBrk="0" fontAlgn="base" hangingPunct="0">
        <a:spcBef>
          <a:spcPct val="0"/>
        </a:spcBef>
        <a:spcAft>
          <a:spcPct val="0"/>
        </a:spcAft>
        <a:defRPr sz="3200">
          <a:solidFill>
            <a:schemeClr val="bg1"/>
          </a:solidFill>
          <a:latin typeface="Arial" charset="0"/>
          <a:ea typeface="ＭＳ Ｐゴシック" pitchFamily="84" charset="-128"/>
          <a:cs typeface="ＭＳ Ｐゴシック" charset="0"/>
        </a:defRPr>
      </a:lvl2pPr>
      <a:lvl3pPr algn="ctr" rtl="0" eaLnBrk="0" fontAlgn="base" hangingPunct="0">
        <a:spcBef>
          <a:spcPct val="0"/>
        </a:spcBef>
        <a:spcAft>
          <a:spcPct val="0"/>
        </a:spcAft>
        <a:defRPr sz="3200">
          <a:solidFill>
            <a:schemeClr val="bg1"/>
          </a:solidFill>
          <a:latin typeface="Arial" charset="0"/>
          <a:ea typeface="ＭＳ Ｐゴシック" pitchFamily="84" charset="-128"/>
          <a:cs typeface="ＭＳ Ｐゴシック" charset="0"/>
        </a:defRPr>
      </a:lvl3pPr>
      <a:lvl4pPr algn="ctr" rtl="0" eaLnBrk="0" fontAlgn="base" hangingPunct="0">
        <a:spcBef>
          <a:spcPct val="0"/>
        </a:spcBef>
        <a:spcAft>
          <a:spcPct val="0"/>
        </a:spcAft>
        <a:defRPr sz="3200">
          <a:solidFill>
            <a:schemeClr val="bg1"/>
          </a:solidFill>
          <a:latin typeface="Arial" charset="0"/>
          <a:ea typeface="ＭＳ Ｐゴシック" pitchFamily="84" charset="-128"/>
          <a:cs typeface="ＭＳ Ｐゴシック" charset="0"/>
        </a:defRPr>
      </a:lvl4pPr>
      <a:lvl5pPr algn="ctr" rtl="0" eaLnBrk="0" fontAlgn="base" hangingPunct="0">
        <a:spcBef>
          <a:spcPct val="0"/>
        </a:spcBef>
        <a:spcAft>
          <a:spcPct val="0"/>
        </a:spcAft>
        <a:defRPr sz="3200">
          <a:solidFill>
            <a:schemeClr val="bg1"/>
          </a:solidFill>
          <a:latin typeface="Arial" charset="0"/>
          <a:ea typeface="ＭＳ Ｐゴシック" pitchFamily="84" charset="-128"/>
          <a:cs typeface="ＭＳ Ｐゴシック" charset="0"/>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84" charset="-128"/>
              </a:defRPr>
            </a:lvl1pPr>
          </a:lstStyle>
          <a:p>
            <a:pPr eaLnBrk="0" fontAlgn="base" hangingPunct="0">
              <a:spcBef>
                <a:spcPct val="0"/>
              </a:spcBef>
              <a:spcAft>
                <a:spcPct val="0"/>
              </a:spcAft>
              <a:defRPr/>
            </a:pPr>
            <a:fld id="{862D0D19-B913-4B15-A574-0C144C1B929C}" type="datetime1">
              <a:rPr lang="en-US" smtClean="0">
                <a:solidFill>
                  <a:srgbClr val="000000"/>
                </a:solidFill>
              </a:rPr>
              <a:t>11/2/2023</a:t>
            </a:fld>
            <a:endParaRPr lang="en-US" dirty="0">
              <a:solidFill>
                <a:srgbClr val="000000"/>
              </a:solidFill>
            </a:endParaRPr>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84"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84" charset="-128"/>
              </a:defRPr>
            </a:lvl1pPr>
          </a:lstStyle>
          <a:p>
            <a:pPr eaLnBrk="0" fontAlgn="base" hangingPunct="0">
              <a:spcBef>
                <a:spcPct val="0"/>
              </a:spcBef>
              <a:spcAft>
                <a:spcPct val="0"/>
              </a:spcAft>
              <a:defRPr/>
            </a:pPr>
            <a:fld id="{EF56F137-F8BD-4F9B-A6F9-C7437DC4C3D8}"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770414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hyperlink" Target="https://www3.epa.gov/climatechange/EPAactivitie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hyperlink" Target="http://climate.nasa.gov/education/" TargetMode="External"/><Relationship Id="rId3" Type="http://schemas.openxmlformats.org/officeDocument/2006/relationships/image" Target="../media/image44.png"/><Relationship Id="rId7" Type="http://schemas.openxmlformats.org/officeDocument/2006/relationships/hyperlink" Target="http://www.globalchange.gov/"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hyperlink" Target="https://www.climate.gov/teaching" TargetMode="External"/><Relationship Id="rId5" Type="http://schemas.openxmlformats.org/officeDocument/2006/relationships/hyperlink" Target="http://www.epa.gov/climatechange/links.html" TargetMode="External"/><Relationship Id="rId10" Type="http://schemas.openxmlformats.org/officeDocument/2006/relationships/hyperlink" Target="http://www.unep.org/ccac/" TargetMode="External"/><Relationship Id="rId4" Type="http://schemas.openxmlformats.org/officeDocument/2006/relationships/hyperlink" Target="http://epa.gov/climatechange/" TargetMode="External"/><Relationship Id="rId9" Type="http://schemas.openxmlformats.org/officeDocument/2006/relationships/hyperlink" Target="http://www.ipcc.ch/"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climate.nasa.gov/climate_resources/13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10600" cy="1143000"/>
          </a:xfrm>
        </p:spPr>
        <p:txBody>
          <a:bodyPr/>
          <a:lstStyle/>
          <a:p>
            <a:r>
              <a:rPr lang="en-US" dirty="0"/>
              <a:t>Climate Science &amp; Impacts Overview</a:t>
            </a:r>
            <a:br>
              <a:rPr lang="en-US" dirty="0"/>
            </a:br>
            <a:endParaRPr lang="en-US" sz="2800" i="1" dirty="0"/>
          </a:p>
        </p:txBody>
      </p:sp>
      <p:sp>
        <p:nvSpPr>
          <p:cNvPr id="4" name="Subtitle 3"/>
          <p:cNvSpPr>
            <a:spLocks noGrp="1"/>
          </p:cNvSpPr>
          <p:nvPr>
            <p:ph type="subTitle" idx="1"/>
          </p:nvPr>
        </p:nvSpPr>
        <p:spPr/>
        <p:txBody>
          <a:bodyPr/>
          <a:lstStyle/>
          <a:p>
            <a:r>
              <a:rPr lang="en-US" dirty="0"/>
              <a:t>Air Quality Workshop for Teachers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Arctic Sea Ice Decline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46" t="2495" r="1795" b="4740"/>
          <a:stretch/>
        </p:blipFill>
        <p:spPr>
          <a:xfrm>
            <a:off x="152400" y="1676400"/>
            <a:ext cx="8856785" cy="3704492"/>
          </a:xfrm>
          <a:prstGeom prst="rect">
            <a:avLst/>
          </a:prstGeom>
        </p:spPr>
      </p:pic>
      <p:sp>
        <p:nvSpPr>
          <p:cNvPr id="5" name="Title 1"/>
          <p:cNvSpPr txBox="1">
            <a:spLocks/>
          </p:cNvSpPr>
          <p:nvPr/>
        </p:nvSpPr>
        <p:spPr bwMode="auto">
          <a:xfrm>
            <a:off x="-457200" y="1524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kern="0" dirty="0">
                <a:solidFill>
                  <a:schemeClr val="bg1"/>
                </a:solidFill>
              </a:rPr>
              <a:t>Arctic Sea Ice Loss</a:t>
            </a:r>
          </a:p>
        </p:txBody>
      </p:sp>
      <p:sp>
        <p:nvSpPr>
          <p:cNvPr id="4" name="Slide Number Placeholder 3"/>
          <p:cNvSpPr>
            <a:spLocks noGrp="1"/>
          </p:cNvSpPr>
          <p:nvPr>
            <p:ph type="sldNum" sz="quarter" idx="12"/>
          </p:nvPr>
        </p:nvSpPr>
        <p:spPr/>
        <p:txBody>
          <a:bodyPr/>
          <a:lstStyle/>
          <a:p>
            <a:fld id="{E132CA0D-21DE-4FFD-A146-418B1734C1B9}" type="slidenum">
              <a:rPr lang="en-US" smtClean="0"/>
              <a:pPr/>
              <a:t>10</a:t>
            </a:fld>
            <a:endParaRPr lang="en-US"/>
          </a:p>
        </p:txBody>
      </p:sp>
    </p:spTree>
    <p:extLst>
      <p:ext uri="{BB962C8B-B14F-4D97-AF65-F5344CB8AC3E}">
        <p14:creationId xmlns:p14="http://schemas.microsoft.com/office/powerpoint/2010/main" val="247853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9" y="76200"/>
            <a:ext cx="5546271" cy="838200"/>
          </a:xfrm>
        </p:spPr>
        <p:txBody>
          <a:bodyPr>
            <a:normAutofit fontScale="90000"/>
          </a:bodyPr>
          <a:lstStyle/>
          <a:p>
            <a:pPr>
              <a:lnSpc>
                <a:spcPts val="4400"/>
              </a:lnSpc>
            </a:pPr>
            <a:r>
              <a:rPr lang="en-US" sz="3600" dirty="0">
                <a:solidFill>
                  <a:schemeClr val="bg1"/>
                </a:solidFill>
              </a:rPr>
              <a:t>Observed Change in Very Heavy Precipitation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95400"/>
            <a:ext cx="6396130" cy="5426084"/>
          </a:xfrm>
          <a:prstGeom prst="rect">
            <a:avLst/>
          </a:prstGeom>
        </p:spPr>
      </p:pic>
      <p:sp>
        <p:nvSpPr>
          <p:cNvPr id="2" name="Slide Number Placeholder 1"/>
          <p:cNvSpPr>
            <a:spLocks noGrp="1"/>
          </p:cNvSpPr>
          <p:nvPr>
            <p:ph type="sldNum" sz="quarter" idx="12"/>
          </p:nvPr>
        </p:nvSpPr>
        <p:spPr/>
        <p:txBody>
          <a:bodyPr/>
          <a:lstStyle/>
          <a:p>
            <a:fld id="{E132CA0D-21DE-4FFD-A146-418B1734C1B9}" type="slidenum">
              <a:rPr lang="en-US" smtClean="0"/>
              <a:pPr/>
              <a:t>11</a:t>
            </a:fld>
            <a:endParaRPr lang="en-US"/>
          </a:p>
        </p:txBody>
      </p:sp>
    </p:spTree>
    <p:extLst>
      <p:ext uri="{BB962C8B-B14F-4D97-AF65-F5344CB8AC3E}">
        <p14:creationId xmlns:p14="http://schemas.microsoft.com/office/powerpoint/2010/main" val="389445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10600" cy="1143000"/>
          </a:xfrm>
        </p:spPr>
        <p:txBody>
          <a:bodyPr/>
          <a:lstStyle/>
          <a:p>
            <a:r>
              <a:rPr lang="en-US" dirty="0"/>
              <a:t>Impacts</a:t>
            </a:r>
            <a:endParaRPr lang="en-US" sz="2800" i="1" dirty="0"/>
          </a:p>
        </p:txBody>
      </p:sp>
    </p:spTree>
    <p:extLst>
      <p:ext uri="{BB962C8B-B14F-4D97-AF65-F5344CB8AC3E}">
        <p14:creationId xmlns:p14="http://schemas.microsoft.com/office/powerpoint/2010/main" val="139313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200" y="866775"/>
            <a:ext cx="5840881" cy="5991225"/>
          </a:xfrm>
          <a:prstGeom prst="rect">
            <a:avLst/>
          </a:prstGeom>
        </p:spPr>
      </p:pic>
      <p:sp>
        <p:nvSpPr>
          <p:cNvPr id="8" name="Rectangle 7"/>
          <p:cNvSpPr/>
          <p:nvPr/>
        </p:nvSpPr>
        <p:spPr>
          <a:xfrm>
            <a:off x="76200" y="0"/>
            <a:ext cx="5993281" cy="584775"/>
          </a:xfrm>
          <a:prstGeom prst="rect">
            <a:avLst/>
          </a:prstGeom>
        </p:spPr>
        <p:txBody>
          <a:bodyPr wrap="square">
            <a:spAutoFit/>
          </a:bodyPr>
          <a:lstStyle/>
          <a:p>
            <a:r>
              <a:rPr lang="en-US" sz="3200" dirty="0">
                <a:solidFill>
                  <a:schemeClr val="bg1"/>
                </a:solidFill>
                <a:latin typeface="+mj-lt"/>
              </a:rPr>
              <a:t>Climate Impacts Human Health</a:t>
            </a:r>
          </a:p>
        </p:txBody>
      </p:sp>
      <p:pic>
        <p:nvPicPr>
          <p:cNvPr id="9" name="Picture 8"/>
          <p:cNvPicPr>
            <a:picLocks noChangeAspect="1"/>
          </p:cNvPicPr>
          <p:nvPr/>
        </p:nvPicPr>
        <p:blipFill>
          <a:blip r:embed="rId4"/>
          <a:stretch>
            <a:fillRect/>
          </a:stretch>
        </p:blipFill>
        <p:spPr>
          <a:xfrm>
            <a:off x="6858000" y="3657600"/>
            <a:ext cx="2022975" cy="2586037"/>
          </a:xfrm>
          <a:prstGeom prst="rect">
            <a:avLst/>
          </a:prstGeom>
        </p:spPr>
      </p:pic>
      <p:sp>
        <p:nvSpPr>
          <p:cNvPr id="10" name="Rectangle 9"/>
          <p:cNvSpPr/>
          <p:nvPr/>
        </p:nvSpPr>
        <p:spPr>
          <a:xfrm>
            <a:off x="6085149" y="6324600"/>
            <a:ext cx="3058851" cy="307777"/>
          </a:xfrm>
          <a:prstGeom prst="rect">
            <a:avLst/>
          </a:prstGeom>
        </p:spPr>
        <p:txBody>
          <a:bodyPr wrap="none">
            <a:spAutoFit/>
          </a:bodyPr>
          <a:lstStyle/>
          <a:p>
            <a:r>
              <a:rPr lang="en-US" sz="1400" dirty="0"/>
              <a:t>https://health2016.globalchange.gov</a:t>
            </a:r>
          </a:p>
        </p:txBody>
      </p:sp>
      <p:sp>
        <p:nvSpPr>
          <p:cNvPr id="11" name="Rectangle 10"/>
          <p:cNvSpPr/>
          <p:nvPr/>
        </p:nvSpPr>
        <p:spPr>
          <a:xfrm>
            <a:off x="6085149" y="1676400"/>
            <a:ext cx="2795826" cy="1200329"/>
          </a:xfrm>
          <a:prstGeom prst="rect">
            <a:avLst/>
          </a:prstGeom>
        </p:spPr>
        <p:txBody>
          <a:bodyPr wrap="square">
            <a:spAutoFit/>
          </a:bodyPr>
          <a:lstStyle/>
          <a:p>
            <a:pPr algn="ctr"/>
            <a:r>
              <a:rPr lang="en-US" i="1" dirty="0">
                <a:solidFill>
                  <a:srgbClr val="333333"/>
                </a:solidFill>
                <a:latin typeface="Open Sans"/>
              </a:rPr>
              <a:t>“Climate change is a significant threat to the health of the American people.”</a:t>
            </a:r>
            <a:endParaRPr lang="en-US" i="1" dirty="0"/>
          </a:p>
        </p:txBody>
      </p:sp>
      <p:sp>
        <p:nvSpPr>
          <p:cNvPr id="12" name="Slide Number Placeholder 1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7348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5638800" cy="990600"/>
          </a:xfrm>
        </p:spPr>
        <p:txBody>
          <a:bodyPr>
            <a:normAutofit fontScale="90000"/>
          </a:bodyPr>
          <a:lstStyle/>
          <a:p>
            <a:pPr>
              <a:lnSpc>
                <a:spcPts val="4400"/>
              </a:lnSpc>
            </a:pPr>
            <a:r>
              <a:rPr lang="en-US" dirty="0">
                <a:solidFill>
                  <a:schemeClr val="bg1"/>
                </a:solidFill>
              </a:rPr>
              <a:t>Ocean Impacts of Increased Atmospheric Carbon Dioxide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1021" t="66520"/>
          <a:stretch/>
        </p:blipFill>
        <p:spPr>
          <a:xfrm>
            <a:off x="4748919" y="4137716"/>
            <a:ext cx="3175881" cy="269353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r="50000" b="65854"/>
          <a:stretch/>
        </p:blipFill>
        <p:spPr>
          <a:xfrm>
            <a:off x="-10870" y="1371600"/>
            <a:ext cx="3161570" cy="268254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3864" r="50959" b="32271"/>
          <a:stretch/>
        </p:blipFill>
        <p:spPr>
          <a:xfrm>
            <a:off x="2971800" y="1447800"/>
            <a:ext cx="3097700" cy="2654062"/>
          </a:xfrm>
          <a:prstGeom prst="rect">
            <a:avLst/>
          </a:prstGeom>
        </p:spPr>
      </p:pic>
      <p:pic>
        <p:nvPicPr>
          <p:cNvPr id="6" name="Picture 5"/>
          <p:cNvPicPr>
            <a:picLocks noChangeAspect="1"/>
          </p:cNvPicPr>
          <p:nvPr/>
        </p:nvPicPr>
        <p:blipFill rotWithShape="1">
          <a:blip r:embed="rId4"/>
          <a:srcRect l="51502" t="33077" b="33077"/>
          <a:stretch/>
        </p:blipFill>
        <p:spPr>
          <a:xfrm>
            <a:off x="6051132" y="1371600"/>
            <a:ext cx="3092868" cy="268254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6520" r="50480"/>
          <a:stretch/>
        </p:blipFill>
        <p:spPr>
          <a:xfrm>
            <a:off x="1295400" y="4178097"/>
            <a:ext cx="3200400" cy="2684664"/>
          </a:xfrm>
          <a:prstGeom prst="rect">
            <a:avLst/>
          </a:prstGeom>
        </p:spPr>
      </p:pic>
      <p:sp>
        <p:nvSpPr>
          <p:cNvPr id="8" name="Slide Number Placeholder 7"/>
          <p:cNvSpPr>
            <a:spLocks noGrp="1"/>
          </p:cNvSpPr>
          <p:nvPr>
            <p:ph type="sldNum" sz="quarter" idx="12"/>
          </p:nvPr>
        </p:nvSpPr>
        <p:spPr/>
        <p:txBody>
          <a:bodyPr/>
          <a:lstStyle/>
          <a:p>
            <a:fld id="{E132CA0D-21DE-4FFD-A146-418B1734C1B9}" type="slidenum">
              <a:rPr lang="en-US" smtClean="0"/>
              <a:pPr/>
              <a:t>14</a:t>
            </a:fld>
            <a:endParaRPr lang="en-US"/>
          </a:p>
        </p:txBody>
      </p:sp>
    </p:spTree>
    <p:extLst>
      <p:ext uri="{BB962C8B-B14F-4D97-AF65-F5344CB8AC3E}">
        <p14:creationId xmlns:p14="http://schemas.microsoft.com/office/powerpoint/2010/main" val="219045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334000" cy="838200"/>
          </a:xfrm>
        </p:spPr>
        <p:txBody>
          <a:bodyPr>
            <a:noAutofit/>
          </a:bodyPr>
          <a:lstStyle/>
          <a:p>
            <a:pPr>
              <a:lnSpc>
                <a:spcPts val="4800"/>
              </a:lnSpc>
            </a:pPr>
            <a:r>
              <a:rPr lang="en-US" dirty="0">
                <a:solidFill>
                  <a:schemeClr val="bg1"/>
                </a:solidFill>
              </a:rPr>
              <a:t>Crop Yields Decline under</a:t>
            </a:r>
            <a:br>
              <a:rPr lang="en-US" dirty="0">
                <a:solidFill>
                  <a:schemeClr val="bg1"/>
                </a:solidFill>
              </a:rPr>
            </a:br>
            <a:r>
              <a:rPr lang="en-US" dirty="0">
                <a:solidFill>
                  <a:schemeClr val="bg1"/>
                </a:solidFill>
              </a:rPr>
              <a:t>Higher Temperatures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7600"/>
            <a:ext cx="9144000" cy="3175000"/>
          </a:xfrm>
          <a:prstGeom prst="rect">
            <a:avLst/>
          </a:prstGeom>
        </p:spPr>
      </p:pic>
      <p:sp>
        <p:nvSpPr>
          <p:cNvPr id="4" name="Slide Number Placeholder 3"/>
          <p:cNvSpPr>
            <a:spLocks noGrp="1"/>
          </p:cNvSpPr>
          <p:nvPr>
            <p:ph type="sldNum" sz="quarter" idx="12"/>
          </p:nvPr>
        </p:nvSpPr>
        <p:spPr/>
        <p:txBody>
          <a:bodyPr/>
          <a:lstStyle/>
          <a:p>
            <a:fld id="{E132CA0D-21DE-4FFD-A146-418B1734C1B9}" type="slidenum">
              <a:rPr lang="en-US" smtClean="0"/>
              <a:pPr/>
              <a:t>15</a:t>
            </a:fld>
            <a:endParaRPr lang="en-US"/>
          </a:p>
        </p:txBody>
      </p:sp>
    </p:spTree>
    <p:extLst>
      <p:ext uri="{BB962C8B-B14F-4D97-AF65-F5344CB8AC3E}">
        <p14:creationId xmlns:p14="http://schemas.microsoft.com/office/powerpoint/2010/main" val="95486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762000"/>
          </a:xfrm>
        </p:spPr>
        <p:txBody>
          <a:bodyPr>
            <a:normAutofit/>
          </a:bodyPr>
          <a:lstStyle/>
          <a:p>
            <a:pPr algn="l"/>
            <a:r>
              <a:rPr lang="en-US" dirty="0">
                <a:solidFill>
                  <a:schemeClr val="bg1"/>
                </a:solidFill>
              </a:rPr>
              <a:t>Water Supplies Projected to Decline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09"/>
          <a:stretch/>
        </p:blipFill>
        <p:spPr>
          <a:xfrm>
            <a:off x="348343" y="1676400"/>
            <a:ext cx="8795657" cy="4246997"/>
          </a:xfrm>
          <a:prstGeom prst="rect">
            <a:avLst/>
          </a:prstGeom>
        </p:spPr>
      </p:pic>
      <p:sp>
        <p:nvSpPr>
          <p:cNvPr id="3" name="Slide Number Placeholder 2"/>
          <p:cNvSpPr>
            <a:spLocks noGrp="1"/>
          </p:cNvSpPr>
          <p:nvPr>
            <p:ph type="sldNum" sz="quarter" idx="12"/>
          </p:nvPr>
        </p:nvSpPr>
        <p:spPr/>
        <p:txBody>
          <a:bodyPr/>
          <a:lstStyle/>
          <a:p>
            <a:fld id="{E132CA0D-21DE-4FFD-A146-418B1734C1B9}" type="slidenum">
              <a:rPr lang="en-US" smtClean="0"/>
              <a:pPr/>
              <a:t>16</a:t>
            </a:fld>
            <a:endParaRPr lang="en-US"/>
          </a:p>
        </p:txBody>
      </p:sp>
    </p:spTree>
    <p:extLst>
      <p:ext uri="{BB962C8B-B14F-4D97-AF65-F5344CB8AC3E}">
        <p14:creationId xmlns:p14="http://schemas.microsoft.com/office/powerpoint/2010/main" val="381325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10600" cy="1143000"/>
          </a:xfrm>
        </p:spPr>
        <p:txBody>
          <a:bodyPr/>
          <a:lstStyle/>
          <a:p>
            <a:r>
              <a:rPr lang="en-US" dirty="0"/>
              <a:t>Short Lived Climate Pollutants</a:t>
            </a:r>
            <a:br>
              <a:rPr lang="en-US" dirty="0"/>
            </a:br>
            <a:r>
              <a:rPr lang="en-US" dirty="0"/>
              <a:t>(SLCPs)</a:t>
            </a:r>
            <a:endParaRPr lang="en-US" sz="2800" i="1" dirty="0"/>
          </a:p>
        </p:txBody>
      </p:sp>
    </p:spTree>
    <p:extLst>
      <p:ext uri="{BB962C8B-B14F-4D97-AF65-F5344CB8AC3E}">
        <p14:creationId xmlns:p14="http://schemas.microsoft.com/office/powerpoint/2010/main" val="423471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5943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chemeClr val="bg1"/>
                </a:solidFill>
                <a:latin typeface="Calibri" pitchFamily="34" charset="0"/>
              </a:rPr>
              <a:t>Some Conventional Air Pollutants</a:t>
            </a:r>
            <a:br>
              <a:rPr lang="en-US" dirty="0">
                <a:solidFill>
                  <a:schemeClr val="bg1"/>
                </a:solidFill>
                <a:latin typeface="Calibri" pitchFamily="34" charset="0"/>
              </a:rPr>
            </a:br>
            <a:r>
              <a:rPr lang="en-US" dirty="0">
                <a:solidFill>
                  <a:schemeClr val="bg1"/>
                </a:solidFill>
                <a:latin typeface="Calibri" pitchFamily="34" charset="0"/>
              </a:rPr>
              <a:t>Affect the Climate</a:t>
            </a:r>
          </a:p>
        </p:txBody>
      </p:sp>
      <p:sp>
        <p:nvSpPr>
          <p:cNvPr id="76803" name="Rectangle 3"/>
          <p:cNvSpPr>
            <a:spLocks noGrp="1" noChangeArrowheads="1"/>
          </p:cNvSpPr>
          <p:nvPr>
            <p:ph type="body" idx="1"/>
          </p:nvPr>
        </p:nvSpPr>
        <p:spPr>
          <a:xfrm>
            <a:off x="304800" y="1447800"/>
            <a:ext cx="8458200" cy="5105400"/>
          </a:xfrm>
        </p:spPr>
        <p:txBody>
          <a:bodyPr/>
          <a:lstStyle/>
          <a:p>
            <a:pPr>
              <a:lnSpc>
                <a:spcPct val="80000"/>
              </a:lnSpc>
            </a:pPr>
            <a:r>
              <a:rPr lang="en-US" sz="2000" dirty="0">
                <a:solidFill>
                  <a:schemeClr val="tx1"/>
                </a:solidFill>
                <a:latin typeface="Calibri" pitchFamily="34" charset="0"/>
              </a:rPr>
              <a:t>“Climate forcer” describes any gas or particle that forces the climate to change</a:t>
            </a:r>
          </a:p>
          <a:p>
            <a:pPr lvl="1">
              <a:lnSpc>
                <a:spcPct val="80000"/>
              </a:lnSpc>
            </a:pPr>
            <a:r>
              <a:rPr lang="en-US" sz="1800" dirty="0">
                <a:solidFill>
                  <a:schemeClr val="tx1"/>
                </a:solidFill>
                <a:latin typeface="Calibri" pitchFamily="34" charset="0"/>
              </a:rPr>
              <a:t>Broader than “greenhouse gas”, which describes a specific kind of forcing</a:t>
            </a:r>
          </a:p>
          <a:p>
            <a:pPr>
              <a:lnSpc>
                <a:spcPct val="80000"/>
              </a:lnSpc>
            </a:pPr>
            <a:r>
              <a:rPr lang="en-US" sz="2000" dirty="0">
                <a:solidFill>
                  <a:schemeClr val="tx1"/>
                </a:solidFill>
                <a:latin typeface="Calibri" pitchFamily="34" charset="0"/>
              </a:rPr>
              <a:t>Examples of climate forcers include:</a:t>
            </a:r>
          </a:p>
          <a:p>
            <a:pPr lvl="1">
              <a:lnSpc>
                <a:spcPct val="80000"/>
              </a:lnSpc>
            </a:pPr>
            <a:r>
              <a:rPr lang="en-US" sz="1800" dirty="0">
                <a:solidFill>
                  <a:schemeClr val="tx1"/>
                </a:solidFill>
                <a:latin typeface="Calibri" pitchFamily="34" charset="0"/>
              </a:rPr>
              <a:t>Greenhouse gases (e.g. carbon dioxide, methane, </a:t>
            </a:r>
            <a:r>
              <a:rPr lang="en-US" sz="1800" dirty="0" err="1">
                <a:solidFill>
                  <a:schemeClr val="tx1"/>
                </a:solidFill>
                <a:latin typeface="Calibri" pitchFamily="34" charset="0"/>
              </a:rPr>
              <a:t>chloroflourocarbons</a:t>
            </a:r>
            <a:r>
              <a:rPr lang="en-US" sz="1800" dirty="0">
                <a:solidFill>
                  <a:schemeClr val="tx1"/>
                </a:solidFill>
                <a:latin typeface="Calibri" pitchFamily="34" charset="0"/>
              </a:rPr>
              <a:t>, and ozone)</a:t>
            </a:r>
          </a:p>
          <a:p>
            <a:pPr lvl="1">
              <a:lnSpc>
                <a:spcPct val="80000"/>
              </a:lnSpc>
            </a:pPr>
            <a:r>
              <a:rPr lang="en-US" sz="1800" dirty="0">
                <a:solidFill>
                  <a:schemeClr val="tx1"/>
                </a:solidFill>
                <a:latin typeface="Calibri" pitchFamily="34" charset="0"/>
              </a:rPr>
              <a:t>Aerosols (particles such as black carbon and sulfates)</a:t>
            </a:r>
          </a:p>
          <a:p>
            <a:pPr>
              <a:lnSpc>
                <a:spcPct val="80000"/>
              </a:lnSpc>
            </a:pPr>
            <a:r>
              <a:rPr lang="en-US" sz="2000" dirty="0">
                <a:solidFill>
                  <a:schemeClr val="tx1"/>
                </a:solidFill>
                <a:latin typeface="Calibri" pitchFamily="34" charset="0"/>
              </a:rPr>
              <a:t>Long-lived climate forcers include:</a:t>
            </a:r>
          </a:p>
          <a:p>
            <a:pPr lvl="1">
              <a:lnSpc>
                <a:spcPct val="80000"/>
              </a:lnSpc>
            </a:pPr>
            <a:r>
              <a:rPr lang="en-US" sz="1800" dirty="0">
                <a:solidFill>
                  <a:schemeClr val="tx1"/>
                </a:solidFill>
                <a:latin typeface="Calibri" pitchFamily="34" charset="0"/>
              </a:rPr>
              <a:t>Sulfur </a:t>
            </a:r>
            <a:r>
              <a:rPr lang="en-US" sz="1800" dirty="0" err="1">
                <a:solidFill>
                  <a:schemeClr val="tx1"/>
                </a:solidFill>
                <a:latin typeface="Calibri" pitchFamily="34" charset="0"/>
              </a:rPr>
              <a:t>hexaflouride</a:t>
            </a:r>
            <a:r>
              <a:rPr lang="en-US" sz="1800" dirty="0">
                <a:solidFill>
                  <a:schemeClr val="tx1"/>
                </a:solidFill>
                <a:latin typeface="Calibri" pitchFamily="34" charset="0"/>
              </a:rPr>
              <a:t> (3,200 years)</a:t>
            </a:r>
          </a:p>
          <a:p>
            <a:pPr lvl="1">
              <a:lnSpc>
                <a:spcPct val="80000"/>
              </a:lnSpc>
            </a:pPr>
            <a:r>
              <a:rPr lang="en-US" sz="1800" dirty="0">
                <a:solidFill>
                  <a:schemeClr val="tx1"/>
                </a:solidFill>
                <a:latin typeface="Calibri" pitchFamily="34" charset="0"/>
              </a:rPr>
              <a:t>Nitrous oxide (115 years)</a:t>
            </a:r>
          </a:p>
          <a:p>
            <a:pPr>
              <a:lnSpc>
                <a:spcPct val="80000"/>
              </a:lnSpc>
            </a:pPr>
            <a:r>
              <a:rPr lang="en-US" sz="2000" dirty="0">
                <a:solidFill>
                  <a:schemeClr val="tx1"/>
                </a:solidFill>
                <a:latin typeface="Calibri" pitchFamily="34" charset="0"/>
              </a:rPr>
              <a:t>Short Lived Climate Forcers stay in the atmosphere from days to months and include:</a:t>
            </a:r>
          </a:p>
          <a:p>
            <a:pPr lvl="1">
              <a:lnSpc>
                <a:spcPct val="80000"/>
              </a:lnSpc>
            </a:pPr>
            <a:r>
              <a:rPr lang="en-US" sz="1800" dirty="0">
                <a:solidFill>
                  <a:schemeClr val="tx1"/>
                </a:solidFill>
                <a:latin typeface="Calibri" pitchFamily="34" charset="0"/>
              </a:rPr>
              <a:t>Ozone </a:t>
            </a:r>
          </a:p>
          <a:p>
            <a:pPr lvl="1">
              <a:lnSpc>
                <a:spcPct val="80000"/>
              </a:lnSpc>
            </a:pPr>
            <a:r>
              <a:rPr lang="en-US" sz="1800" dirty="0">
                <a:solidFill>
                  <a:schemeClr val="tx1"/>
                </a:solidFill>
                <a:latin typeface="Calibri" pitchFamily="34" charset="0"/>
              </a:rPr>
              <a:t>Black Carbon (component of particulate matter)</a:t>
            </a:r>
          </a:p>
          <a:p>
            <a:pPr lvl="1">
              <a:lnSpc>
                <a:spcPct val="80000"/>
              </a:lnSpc>
            </a:pPr>
            <a:r>
              <a:rPr lang="en-US" sz="1800" dirty="0">
                <a:latin typeface="Calibri" pitchFamily="34" charset="0"/>
              </a:rPr>
              <a:t>Some HFCs</a:t>
            </a:r>
            <a:endParaRPr lang="en-US" sz="1800" dirty="0">
              <a:solidFill>
                <a:schemeClr val="tx1"/>
              </a:solidFill>
              <a:latin typeface="Calibri" pitchFamily="34" charset="0"/>
            </a:endParaRPr>
          </a:p>
          <a:p>
            <a:pPr>
              <a:lnSpc>
                <a:spcPct val="80000"/>
              </a:lnSpc>
            </a:pPr>
            <a:r>
              <a:rPr lang="en-US" sz="2000" dirty="0">
                <a:solidFill>
                  <a:schemeClr val="tx1"/>
                </a:solidFill>
                <a:latin typeface="Calibri" pitchFamily="34" charset="0"/>
              </a:rPr>
              <a:t>It is the </a:t>
            </a:r>
            <a:r>
              <a:rPr lang="en-US" sz="2000" dirty="0">
                <a:solidFill>
                  <a:srgbClr val="FF0000"/>
                </a:solidFill>
                <a:latin typeface="Calibri" pitchFamily="34" charset="0"/>
              </a:rPr>
              <a:t>short atmospheric lifetime </a:t>
            </a:r>
            <a:r>
              <a:rPr lang="en-US" sz="2000" dirty="0">
                <a:solidFill>
                  <a:schemeClr val="tx1"/>
                </a:solidFill>
                <a:latin typeface="Calibri" pitchFamily="34" charset="0"/>
              </a:rPr>
              <a:t>that makes SLCFs an important piece of the climate mitigation puzzle</a:t>
            </a:r>
          </a:p>
        </p:txBody>
      </p:sp>
      <p:sp>
        <p:nvSpPr>
          <p:cNvPr id="4" name="Slide Number Placeholder 3"/>
          <p:cNvSpPr>
            <a:spLocks noGrp="1"/>
          </p:cNvSpPr>
          <p:nvPr>
            <p:ph type="sldNum" sz="quarter" idx="12"/>
          </p:nvPr>
        </p:nvSpPr>
        <p:spPr/>
        <p:txBody>
          <a:bodyPr/>
          <a:lstStyle/>
          <a:p>
            <a:pPr>
              <a:defRPr/>
            </a:pPr>
            <a:fld id="{67A718F4-7906-40A2-B3F6-48E748F0866B}" type="slidenum">
              <a:rPr lang="en-US" smtClean="0"/>
              <a:pPr>
                <a:defRPr/>
              </a:pPr>
              <a:t>18</a:t>
            </a:fld>
            <a:endParaRPr lang="en-US" dirty="0"/>
          </a:p>
        </p:txBody>
      </p:sp>
    </p:spTree>
    <p:extLst>
      <p:ext uri="{BB962C8B-B14F-4D97-AF65-F5344CB8AC3E}">
        <p14:creationId xmlns:p14="http://schemas.microsoft.com/office/powerpoint/2010/main" val="117378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0404"/>
            <a:ext cx="6620590" cy="706204"/>
          </a:xfrm>
        </p:spPr>
        <p:txBody>
          <a:bodyPr/>
          <a:lstStyle/>
          <a:p>
            <a:r>
              <a:rPr lang="en-US" dirty="0">
                <a:solidFill>
                  <a:schemeClr val="bg1"/>
                </a:solidFill>
              </a:rPr>
              <a:t>Air Pollution is a Major Health Risk</a:t>
            </a:r>
            <a:r>
              <a:rPr lang="en-US" dirty="0"/>
              <a:t>	</a:t>
            </a:r>
          </a:p>
        </p:txBody>
      </p:sp>
      <p:sp>
        <p:nvSpPr>
          <p:cNvPr id="6" name="Content Placeholder 5"/>
          <p:cNvSpPr>
            <a:spLocks noGrp="1"/>
          </p:cNvSpPr>
          <p:nvPr>
            <p:ph idx="1"/>
          </p:nvPr>
        </p:nvSpPr>
        <p:spPr>
          <a:xfrm>
            <a:off x="304800" y="1336357"/>
            <a:ext cx="7772400" cy="2485250"/>
          </a:xfrm>
        </p:spPr>
        <p:txBody>
          <a:bodyPr>
            <a:normAutofit fontScale="92500" lnSpcReduction="10000"/>
          </a:bodyPr>
          <a:lstStyle/>
          <a:p>
            <a:r>
              <a:rPr lang="en-US" sz="2000" dirty="0"/>
              <a:t>7 million deaths world wide attributable to air pollution</a:t>
            </a:r>
          </a:p>
          <a:p>
            <a:pPr lvl="1"/>
            <a:r>
              <a:rPr lang="en-US" sz="1600" dirty="0"/>
              <a:t>Increased risk of stroke, heart disease, lung cancer and respiratory diseases</a:t>
            </a:r>
          </a:p>
          <a:p>
            <a:r>
              <a:rPr lang="en-US" sz="2000" dirty="0"/>
              <a:t>80% of urban dwellers are breathing harmful levels of air pollution</a:t>
            </a:r>
          </a:p>
          <a:p>
            <a:pPr lvl="1"/>
            <a:r>
              <a:rPr lang="en-US" sz="1600" dirty="0">
                <a:solidFill>
                  <a:srgbClr val="FF0000"/>
                </a:solidFill>
              </a:rPr>
              <a:t>In areas that measure air pollution</a:t>
            </a:r>
          </a:p>
          <a:p>
            <a:r>
              <a:rPr lang="en-US" sz="2000" dirty="0"/>
              <a:t>Despite some regional improvements,                                             global pollution levels are increasing.</a:t>
            </a:r>
          </a:p>
          <a:p>
            <a:r>
              <a:rPr lang="en-US" sz="2000" dirty="0"/>
              <a:t>Caused by transportation, household                                              energy and waste 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964" y="2785464"/>
            <a:ext cx="3934036" cy="3934036"/>
          </a:xfrm>
          <a:prstGeom prst="rect">
            <a:avLst/>
          </a:prstGeom>
        </p:spPr>
      </p:pic>
      <p:sp>
        <p:nvSpPr>
          <p:cNvPr id="3" name="TextBox 2"/>
          <p:cNvSpPr txBox="1"/>
          <p:nvPr/>
        </p:nvSpPr>
        <p:spPr>
          <a:xfrm>
            <a:off x="1400175" y="6581001"/>
            <a:ext cx="3912866" cy="276999"/>
          </a:xfrm>
          <a:prstGeom prst="rect">
            <a:avLst/>
          </a:prstGeom>
          <a:noFill/>
        </p:spPr>
        <p:txBody>
          <a:bodyPr wrap="none" rtlCol="0">
            <a:spAutoFit/>
          </a:bodyPr>
          <a:lstStyle/>
          <a:p>
            <a:r>
              <a:rPr lang="en-US" sz="1200" dirty="0"/>
              <a:t>Source: WHO Global Urban Ambient Air Pollution Database </a:t>
            </a:r>
          </a:p>
        </p:txBody>
      </p:sp>
      <p:pic>
        <p:nvPicPr>
          <p:cNvPr id="7" name="Picture 6"/>
          <p:cNvPicPr>
            <a:picLocks noChangeAspect="1"/>
          </p:cNvPicPr>
          <p:nvPr/>
        </p:nvPicPr>
        <p:blipFill>
          <a:blip r:embed="rId4"/>
          <a:stretch>
            <a:fillRect/>
          </a:stretch>
        </p:blipFill>
        <p:spPr>
          <a:xfrm>
            <a:off x="209339" y="4066401"/>
            <a:ext cx="5000625" cy="2514600"/>
          </a:xfrm>
          <a:prstGeom prst="rect">
            <a:avLst/>
          </a:prstGeom>
        </p:spPr>
      </p:pic>
      <p:sp>
        <p:nvSpPr>
          <p:cNvPr id="8" name="TextBox 7"/>
          <p:cNvSpPr txBox="1"/>
          <p:nvPr/>
        </p:nvSpPr>
        <p:spPr>
          <a:xfrm>
            <a:off x="994054" y="3789402"/>
            <a:ext cx="3071867" cy="338554"/>
          </a:xfrm>
          <a:prstGeom prst="rect">
            <a:avLst/>
          </a:prstGeom>
          <a:noFill/>
        </p:spPr>
        <p:txBody>
          <a:bodyPr wrap="none" rtlCol="0">
            <a:spAutoFit/>
          </a:bodyPr>
          <a:lstStyle/>
          <a:p>
            <a:r>
              <a:rPr lang="en-US" sz="1600" b="1" i="1" dirty="0">
                <a:solidFill>
                  <a:schemeClr val="accent1">
                    <a:lumMod val="50000"/>
                  </a:schemeClr>
                </a:solidFill>
              </a:rPr>
              <a:t>Cities with accessible data in 2014</a:t>
            </a:r>
          </a:p>
        </p:txBody>
      </p:sp>
      <p:cxnSp>
        <p:nvCxnSpPr>
          <p:cNvPr id="10" name="Straight Connector 9"/>
          <p:cNvCxnSpPr/>
          <p:nvPr/>
        </p:nvCxnSpPr>
        <p:spPr>
          <a:xfrm flipV="1">
            <a:off x="5909912" y="3320716"/>
            <a:ext cx="0" cy="30993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13041" y="6420051"/>
            <a:ext cx="1383749" cy="369332"/>
          </a:xfrm>
          <a:prstGeom prst="rect">
            <a:avLst/>
          </a:prstGeom>
          <a:noFill/>
        </p:spPr>
        <p:txBody>
          <a:bodyPr wrap="square" rtlCol="0">
            <a:spAutoFit/>
          </a:bodyPr>
          <a:lstStyle/>
          <a:p>
            <a:pPr algn="ctr"/>
            <a:r>
              <a:rPr lang="en-US" sz="900" dirty="0"/>
              <a:t>WHO PM</a:t>
            </a:r>
            <a:r>
              <a:rPr lang="en-US" sz="500" dirty="0"/>
              <a:t>10</a:t>
            </a:r>
            <a:r>
              <a:rPr lang="en-US" sz="900" dirty="0"/>
              <a:t> Guideline</a:t>
            </a:r>
          </a:p>
          <a:p>
            <a:pPr algn="ctr"/>
            <a:r>
              <a:rPr lang="en-US" sz="900" dirty="0"/>
              <a:t>20  </a:t>
            </a:r>
            <a:r>
              <a:rPr lang="el-GR" sz="900" dirty="0"/>
              <a:t>μ</a:t>
            </a:r>
            <a:r>
              <a:rPr lang="en-US" sz="900" dirty="0"/>
              <a:t>g/m</a:t>
            </a:r>
            <a:r>
              <a:rPr lang="en-US" sz="900" baseline="30000" dirty="0"/>
              <a:t>3</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4025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
            <a:ext cx="2819400" cy="758952"/>
          </a:xfrm>
        </p:spPr>
        <p:txBody>
          <a:bodyPr/>
          <a:lstStyle/>
          <a:p>
            <a:pPr algn="l"/>
            <a:r>
              <a:rPr lang="en-US" dirty="0">
                <a:solidFill>
                  <a:schemeClr val="bg1"/>
                </a:solidFill>
              </a:rPr>
              <a:t>Overview</a:t>
            </a:r>
          </a:p>
        </p:txBody>
      </p:sp>
      <p:sp>
        <p:nvSpPr>
          <p:cNvPr id="3" name="Content Placeholder 2"/>
          <p:cNvSpPr>
            <a:spLocks noGrp="1"/>
          </p:cNvSpPr>
          <p:nvPr>
            <p:ph idx="1"/>
          </p:nvPr>
        </p:nvSpPr>
        <p:spPr>
          <a:xfrm>
            <a:off x="304800" y="1471877"/>
            <a:ext cx="7772400" cy="3429000"/>
          </a:xfrm>
        </p:spPr>
        <p:txBody>
          <a:bodyPr/>
          <a:lstStyle/>
          <a:p>
            <a:r>
              <a:rPr lang="en-US" dirty="0"/>
              <a:t>Climate Change Science</a:t>
            </a:r>
          </a:p>
          <a:p>
            <a:pPr lvl="1"/>
            <a:r>
              <a:rPr lang="en-US" dirty="0"/>
              <a:t>Evidence  </a:t>
            </a:r>
          </a:p>
          <a:p>
            <a:pPr lvl="1"/>
            <a:r>
              <a:rPr lang="en-US" dirty="0"/>
              <a:t>Impacts</a:t>
            </a:r>
          </a:p>
          <a:p>
            <a:r>
              <a:rPr lang="en-US" dirty="0"/>
              <a:t>Short Lived Climate Forcers</a:t>
            </a:r>
          </a:p>
          <a:p>
            <a:r>
              <a:rPr lang="en-US" dirty="0"/>
              <a:t>Taking Action</a:t>
            </a:r>
          </a:p>
          <a:p>
            <a:r>
              <a:rPr lang="en-US" dirty="0"/>
              <a:t>Resources</a:t>
            </a:r>
          </a:p>
          <a:p>
            <a:pPr lvl="1"/>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a:blip r:embed="rId3"/>
          <a:stretch>
            <a:fillRect/>
          </a:stretch>
        </p:blipFill>
        <p:spPr>
          <a:xfrm>
            <a:off x="76200" y="544318"/>
            <a:ext cx="9067800" cy="6313682"/>
          </a:xfrm>
          <a:prstGeom prst="rect">
            <a:avLst/>
          </a:prstGeom>
        </p:spPr>
      </p:pic>
    </p:spTree>
    <p:extLst>
      <p:ext uri="{BB962C8B-B14F-4D97-AF65-F5344CB8AC3E}">
        <p14:creationId xmlns:p14="http://schemas.microsoft.com/office/powerpoint/2010/main" val="323834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248400" cy="914400"/>
          </a:xfrm>
        </p:spPr>
        <p:txBody>
          <a:bodyPr/>
          <a:lstStyle/>
          <a:p>
            <a:pPr algn="l"/>
            <a:r>
              <a:rPr lang="en-US" sz="3600" dirty="0">
                <a:solidFill>
                  <a:schemeClr val="bg1"/>
                </a:solidFill>
              </a:rPr>
              <a:t>Recent SLCP Assessments</a:t>
            </a:r>
          </a:p>
        </p:txBody>
      </p:sp>
      <p:sp>
        <p:nvSpPr>
          <p:cNvPr id="3" name="Content Placeholder 2"/>
          <p:cNvSpPr>
            <a:spLocks noGrp="1"/>
          </p:cNvSpPr>
          <p:nvPr>
            <p:ph idx="1"/>
          </p:nvPr>
        </p:nvSpPr>
        <p:spPr>
          <a:xfrm>
            <a:off x="152400" y="1143000"/>
            <a:ext cx="8610600" cy="3200400"/>
          </a:xfrm>
        </p:spPr>
        <p:txBody>
          <a:bodyPr>
            <a:normAutofit fontScale="77500" lnSpcReduction="20000"/>
          </a:bodyPr>
          <a:lstStyle/>
          <a:p>
            <a:pPr marL="339725" lvl="1">
              <a:buFont typeface="Arial" panose="020B0604020202020204" pitchFamily="34" charset="0"/>
              <a:buChar char="•"/>
            </a:pPr>
            <a:r>
              <a:rPr lang="en-US" dirty="0">
                <a:latin typeface="Calibri" pitchFamily="34" charset="0"/>
                <a:cs typeface="Calibri" pitchFamily="34" charset="0"/>
              </a:rPr>
              <a:t>Hemispheric Transport of Air Pollution report (LRTAP - 2010)</a:t>
            </a:r>
          </a:p>
          <a:p>
            <a:pPr marL="339725" lvl="1">
              <a:buFont typeface="Arial" panose="020B0604020202020204" pitchFamily="34" charset="0"/>
              <a:buChar char="•"/>
            </a:pPr>
            <a:r>
              <a:rPr lang="en-US" dirty="0">
                <a:latin typeface="Calibri" pitchFamily="34" charset="0"/>
                <a:cs typeface="Calibri" pitchFamily="34" charset="0"/>
              </a:rPr>
              <a:t>Report of the Ad-hoc Expert Group on Black Carbon (LRTAP 2010)</a:t>
            </a:r>
          </a:p>
          <a:p>
            <a:pPr marL="339725" lvl="1">
              <a:buFont typeface="Arial" panose="020B0604020202020204" pitchFamily="34" charset="0"/>
              <a:buChar char="•"/>
            </a:pPr>
            <a:r>
              <a:rPr lang="en-US" dirty="0">
                <a:latin typeface="Calibri" pitchFamily="34" charset="0"/>
                <a:cs typeface="Calibri" pitchFamily="34" charset="0"/>
              </a:rPr>
              <a:t>Integrated Assessment of Black Carbon and Tropospheric Ozone (UNEP - 2011)</a:t>
            </a:r>
          </a:p>
          <a:p>
            <a:pPr marL="339725" lvl="1">
              <a:buFont typeface="Arial" panose="020B0604020202020204" pitchFamily="34" charset="0"/>
              <a:buChar char="•"/>
            </a:pPr>
            <a:r>
              <a:rPr lang="en-US" dirty="0">
                <a:latin typeface="Calibri" pitchFamily="34" charset="0"/>
                <a:cs typeface="Calibri" pitchFamily="34" charset="0"/>
              </a:rPr>
              <a:t>Towards an Action Plan for Near-term Climate Protection and Clean Air Benefits (UNEP - 2011)</a:t>
            </a:r>
          </a:p>
          <a:p>
            <a:pPr marL="339725" lvl="1">
              <a:buFont typeface="Arial" panose="020B0604020202020204" pitchFamily="34" charset="0"/>
              <a:buChar char="•"/>
            </a:pPr>
            <a:r>
              <a:rPr lang="en-US" dirty="0">
                <a:latin typeface="Calibri" pitchFamily="34" charset="0"/>
                <a:cs typeface="Calibri" pitchFamily="34" charset="0"/>
              </a:rPr>
              <a:t>Actions for Controlling Short-Lived Climate Forcers (UNEP - 2011)</a:t>
            </a:r>
          </a:p>
          <a:p>
            <a:pPr marL="339725" lvl="1">
              <a:buFont typeface="Arial" panose="020B0604020202020204" pitchFamily="34" charset="0"/>
              <a:buChar char="•"/>
            </a:pPr>
            <a:r>
              <a:rPr lang="en-US" dirty="0">
                <a:latin typeface="Calibri" pitchFamily="34" charset="0"/>
                <a:cs typeface="Calibri" pitchFamily="34" charset="0"/>
              </a:rPr>
              <a:t>An Assessment of Emissions and Mitigation Options for Black Carbon (Arctic Council - 2011)</a:t>
            </a:r>
          </a:p>
          <a:p>
            <a:pPr marL="339725" lvl="1">
              <a:buFont typeface="Arial" panose="020B0604020202020204" pitchFamily="34" charset="0"/>
              <a:buChar char="•"/>
            </a:pPr>
            <a:r>
              <a:rPr lang="en-US" dirty="0">
                <a:latin typeface="Calibri" pitchFamily="34" charset="0"/>
                <a:cs typeface="Calibri" pitchFamily="34" charset="0"/>
              </a:rPr>
              <a:t>Black Carbon Report to Congress (EPA – 2012)</a:t>
            </a:r>
          </a:p>
          <a:p>
            <a:pPr marL="339725" lvl="1">
              <a:buFont typeface="Arial" panose="020B0604020202020204" pitchFamily="34" charset="0"/>
              <a:buChar char="•"/>
            </a:pPr>
            <a:r>
              <a:rPr lang="en-US" dirty="0">
                <a:latin typeface="Calibri" pitchFamily="34" charset="0"/>
                <a:cs typeface="Calibri" pitchFamily="34" charset="0"/>
              </a:rPr>
              <a:t>On Thin Ice: How Cutting Pollution Can Slow Warming and Save Lives </a:t>
            </a:r>
          </a:p>
          <a:p>
            <a:pPr marL="339725" lvl="1">
              <a:buNone/>
            </a:pPr>
            <a:r>
              <a:rPr lang="en-US" dirty="0">
                <a:latin typeface="Calibri" pitchFamily="34" charset="0"/>
                <a:cs typeface="Calibri" pitchFamily="34" charset="0"/>
              </a:rPr>
              <a:t>      (World Bank - 2013)</a:t>
            </a:r>
          </a:p>
          <a:p>
            <a:pPr>
              <a:buNone/>
            </a:pPr>
            <a:endParaRPr lang="en-US" dirty="0"/>
          </a:p>
        </p:txBody>
      </p:sp>
      <p:sp>
        <p:nvSpPr>
          <p:cNvPr id="4" name="Slide Number Placeholder 3"/>
          <p:cNvSpPr>
            <a:spLocks noGrp="1"/>
          </p:cNvSpPr>
          <p:nvPr>
            <p:ph type="sldNum" sz="quarter" idx="12"/>
          </p:nvPr>
        </p:nvSpPr>
        <p:spPr>
          <a:xfrm>
            <a:off x="8610600" y="6400800"/>
            <a:ext cx="304800" cy="457200"/>
          </a:xfrm>
        </p:spPr>
        <p:txBody>
          <a:bodyPr/>
          <a:lstStyle/>
          <a:p>
            <a:pPr>
              <a:defRPr/>
            </a:pPr>
            <a:fld id="{67A718F4-7906-40A2-B3F6-48E748F0866B}" type="slidenum">
              <a:rPr lang="en-US" smtClean="0"/>
              <a:pPr>
                <a:defRPr/>
              </a:pPr>
              <a:t>20</a:t>
            </a:fld>
            <a:endParaRPr lang="en-US" dirty="0"/>
          </a:p>
        </p:txBody>
      </p:sp>
      <p:sp>
        <p:nvSpPr>
          <p:cNvPr id="7" name="Slide Number Placeholder 35"/>
          <p:cNvSpPr txBox="1">
            <a:spLocks/>
          </p:cNvSpPr>
          <p:nvPr/>
        </p:nvSpPr>
        <p:spPr bwMode="auto">
          <a:xfrm>
            <a:off x="8520150" y="6935788"/>
            <a:ext cx="280950" cy="153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9F5967C3-DB08-452F-898A-41409B970D4A}" type="slidenum">
              <a:rPr lang="en-US" smtClean="0"/>
              <a:pPr/>
              <a:t>20</a:t>
            </a:fld>
            <a:endParaRPr lang="en-US"/>
          </a:p>
        </p:txBody>
      </p:sp>
      <p:pic>
        <p:nvPicPr>
          <p:cNvPr id="8" name="Picture 8" descr="https://encrypted-tbn3.google.com/images?q=tbn:ANd9GcQDsRCbmH2uAdXtS5ebWPiEPKAL_19y6FsSUIlV-UwZXZImJd7-5w"/>
          <p:cNvPicPr>
            <a:picLocks noChangeAspect="1" noChangeArrowheads="1"/>
          </p:cNvPicPr>
          <p:nvPr/>
        </p:nvPicPr>
        <p:blipFill>
          <a:blip r:embed="rId3" cstate="print"/>
          <a:srcRect/>
          <a:stretch>
            <a:fillRect/>
          </a:stretch>
        </p:blipFill>
        <p:spPr bwMode="auto">
          <a:xfrm>
            <a:off x="381000" y="4572000"/>
            <a:ext cx="1497842" cy="2135221"/>
          </a:xfrm>
          <a:prstGeom prst="rect">
            <a:avLst/>
          </a:prstGeom>
          <a:noFill/>
        </p:spPr>
      </p:pic>
      <p:pic>
        <p:nvPicPr>
          <p:cNvPr id="9" name="Picture 10" descr="http://imgv2-3.scribdassets.com/img/word_document/77997097/255x300/b761d6f0fd/1337740208"/>
          <p:cNvPicPr>
            <a:picLocks noChangeAspect="1" noChangeArrowheads="1"/>
          </p:cNvPicPr>
          <p:nvPr/>
        </p:nvPicPr>
        <p:blipFill>
          <a:blip r:embed="rId4" cstate="print"/>
          <a:srcRect/>
          <a:stretch>
            <a:fillRect/>
          </a:stretch>
        </p:blipFill>
        <p:spPr bwMode="auto">
          <a:xfrm>
            <a:off x="1981200" y="4495800"/>
            <a:ext cx="1791057" cy="2107126"/>
          </a:xfrm>
          <a:prstGeom prst="rect">
            <a:avLst/>
          </a:prstGeom>
          <a:noFill/>
        </p:spPr>
      </p:pic>
      <p:pic>
        <p:nvPicPr>
          <p:cNvPr id="10" name="Picture 12" descr="http://www.epa.gov/blackcarbon/images/reportcover.png"/>
          <p:cNvPicPr>
            <a:picLocks noChangeAspect="1" noChangeArrowheads="1"/>
          </p:cNvPicPr>
          <p:nvPr/>
        </p:nvPicPr>
        <p:blipFill>
          <a:blip r:embed="rId5" cstate="print"/>
          <a:srcRect/>
          <a:stretch>
            <a:fillRect/>
          </a:stretch>
        </p:blipFill>
        <p:spPr bwMode="auto">
          <a:xfrm>
            <a:off x="5562600" y="4038600"/>
            <a:ext cx="1734867" cy="2228864"/>
          </a:xfrm>
          <a:prstGeom prst="rect">
            <a:avLst/>
          </a:prstGeom>
          <a:noFill/>
        </p:spPr>
      </p:pic>
      <p:pic>
        <p:nvPicPr>
          <p:cNvPr id="11" name="Picture 14" descr="http://library.arcticportal.org/1210/1.haspreviewThumbnailVersion/ACTF_Report_22July2011.pdf"/>
          <p:cNvPicPr>
            <a:picLocks noChangeAspect="1" noChangeArrowheads="1"/>
          </p:cNvPicPr>
          <p:nvPr/>
        </p:nvPicPr>
        <p:blipFill>
          <a:blip r:embed="rId6" cstate="print"/>
          <a:srcRect/>
          <a:stretch>
            <a:fillRect/>
          </a:stretch>
        </p:blipFill>
        <p:spPr bwMode="auto">
          <a:xfrm>
            <a:off x="3962400" y="4343400"/>
            <a:ext cx="1503083" cy="2121174"/>
          </a:xfrm>
          <a:prstGeom prst="rect">
            <a:avLst/>
          </a:prstGeom>
          <a:noFill/>
        </p:spPr>
      </p:pic>
      <p:pic>
        <p:nvPicPr>
          <p:cNvPr id="12" name="Picture 11" descr="exec-summary cover.bmp"/>
          <p:cNvPicPr>
            <a:picLocks noChangeAspect="1"/>
          </p:cNvPicPr>
          <p:nvPr/>
        </p:nvPicPr>
        <p:blipFill>
          <a:blip r:embed="rId7" cstate="print"/>
          <a:stretch>
            <a:fillRect/>
          </a:stretch>
        </p:blipFill>
        <p:spPr>
          <a:xfrm>
            <a:off x="7315200" y="3657600"/>
            <a:ext cx="1665416" cy="2156049"/>
          </a:xfrm>
          <a:prstGeom prst="rect">
            <a:avLst/>
          </a:prstGeom>
        </p:spPr>
      </p:pic>
    </p:spTree>
    <p:extLst>
      <p:ext uri="{BB962C8B-B14F-4D97-AF65-F5344CB8AC3E}">
        <p14:creationId xmlns:p14="http://schemas.microsoft.com/office/powerpoint/2010/main" val="2179864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239838" y="150495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endParaRPr>
          </a:p>
        </p:txBody>
      </p:sp>
      <p:sp>
        <p:nvSpPr>
          <p:cNvPr id="8195" name="Text Box 7"/>
          <p:cNvSpPr txBox="1">
            <a:spLocks noChangeArrowheads="1"/>
          </p:cNvSpPr>
          <p:nvPr/>
        </p:nvSpPr>
        <p:spPr bwMode="auto">
          <a:xfrm>
            <a:off x="1447800" y="1295400"/>
            <a:ext cx="6858000" cy="584775"/>
          </a:xfrm>
          <a:prstGeom prst="rect">
            <a:avLst/>
          </a:prstGeom>
          <a:noFill/>
          <a:ln w="9525">
            <a:noFill/>
            <a:miter lim="800000"/>
            <a:headEnd/>
            <a:tailEnd/>
          </a:ln>
        </p:spPr>
        <p:txBody>
          <a:bodyPr wrap="square">
            <a:spAutoFit/>
          </a:bodyPr>
          <a:lstStyle/>
          <a:p>
            <a:pPr marL="174625" indent="-174625" algn="ctr" eaLnBrk="0" fontAlgn="base" hangingPunct="0">
              <a:spcBef>
                <a:spcPct val="0"/>
              </a:spcBef>
              <a:spcAft>
                <a:spcPct val="0"/>
              </a:spcAft>
            </a:pPr>
            <a:r>
              <a:rPr lang="en-GB" altLang="zh-CN" sz="1600" dirty="0">
                <a:solidFill>
                  <a:srgbClr val="000000"/>
                </a:solidFill>
              </a:rPr>
              <a:t>UNEP/WMO Result for Global Temperature Change: </a:t>
            </a:r>
          </a:p>
          <a:p>
            <a:pPr marL="174625" indent="-174625" algn="ctr" eaLnBrk="0" fontAlgn="base" hangingPunct="0">
              <a:spcBef>
                <a:spcPct val="0"/>
              </a:spcBef>
              <a:spcAft>
                <a:spcPct val="0"/>
              </a:spcAft>
            </a:pPr>
            <a:r>
              <a:rPr lang="en-GB" altLang="zh-CN" sz="1600" dirty="0">
                <a:solidFill>
                  <a:srgbClr val="000000"/>
                </a:solidFill>
              </a:rPr>
              <a:t>CO</a:t>
            </a:r>
            <a:r>
              <a:rPr lang="en-GB" altLang="zh-CN" sz="1600" baseline="-25000" dirty="0">
                <a:solidFill>
                  <a:srgbClr val="000000"/>
                </a:solidFill>
              </a:rPr>
              <a:t>2</a:t>
            </a:r>
            <a:r>
              <a:rPr lang="en-GB" altLang="zh-CN" sz="1600" dirty="0">
                <a:solidFill>
                  <a:srgbClr val="000000"/>
                </a:solidFill>
              </a:rPr>
              <a:t> and BC/Methane Reductions are Complementary Strategies</a:t>
            </a:r>
          </a:p>
        </p:txBody>
      </p:sp>
      <p:pic>
        <p:nvPicPr>
          <p:cNvPr id="8196" name="Picture 5"/>
          <p:cNvPicPr>
            <a:picLocks noChangeAspect="1" noChangeArrowheads="1"/>
          </p:cNvPicPr>
          <p:nvPr/>
        </p:nvPicPr>
        <p:blipFill>
          <a:blip r:embed="rId3" cstate="print"/>
          <a:srcRect/>
          <a:stretch>
            <a:fillRect/>
          </a:stretch>
        </p:blipFill>
        <p:spPr bwMode="auto">
          <a:xfrm>
            <a:off x="1219200" y="1905000"/>
            <a:ext cx="6861175" cy="4603344"/>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We Need To Reduce SLCPs</a:t>
            </a:r>
          </a:p>
        </p:txBody>
      </p:sp>
      <p:sp>
        <p:nvSpPr>
          <p:cNvPr id="7" name="Slide Number Placeholder 6"/>
          <p:cNvSpPr>
            <a:spLocks noGrp="1"/>
          </p:cNvSpPr>
          <p:nvPr>
            <p:ph type="sldNum" sz="quarter" idx="12"/>
          </p:nvPr>
        </p:nvSpPr>
        <p:spPr/>
        <p:txBody>
          <a:bodyPr/>
          <a:lstStyle/>
          <a:p>
            <a:pPr>
              <a:defRPr/>
            </a:pPr>
            <a:fld id="{67A718F4-7906-40A2-B3F6-48E748F0866B}"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683974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Emissions Matters</a:t>
            </a:r>
          </a:p>
        </p:txBody>
      </p:sp>
      <p:sp>
        <p:nvSpPr>
          <p:cNvPr id="4" name="Slide Number Placeholder 3"/>
          <p:cNvSpPr>
            <a:spLocks noGrp="1"/>
          </p:cNvSpPr>
          <p:nvPr>
            <p:ph type="sldNum" sz="quarter" idx="12"/>
          </p:nvPr>
        </p:nvSpPr>
        <p:spPr/>
        <p:txBody>
          <a:bodyPr/>
          <a:lstStyle/>
          <a:p>
            <a:pPr>
              <a:defRPr/>
            </a:pPr>
            <a:fld id="{67A718F4-7906-40A2-B3F6-48E748F0866B}" type="slidenum">
              <a:rPr lang="en-US" smtClean="0"/>
              <a:pPr>
                <a:defRPr/>
              </a:pPr>
              <a:t>22</a:t>
            </a:fld>
            <a:endParaRPr lang="en-US" dirty="0"/>
          </a:p>
        </p:txBody>
      </p:sp>
      <p:pic>
        <p:nvPicPr>
          <p:cNvPr id="2056" name="Picture 8" descr="http://lh3.ggpht.com/-eBO9Hm1Zq_Q/TjMRToTVbnI/AAAAAAAAEYE/AsiwEP84WmY/image%25255B5%25255D.png?imgmax=800"/>
          <p:cNvPicPr>
            <a:picLocks noChangeAspect="1" noChangeArrowheads="1"/>
          </p:cNvPicPr>
          <p:nvPr/>
        </p:nvPicPr>
        <p:blipFill>
          <a:blip r:embed="rId3" cstate="print"/>
          <a:srcRect/>
          <a:stretch>
            <a:fillRect/>
          </a:stretch>
        </p:blipFill>
        <p:spPr bwMode="auto">
          <a:xfrm>
            <a:off x="1981200" y="838200"/>
            <a:ext cx="5943600" cy="2209801"/>
          </a:xfrm>
          <a:prstGeom prst="rect">
            <a:avLst/>
          </a:prstGeom>
          <a:noFill/>
        </p:spPr>
      </p:pic>
      <p:sp>
        <p:nvSpPr>
          <p:cNvPr id="9" name="TextBox 8"/>
          <p:cNvSpPr txBox="1"/>
          <p:nvPr/>
        </p:nvSpPr>
        <p:spPr>
          <a:xfrm>
            <a:off x="1981200" y="838200"/>
            <a:ext cx="5134226" cy="307777"/>
          </a:xfrm>
          <a:prstGeom prst="rect">
            <a:avLst/>
          </a:prstGeom>
          <a:noFill/>
        </p:spPr>
        <p:txBody>
          <a:bodyPr wrap="none" rtlCol="0">
            <a:spAutoFit/>
          </a:bodyPr>
          <a:lstStyle/>
          <a:p>
            <a:r>
              <a:rPr lang="en-US" sz="1400" dirty="0"/>
              <a:t>Normally cooling, organic carbon can be warming in the Arctic</a:t>
            </a:r>
          </a:p>
        </p:txBody>
      </p:sp>
      <p:grpSp>
        <p:nvGrpSpPr>
          <p:cNvPr id="12" name="Group 11"/>
          <p:cNvGrpSpPr/>
          <p:nvPr/>
        </p:nvGrpSpPr>
        <p:grpSpPr>
          <a:xfrm>
            <a:off x="152400" y="1752600"/>
            <a:ext cx="2706882" cy="1818620"/>
            <a:chOff x="5791200" y="1066800"/>
            <a:chExt cx="2706882" cy="1818620"/>
          </a:xfrm>
        </p:grpSpPr>
        <p:pic>
          <p:nvPicPr>
            <p:cNvPr id="2050" name="Picture 2" descr="http://www.commerce.gov/sites/default/files/images/2012/december/fa_iceberg_tim_smith.jpg"/>
            <p:cNvPicPr>
              <a:picLocks noChangeAspect="1" noChangeArrowheads="1"/>
            </p:cNvPicPr>
            <p:nvPr/>
          </p:nvPicPr>
          <p:blipFill>
            <a:blip r:embed="rId4" cstate="print"/>
            <a:srcRect/>
            <a:stretch>
              <a:fillRect/>
            </a:stretch>
          </p:blipFill>
          <p:spPr bwMode="auto">
            <a:xfrm>
              <a:off x="5791200" y="1066800"/>
              <a:ext cx="2706882" cy="1752600"/>
            </a:xfrm>
            <a:prstGeom prst="rect">
              <a:avLst/>
            </a:prstGeom>
            <a:noFill/>
          </p:spPr>
        </p:pic>
        <p:sp>
          <p:nvSpPr>
            <p:cNvPr id="10" name="TextBox 9"/>
            <p:cNvSpPr txBox="1"/>
            <p:nvPr/>
          </p:nvSpPr>
          <p:spPr>
            <a:xfrm>
              <a:off x="5791201" y="2362200"/>
              <a:ext cx="2667000" cy="523220"/>
            </a:xfrm>
            <a:prstGeom prst="rect">
              <a:avLst/>
            </a:prstGeom>
            <a:noFill/>
          </p:spPr>
          <p:txBody>
            <a:bodyPr wrap="square" rtlCol="0">
              <a:spAutoFit/>
            </a:bodyPr>
            <a:lstStyle/>
            <a:p>
              <a:r>
                <a:rPr lang="en-US" sz="1400" dirty="0">
                  <a:solidFill>
                    <a:schemeClr val="bg1"/>
                  </a:solidFill>
                </a:rPr>
                <a:t>Arctic melting creates negative Feedback loops</a:t>
              </a:r>
            </a:p>
          </p:txBody>
        </p:sp>
      </p:grpSp>
      <p:pic>
        <p:nvPicPr>
          <p:cNvPr id="2054" name="Picture 6" descr="http://america.aljazeera.com/content/dam/ajam/images/articles/Beijing_Air_Pollution_101713.jpg"/>
          <p:cNvPicPr>
            <a:picLocks noChangeAspect="1" noChangeArrowheads="1"/>
          </p:cNvPicPr>
          <p:nvPr/>
        </p:nvPicPr>
        <p:blipFill>
          <a:blip r:embed="rId5" cstate="print"/>
          <a:srcRect/>
          <a:stretch>
            <a:fillRect/>
          </a:stretch>
        </p:blipFill>
        <p:spPr bwMode="auto">
          <a:xfrm>
            <a:off x="1981200" y="4495800"/>
            <a:ext cx="2802624" cy="1752600"/>
          </a:xfrm>
          <a:prstGeom prst="rect">
            <a:avLst/>
          </a:prstGeom>
          <a:noFill/>
        </p:spPr>
      </p:pic>
      <p:pic>
        <p:nvPicPr>
          <p:cNvPr id="2060" name="Picture 12" descr="http://www.ndtv.com/news/images/rajasthanwatercrisis295.jpg"/>
          <p:cNvPicPr>
            <a:picLocks noChangeAspect="1" noChangeArrowheads="1"/>
          </p:cNvPicPr>
          <p:nvPr/>
        </p:nvPicPr>
        <p:blipFill>
          <a:blip r:embed="rId6" cstate="print"/>
          <a:srcRect/>
          <a:stretch>
            <a:fillRect/>
          </a:stretch>
        </p:blipFill>
        <p:spPr bwMode="auto">
          <a:xfrm>
            <a:off x="6334125" y="4648200"/>
            <a:ext cx="2809875" cy="1905000"/>
          </a:xfrm>
          <a:prstGeom prst="rect">
            <a:avLst/>
          </a:prstGeom>
          <a:noFill/>
        </p:spPr>
      </p:pic>
      <p:sp>
        <p:nvSpPr>
          <p:cNvPr id="16" name="TextBox 15"/>
          <p:cNvSpPr txBox="1"/>
          <p:nvPr/>
        </p:nvSpPr>
        <p:spPr>
          <a:xfrm>
            <a:off x="152400" y="4114800"/>
            <a:ext cx="4648200" cy="400110"/>
          </a:xfrm>
          <a:prstGeom prst="rect">
            <a:avLst/>
          </a:prstGeom>
          <a:noFill/>
        </p:spPr>
        <p:txBody>
          <a:bodyPr wrap="square" rtlCol="0">
            <a:spAutoFit/>
          </a:bodyPr>
          <a:lstStyle/>
          <a:p>
            <a:pPr>
              <a:buFont typeface="Wingdings" pitchFamily="2" charset="2"/>
              <a:buChar char="ü"/>
            </a:pPr>
            <a:r>
              <a:rPr lang="en-US" sz="2000" dirty="0"/>
              <a:t>  Where People and Pollution Meet</a:t>
            </a:r>
          </a:p>
        </p:txBody>
      </p:sp>
      <p:sp>
        <p:nvSpPr>
          <p:cNvPr id="17" name="TextBox 16"/>
          <p:cNvSpPr txBox="1"/>
          <p:nvPr/>
        </p:nvSpPr>
        <p:spPr>
          <a:xfrm>
            <a:off x="2895600" y="3124200"/>
            <a:ext cx="6400800" cy="400110"/>
          </a:xfrm>
          <a:prstGeom prst="rect">
            <a:avLst/>
          </a:prstGeom>
          <a:noFill/>
        </p:spPr>
        <p:txBody>
          <a:bodyPr wrap="square" rtlCol="0">
            <a:spAutoFit/>
          </a:bodyPr>
          <a:lstStyle/>
          <a:p>
            <a:pPr>
              <a:buFont typeface="Wingdings" pitchFamily="2" charset="2"/>
              <a:buChar char="ü"/>
            </a:pPr>
            <a:r>
              <a:rPr lang="en-US" sz="2000" dirty="0"/>
              <a:t> Where dark land is covered by bright snow and ice</a:t>
            </a:r>
          </a:p>
        </p:txBody>
      </p:sp>
      <p:sp>
        <p:nvSpPr>
          <p:cNvPr id="18" name="TextBox 17"/>
          <p:cNvSpPr txBox="1"/>
          <p:nvPr/>
        </p:nvSpPr>
        <p:spPr>
          <a:xfrm>
            <a:off x="5105400" y="3886200"/>
            <a:ext cx="3810000" cy="1015663"/>
          </a:xfrm>
          <a:prstGeom prst="rect">
            <a:avLst/>
          </a:prstGeom>
          <a:noFill/>
        </p:spPr>
        <p:txBody>
          <a:bodyPr wrap="square" rtlCol="0">
            <a:spAutoFit/>
          </a:bodyPr>
          <a:lstStyle/>
          <a:p>
            <a:pPr>
              <a:buFont typeface="Wingdings" pitchFamily="2" charset="2"/>
              <a:buChar char="ü"/>
            </a:pPr>
            <a:r>
              <a:rPr lang="en-US" sz="2000" dirty="0"/>
              <a:t>  Where precipitation patterns are impacted by aerosol emissions</a:t>
            </a:r>
          </a:p>
        </p:txBody>
      </p:sp>
      <p:pic>
        <p:nvPicPr>
          <p:cNvPr id="2058" name="Picture 10" descr="https://encrypted-tbn3.gstatic.com/images?q=tbn:ANd9GcS3_uFR9hBhGHEhtRutVgbCMMb0cr7gGGHZQ4_1kkP3kNn9SnwgCA"/>
          <p:cNvPicPr>
            <a:picLocks noChangeAspect="1" noChangeArrowheads="1"/>
          </p:cNvPicPr>
          <p:nvPr/>
        </p:nvPicPr>
        <p:blipFill>
          <a:blip r:embed="rId7" cstate="print"/>
          <a:srcRect/>
          <a:stretch>
            <a:fillRect/>
          </a:stretch>
        </p:blipFill>
        <p:spPr bwMode="auto">
          <a:xfrm>
            <a:off x="228600" y="4800600"/>
            <a:ext cx="2266950" cy="1724025"/>
          </a:xfrm>
          <a:prstGeom prst="rect">
            <a:avLst/>
          </a:prstGeom>
          <a:noFill/>
        </p:spPr>
      </p:pic>
    </p:spTree>
    <p:extLst>
      <p:ext uri="{BB962C8B-B14F-4D97-AF65-F5344CB8AC3E}">
        <p14:creationId xmlns:p14="http://schemas.microsoft.com/office/powerpoint/2010/main" val="422578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5613" y="1717675"/>
            <a:ext cx="4573587" cy="4454525"/>
          </a:xfrm>
        </p:spPr>
        <p:txBody>
          <a:bodyPr/>
          <a:lstStyle/>
          <a:p>
            <a:pPr>
              <a:lnSpc>
                <a:spcPct val="90000"/>
              </a:lnSpc>
              <a:spcBef>
                <a:spcPct val="30000"/>
              </a:spcBef>
              <a:spcAft>
                <a:spcPct val="20000"/>
              </a:spcAft>
            </a:pPr>
            <a:r>
              <a:rPr lang="en-US" sz="2400" dirty="0">
                <a:solidFill>
                  <a:schemeClr val="tx1"/>
                </a:solidFill>
                <a:latin typeface="Calibri" pitchFamily="34" charset="0"/>
              </a:rPr>
              <a:t>Black Carbon has disproportionately large impact</a:t>
            </a:r>
          </a:p>
          <a:p>
            <a:pPr lvl="1">
              <a:lnSpc>
                <a:spcPct val="90000"/>
              </a:lnSpc>
              <a:spcBef>
                <a:spcPct val="30000"/>
              </a:spcBef>
              <a:spcAft>
                <a:spcPct val="20000"/>
              </a:spcAft>
            </a:pPr>
            <a:r>
              <a:rPr lang="en-US" sz="1800" dirty="0">
                <a:solidFill>
                  <a:schemeClr val="tx1"/>
                </a:solidFill>
                <a:latin typeface="Calibri" pitchFamily="34" charset="0"/>
              </a:rPr>
              <a:t>Absorbs more heat over Arctic reflective surfaces</a:t>
            </a:r>
          </a:p>
          <a:p>
            <a:pPr lvl="1">
              <a:lnSpc>
                <a:spcPct val="90000"/>
              </a:lnSpc>
              <a:spcBef>
                <a:spcPct val="30000"/>
              </a:spcBef>
              <a:spcAft>
                <a:spcPct val="20000"/>
              </a:spcAft>
            </a:pPr>
            <a:r>
              <a:rPr lang="en-US" sz="1800" dirty="0">
                <a:solidFill>
                  <a:schemeClr val="tx1"/>
                </a:solidFill>
                <a:latin typeface="Calibri" pitchFamily="34" charset="0"/>
              </a:rPr>
              <a:t>Once deposited, BC darkens snow and ice leading to greater melting </a:t>
            </a:r>
          </a:p>
          <a:p>
            <a:pPr lvl="1">
              <a:lnSpc>
                <a:spcPct val="90000"/>
              </a:lnSpc>
              <a:spcBef>
                <a:spcPct val="30000"/>
              </a:spcBef>
              <a:spcAft>
                <a:spcPct val="20000"/>
              </a:spcAft>
            </a:pPr>
            <a:r>
              <a:rPr lang="en-US" sz="1800" dirty="0">
                <a:latin typeface="Calibri" pitchFamily="34" charset="0"/>
              </a:rPr>
              <a:t>BC emissions from lower latitudes also important</a:t>
            </a:r>
            <a:endParaRPr lang="en-US" sz="1800" dirty="0">
              <a:solidFill>
                <a:schemeClr val="tx1"/>
              </a:solidFill>
              <a:latin typeface="Calibri" pitchFamily="34" charset="0"/>
            </a:endParaRPr>
          </a:p>
          <a:p>
            <a:pPr lvl="1">
              <a:lnSpc>
                <a:spcPct val="90000"/>
              </a:lnSpc>
              <a:spcBef>
                <a:spcPct val="30000"/>
              </a:spcBef>
              <a:spcAft>
                <a:spcPct val="20000"/>
              </a:spcAft>
            </a:pPr>
            <a:endParaRPr lang="en-US" sz="1800" dirty="0">
              <a:solidFill>
                <a:schemeClr val="tx1"/>
              </a:solidFill>
              <a:latin typeface="Calibri" pitchFamily="34" charset="0"/>
            </a:endParaRPr>
          </a:p>
          <a:p>
            <a:pPr>
              <a:lnSpc>
                <a:spcPct val="90000"/>
              </a:lnSpc>
              <a:spcBef>
                <a:spcPct val="30000"/>
              </a:spcBef>
              <a:spcAft>
                <a:spcPct val="20000"/>
              </a:spcAft>
            </a:pPr>
            <a:r>
              <a:rPr lang="en-US" sz="2200" dirty="0">
                <a:latin typeface="Calibri" pitchFamily="34" charset="0"/>
              </a:rPr>
              <a:t>Ozone transported from the mid-latitudes is also partially responsible for Arctic warming</a:t>
            </a:r>
          </a:p>
          <a:p>
            <a:pPr lvl="1">
              <a:lnSpc>
                <a:spcPct val="90000"/>
              </a:lnSpc>
              <a:spcBef>
                <a:spcPct val="30000"/>
              </a:spcBef>
              <a:spcAft>
                <a:spcPct val="20000"/>
              </a:spcAft>
            </a:pPr>
            <a:endParaRPr lang="en-US" sz="1800" dirty="0">
              <a:solidFill>
                <a:schemeClr val="tx1"/>
              </a:solidFill>
              <a:latin typeface="Calibri" pitchFamily="34" charset="0"/>
            </a:endParaRPr>
          </a:p>
        </p:txBody>
      </p:sp>
      <p:sp>
        <p:nvSpPr>
          <p:cNvPr id="90115" name="Rectangle 3"/>
          <p:cNvSpPr>
            <a:spLocks noGrp="1" noChangeArrowheads="1"/>
          </p:cNvSpPr>
          <p:nvPr>
            <p:ph type="title"/>
          </p:nvPr>
        </p:nvSpPr>
        <p:spPr bwMode="auto">
          <a:xfrm>
            <a:off x="381000" y="76200"/>
            <a:ext cx="5416550" cy="708025"/>
          </a:xfrm>
          <a:noFill/>
          <a:ln>
            <a:miter lim="800000"/>
            <a:headEnd/>
            <a:tailEnd/>
          </a:ln>
        </p:spPr>
        <p:txBody>
          <a:bodyPr vert="horz" wrap="square" lIns="91440" tIns="45720" rIns="91440" bIns="45720" numCol="1" anchor="t" anchorCtr="0" compatLnSpc="1">
            <a:prstTxWarp prst="textNoShape">
              <a:avLst/>
            </a:prstTxWarp>
          </a:bodyPr>
          <a:lstStyle/>
          <a:p>
            <a:r>
              <a:rPr lang="en-US" sz="3200" dirty="0"/>
              <a:t>SLCP Impacts on the Arctic </a:t>
            </a:r>
            <a:endParaRPr lang="en-US" sz="2400" dirty="0"/>
          </a:p>
        </p:txBody>
      </p:sp>
      <p:pic>
        <p:nvPicPr>
          <p:cNvPr id="90116" name="Picture 4"/>
          <p:cNvPicPr>
            <a:picLocks noChangeAspect="1" noChangeArrowheads="1"/>
          </p:cNvPicPr>
          <p:nvPr/>
        </p:nvPicPr>
        <p:blipFill>
          <a:blip r:embed="rId3" cstate="print"/>
          <a:srcRect/>
          <a:stretch>
            <a:fillRect/>
          </a:stretch>
        </p:blipFill>
        <p:spPr bwMode="auto">
          <a:xfrm>
            <a:off x="5176838" y="2024063"/>
            <a:ext cx="3638550" cy="3833812"/>
          </a:xfrm>
          <a:prstGeom prst="rect">
            <a:avLst/>
          </a:prstGeom>
          <a:noFill/>
        </p:spPr>
      </p:pic>
      <p:sp>
        <p:nvSpPr>
          <p:cNvPr id="90117" name="Rectangle 5"/>
          <p:cNvSpPr>
            <a:spLocks noChangeArrowheads="1"/>
          </p:cNvSpPr>
          <p:nvPr/>
        </p:nvSpPr>
        <p:spPr bwMode="auto">
          <a:xfrm>
            <a:off x="5353050" y="5905500"/>
            <a:ext cx="3656013" cy="274638"/>
          </a:xfrm>
          <a:prstGeom prst="rect">
            <a:avLst/>
          </a:prstGeom>
          <a:solidFill>
            <a:schemeClr val="bg1"/>
          </a:solidFill>
          <a:ln w="9525">
            <a:noFill/>
            <a:miter lim="800000"/>
            <a:headEnd/>
            <a:tailEnd/>
          </a:ln>
          <a:effectLst/>
        </p:spPr>
        <p:txBody>
          <a:bodyPr>
            <a:spAutoFit/>
          </a:bodyPr>
          <a:lstStyle/>
          <a:p>
            <a:pPr algn="ctr"/>
            <a:r>
              <a:rPr lang="en-US" sz="1200" i="1">
                <a:latin typeface="Candara" pitchFamily="34" charset="0"/>
              </a:rPr>
              <a:t>(Adapted from Reiersen and Wilson, 2009)</a:t>
            </a:r>
            <a:endParaRPr lang="en-US" sz="1200" i="1" baseline="30000">
              <a:latin typeface="Candara" pitchFamily="34" charset="0"/>
            </a:endParaRPr>
          </a:p>
        </p:txBody>
      </p:sp>
      <p:sp>
        <p:nvSpPr>
          <p:cNvPr id="6" name="Slide Number Placeholder 5"/>
          <p:cNvSpPr>
            <a:spLocks noGrp="1"/>
          </p:cNvSpPr>
          <p:nvPr>
            <p:ph type="sldNum" sz="quarter" idx="12"/>
          </p:nvPr>
        </p:nvSpPr>
        <p:spPr/>
        <p:txBody>
          <a:bodyPr/>
          <a:lstStyle/>
          <a:p>
            <a:pPr>
              <a:defRPr/>
            </a:pPr>
            <a:fld id="{67A718F4-7906-40A2-B3F6-48E748F0866B}" type="slidenum">
              <a:rPr lang="en-US" smtClean="0"/>
              <a:pPr>
                <a:defRPr/>
              </a:pPr>
              <a:t>23</a:t>
            </a:fld>
            <a:endParaRPr lang="en-US" dirty="0"/>
          </a:p>
        </p:txBody>
      </p:sp>
    </p:spTree>
    <p:extLst>
      <p:ext uri="{BB962C8B-B14F-4D97-AF65-F5344CB8AC3E}">
        <p14:creationId xmlns:p14="http://schemas.microsoft.com/office/powerpoint/2010/main" val="361632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p:nvPr>
        </p:nvSpPr>
        <p:spPr/>
        <p:txBody>
          <a:bodyPr/>
          <a:lstStyle/>
          <a:p>
            <a:endParaRPr lang="en-US"/>
          </a:p>
        </p:txBody>
      </p:sp>
      <p:pic>
        <p:nvPicPr>
          <p:cNvPr id="88067" name="Picture 3" descr="Sources200 cop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8068" name="Text Box 4"/>
          <p:cNvSpPr txBox="1">
            <a:spLocks noChangeArrowheads="1"/>
          </p:cNvSpPr>
          <p:nvPr/>
        </p:nvSpPr>
        <p:spPr bwMode="auto">
          <a:xfrm>
            <a:off x="2133600" y="2133601"/>
            <a:ext cx="4800600" cy="2590799"/>
          </a:xfrm>
          <a:prstGeom prst="rect">
            <a:avLst/>
          </a:prstGeom>
          <a:solidFill>
            <a:schemeClr val="bg1"/>
          </a:solidFill>
          <a:ln w="9525">
            <a:noFill/>
            <a:miter lim="800000"/>
            <a:headEnd/>
            <a:tailEnd/>
          </a:ln>
          <a:effectLst/>
        </p:spPr>
        <p:txBody>
          <a:bodyPr wrap="square" lIns="45720" tIns="0" rIns="0" bIns="0">
            <a:normAutofit/>
          </a:bodyPr>
          <a:lstStyle/>
          <a:p>
            <a:pPr indent="-274320">
              <a:buFont typeface="Wingdings" pitchFamily="2" charset="2"/>
              <a:buChar char="ü"/>
            </a:pPr>
            <a:r>
              <a:rPr lang="en-US" sz="2000" b="1" dirty="0">
                <a:latin typeface="Calibri" pitchFamily="34" charset="0"/>
              </a:rPr>
              <a:t>We know the sources of SLCP emissions and in many cases how to control them.</a:t>
            </a:r>
          </a:p>
          <a:p>
            <a:endParaRPr lang="en-US" sz="2000" b="1" dirty="0">
              <a:latin typeface="Calibri" pitchFamily="34" charset="0"/>
            </a:endParaRPr>
          </a:p>
          <a:p>
            <a:pPr indent="-274320">
              <a:buFont typeface="Wingdings" pitchFamily="2" charset="2"/>
              <a:buChar char="ü"/>
            </a:pPr>
            <a:r>
              <a:rPr lang="en-US" sz="2000" b="1" dirty="0">
                <a:latin typeface="Calibri" pitchFamily="34" charset="0"/>
              </a:rPr>
              <a:t>These sources offer potential for integrated air quality/climate solutions</a:t>
            </a:r>
          </a:p>
          <a:p>
            <a:pPr indent="-274320">
              <a:buFont typeface="Arial" pitchFamily="34" charset="0"/>
              <a:buChar char="•"/>
            </a:pPr>
            <a:endParaRPr lang="en-US" sz="2000" b="1" dirty="0">
              <a:latin typeface="Calibri" pitchFamily="34" charset="0"/>
            </a:endParaRPr>
          </a:p>
          <a:p>
            <a:pPr indent="-274320">
              <a:buFont typeface="Wingdings" pitchFamily="2" charset="2"/>
              <a:buChar char="ü"/>
            </a:pPr>
            <a:r>
              <a:rPr lang="en-US" sz="2000" b="1" dirty="0">
                <a:latin typeface="Calibri" pitchFamily="34" charset="0"/>
              </a:rPr>
              <a:t>Implementing these solutions can save lives, especially of the most vulnerable</a:t>
            </a:r>
          </a:p>
        </p:txBody>
      </p:sp>
      <p:sp>
        <p:nvSpPr>
          <p:cNvPr id="5" name="Slide Number Placeholder 4"/>
          <p:cNvSpPr>
            <a:spLocks noGrp="1"/>
          </p:cNvSpPr>
          <p:nvPr>
            <p:ph type="sldNum" sz="quarter" idx="12"/>
          </p:nvPr>
        </p:nvSpPr>
        <p:spPr/>
        <p:txBody>
          <a:bodyPr/>
          <a:lstStyle/>
          <a:p>
            <a:pPr>
              <a:defRPr/>
            </a:pPr>
            <a:fld id="{67A718F4-7906-40A2-B3F6-48E748F0866B}" type="slidenum">
              <a:rPr lang="en-US" smtClean="0"/>
              <a:pPr>
                <a:defRPr/>
              </a:pPr>
              <a:t>24</a:t>
            </a:fld>
            <a:endParaRPr lang="en-US" dirty="0"/>
          </a:p>
        </p:txBody>
      </p:sp>
    </p:spTree>
    <p:extLst>
      <p:ext uri="{BB962C8B-B14F-4D97-AF65-F5344CB8AC3E}">
        <p14:creationId xmlns:p14="http://schemas.microsoft.com/office/powerpoint/2010/main" val="99448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943600" cy="762000"/>
          </a:xfrm>
        </p:spPr>
        <p:txBody>
          <a:bodyPr>
            <a:normAutofit fontScale="90000"/>
          </a:bodyPr>
          <a:lstStyle/>
          <a:p>
            <a:r>
              <a:rPr lang="en-US" dirty="0">
                <a:solidFill>
                  <a:schemeClr val="bg1"/>
                </a:solidFill>
              </a:rPr>
              <a:t>Future Climate Change Depends </a:t>
            </a:r>
            <a:br>
              <a:rPr lang="en-US" dirty="0">
                <a:solidFill>
                  <a:schemeClr val="bg1"/>
                </a:solidFill>
              </a:rPr>
            </a:br>
            <a:r>
              <a:rPr lang="en-US" dirty="0">
                <a:solidFill>
                  <a:schemeClr val="bg1"/>
                </a:solidFill>
              </a:rPr>
              <a:t>Primarily on Emissions Levels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70" t="17032" r="4915"/>
          <a:stretch/>
        </p:blipFill>
        <p:spPr>
          <a:xfrm>
            <a:off x="784654" y="1600200"/>
            <a:ext cx="7399239" cy="4756483"/>
          </a:xfrm>
          <a:prstGeom prst="rect">
            <a:avLst/>
          </a:prstGeom>
        </p:spPr>
      </p:pic>
      <p:sp>
        <p:nvSpPr>
          <p:cNvPr id="5" name="TextBox 4"/>
          <p:cNvSpPr txBox="1"/>
          <p:nvPr/>
        </p:nvSpPr>
        <p:spPr>
          <a:xfrm rot="5400000">
            <a:off x="6834152" y="4798533"/>
            <a:ext cx="3048000" cy="246221"/>
          </a:xfrm>
          <a:prstGeom prst="rect">
            <a:avLst/>
          </a:prstGeom>
          <a:noFill/>
        </p:spPr>
        <p:txBody>
          <a:bodyPr wrap="square" rtlCol="0">
            <a:spAutoFit/>
          </a:bodyPr>
          <a:lstStyle/>
          <a:p>
            <a:pPr algn="r"/>
            <a:r>
              <a:rPr lang="en-US" sz="1000" dirty="0">
                <a:solidFill>
                  <a:schemeClr val="tx1">
                    <a:lumMod val="65000"/>
                  </a:schemeClr>
                </a:solidFill>
              </a:rPr>
              <a:t>© Jim West/</a:t>
            </a:r>
            <a:r>
              <a:rPr lang="en-US" sz="1000" dirty="0" err="1">
                <a:solidFill>
                  <a:schemeClr val="tx1">
                    <a:lumMod val="65000"/>
                  </a:schemeClr>
                </a:solidFill>
              </a:rPr>
              <a:t>imagebroker</a:t>
            </a:r>
            <a:r>
              <a:rPr lang="en-US" sz="1000" dirty="0">
                <a:solidFill>
                  <a:schemeClr val="tx1">
                    <a:lumMod val="65000"/>
                  </a:schemeClr>
                </a:solidFill>
              </a:rPr>
              <a:t>/Corbis</a:t>
            </a:r>
          </a:p>
        </p:txBody>
      </p:sp>
      <p:sp>
        <p:nvSpPr>
          <p:cNvPr id="3" name="Slide Number Placeholder 2"/>
          <p:cNvSpPr>
            <a:spLocks noGrp="1"/>
          </p:cNvSpPr>
          <p:nvPr>
            <p:ph type="sldNum" sz="quarter" idx="12"/>
          </p:nvPr>
        </p:nvSpPr>
        <p:spPr/>
        <p:txBody>
          <a:bodyPr/>
          <a:lstStyle/>
          <a:p>
            <a:pPr>
              <a:defRPr/>
            </a:pPr>
            <a:fld id="{67A718F4-7906-40A2-B3F6-48E748F0866B}"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73482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762000"/>
          </a:xfrm>
        </p:spPr>
        <p:txBody>
          <a:bodyPr>
            <a:normAutofit/>
          </a:bodyPr>
          <a:lstStyle/>
          <a:p>
            <a:r>
              <a:rPr lang="en-US" dirty="0">
                <a:solidFill>
                  <a:schemeClr val="bg1"/>
                </a:solidFill>
              </a:rPr>
              <a:t>Projected Temperature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1610794"/>
            <a:ext cx="9137073" cy="4256606"/>
          </a:xfrm>
          <a:prstGeom prst="rect">
            <a:avLst/>
          </a:prstGeom>
        </p:spPr>
      </p:pic>
      <p:sp>
        <p:nvSpPr>
          <p:cNvPr id="4" name="Slide Number Placeholder 3"/>
          <p:cNvSpPr>
            <a:spLocks noGrp="1"/>
          </p:cNvSpPr>
          <p:nvPr>
            <p:ph type="sldNum" sz="quarter" idx="12"/>
          </p:nvPr>
        </p:nvSpPr>
        <p:spPr/>
        <p:txBody>
          <a:bodyPr/>
          <a:lstStyle/>
          <a:p>
            <a:pPr>
              <a:defRPr/>
            </a:pPr>
            <a:fld id="{67A718F4-7906-40A2-B3F6-48E748F0866B}"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17724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ow what.jpg"/>
          <p:cNvPicPr>
            <a:picLocks noGrp="1" noChangeAspect="1"/>
          </p:cNvPicPr>
          <p:nvPr>
            <p:ph idx="1"/>
          </p:nvPr>
        </p:nvPicPr>
        <p:blipFill>
          <a:blip r:embed="rId3" cstate="print"/>
          <a:stretch>
            <a:fillRect/>
          </a:stretch>
        </p:blipFill>
        <p:spPr>
          <a:xfrm>
            <a:off x="2222977" y="2286000"/>
            <a:ext cx="4675128" cy="3108960"/>
          </a:xfrm>
        </p:spPr>
      </p:pic>
      <p:sp>
        <p:nvSpPr>
          <p:cNvPr id="4" name="Slide Number Placeholder 3"/>
          <p:cNvSpPr>
            <a:spLocks noGrp="1"/>
          </p:cNvSpPr>
          <p:nvPr>
            <p:ph type="sldNum" sz="quarter" idx="12"/>
          </p:nvPr>
        </p:nvSpPr>
        <p:spPr/>
        <p:txBody>
          <a:bodyPr/>
          <a:lstStyle/>
          <a:p>
            <a:pPr>
              <a:defRPr/>
            </a:pPr>
            <a:fld id="{67A718F4-7906-40A2-B3F6-48E748F0866B}" type="slidenum">
              <a:rPr lang="en-US" smtClean="0"/>
              <a:pPr>
                <a:defRPr/>
              </a:pPr>
              <a:t>27</a:t>
            </a:fld>
            <a:endParaRPr lang="en-US" dirty="0"/>
          </a:p>
        </p:txBody>
      </p:sp>
    </p:spTree>
    <p:extLst>
      <p:ext uri="{BB962C8B-B14F-4D97-AF65-F5344CB8AC3E}">
        <p14:creationId xmlns:p14="http://schemas.microsoft.com/office/powerpoint/2010/main" val="965959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ridge.jpg"/>
          <p:cNvPicPr>
            <a:picLocks noChangeAspect="1"/>
          </p:cNvPicPr>
          <p:nvPr/>
        </p:nvPicPr>
        <p:blipFill>
          <a:blip r:embed="rId3" cstate="print"/>
          <a:srcRect l="16667" t="14788" r="13889" b="18557"/>
          <a:stretch>
            <a:fillRect/>
          </a:stretch>
        </p:blipFill>
        <p:spPr>
          <a:xfrm>
            <a:off x="7128676" y="5067116"/>
            <a:ext cx="1905000" cy="686937"/>
          </a:xfrm>
          <a:prstGeom prst="rect">
            <a:avLst/>
          </a:prstGeom>
        </p:spPr>
      </p:pic>
      <p:pic>
        <p:nvPicPr>
          <p:cNvPr id="15" name="Picture 14" descr="Power plant icon.jpg"/>
          <p:cNvPicPr>
            <a:picLocks noChangeAspect="1"/>
          </p:cNvPicPr>
          <p:nvPr/>
        </p:nvPicPr>
        <p:blipFill>
          <a:blip r:embed="rId4" cstate="print"/>
          <a:srcRect t="6667"/>
          <a:stretch>
            <a:fillRect/>
          </a:stretch>
        </p:blipFill>
        <p:spPr>
          <a:xfrm>
            <a:off x="7151712" y="1371600"/>
            <a:ext cx="1779814" cy="1066800"/>
          </a:xfrm>
          <a:prstGeom prst="rect">
            <a:avLst/>
          </a:prstGeom>
        </p:spPr>
      </p:pic>
      <p:sp>
        <p:nvSpPr>
          <p:cNvPr id="2" name="Title 1"/>
          <p:cNvSpPr>
            <a:spLocks noGrp="1"/>
          </p:cNvSpPr>
          <p:nvPr>
            <p:ph type="title"/>
          </p:nvPr>
        </p:nvSpPr>
        <p:spPr>
          <a:xfrm>
            <a:off x="-304800" y="0"/>
            <a:ext cx="5791200" cy="990600"/>
          </a:xfrm>
        </p:spPr>
        <p:txBody>
          <a:bodyPr>
            <a:noAutofit/>
          </a:bodyPr>
          <a:lstStyle/>
          <a:p>
            <a:r>
              <a:rPr lang="en-US" sz="3600" dirty="0">
                <a:solidFill>
                  <a:schemeClr val="bg1"/>
                </a:solidFill>
                <a:latin typeface="+mn-lt"/>
              </a:rPr>
              <a:t>EPA Action Under </a:t>
            </a:r>
            <a:br>
              <a:rPr lang="en-US" sz="3600" dirty="0">
                <a:solidFill>
                  <a:schemeClr val="bg1"/>
                </a:solidFill>
                <a:latin typeface="+mn-lt"/>
              </a:rPr>
            </a:br>
            <a:r>
              <a:rPr lang="en-US" sz="3600" dirty="0">
                <a:solidFill>
                  <a:schemeClr val="bg1"/>
                </a:solidFill>
                <a:latin typeface="+mn-lt"/>
              </a:rPr>
              <a:t>Climate Action Plan</a:t>
            </a:r>
          </a:p>
        </p:txBody>
      </p:sp>
      <p:sp>
        <p:nvSpPr>
          <p:cNvPr id="3" name="Content Placeholder 2"/>
          <p:cNvSpPr>
            <a:spLocks noGrp="1"/>
          </p:cNvSpPr>
          <p:nvPr>
            <p:ph idx="1"/>
          </p:nvPr>
        </p:nvSpPr>
        <p:spPr>
          <a:xfrm>
            <a:off x="457200" y="1600200"/>
            <a:ext cx="5257800" cy="4952999"/>
          </a:xfrm>
        </p:spPr>
        <p:txBody>
          <a:bodyPr>
            <a:normAutofit fontScale="92500"/>
          </a:bodyPr>
          <a:lstStyle/>
          <a:p>
            <a:r>
              <a:rPr lang="en-US" dirty="0"/>
              <a:t>Reducing carbon pollution from power plants</a:t>
            </a:r>
          </a:p>
          <a:p>
            <a:r>
              <a:rPr lang="en-US" dirty="0"/>
              <a:t>Building a 21</a:t>
            </a:r>
            <a:r>
              <a:rPr lang="en-US" baseline="30000" dirty="0"/>
              <a:t>st</a:t>
            </a:r>
            <a:r>
              <a:rPr lang="en-US" dirty="0"/>
              <a:t> century transportation sector</a:t>
            </a:r>
          </a:p>
          <a:p>
            <a:r>
              <a:rPr lang="en-US" dirty="0"/>
              <a:t>Cutting energy waste in homes, businesses, and factories</a:t>
            </a:r>
          </a:p>
          <a:p>
            <a:r>
              <a:rPr lang="en-US" dirty="0"/>
              <a:t>Reducing short lived forcers</a:t>
            </a:r>
          </a:p>
          <a:p>
            <a:r>
              <a:rPr lang="en-US" dirty="0"/>
              <a:t>Preparing the U.S. for the impacts of climate change</a:t>
            </a:r>
          </a:p>
          <a:p>
            <a:r>
              <a:rPr lang="en-US" dirty="0"/>
              <a:t>Leading international efforts to address global climate change</a:t>
            </a:r>
          </a:p>
        </p:txBody>
      </p:sp>
      <p:pic>
        <p:nvPicPr>
          <p:cNvPr id="10" name="Picture 9" descr="other GHGs.jpg"/>
          <p:cNvPicPr>
            <a:picLocks noChangeAspect="1"/>
          </p:cNvPicPr>
          <p:nvPr/>
        </p:nvPicPr>
        <p:blipFill>
          <a:blip r:embed="rId5" cstate="print"/>
          <a:stretch>
            <a:fillRect/>
          </a:stretch>
        </p:blipFill>
        <p:spPr>
          <a:xfrm>
            <a:off x="7136472" y="4113663"/>
            <a:ext cx="1600200" cy="953453"/>
          </a:xfrm>
          <a:prstGeom prst="rect">
            <a:avLst/>
          </a:prstGeom>
        </p:spPr>
      </p:pic>
      <p:pic>
        <p:nvPicPr>
          <p:cNvPr id="11" name="Picture 10" descr="Transportation icon.jpg"/>
          <p:cNvPicPr>
            <a:picLocks noChangeAspect="1"/>
          </p:cNvPicPr>
          <p:nvPr/>
        </p:nvPicPr>
        <p:blipFill>
          <a:blip r:embed="rId6" cstate="print"/>
          <a:srcRect t="14035"/>
          <a:stretch>
            <a:fillRect/>
          </a:stretch>
        </p:blipFill>
        <p:spPr>
          <a:xfrm>
            <a:off x="7160856" y="2438400"/>
            <a:ext cx="1881674" cy="762000"/>
          </a:xfrm>
          <a:prstGeom prst="rect">
            <a:avLst/>
          </a:prstGeom>
        </p:spPr>
      </p:pic>
      <p:pic>
        <p:nvPicPr>
          <p:cNvPr id="13" name="Picture 12" descr="energy icon.jpg"/>
          <p:cNvPicPr>
            <a:picLocks noChangeAspect="1"/>
          </p:cNvPicPr>
          <p:nvPr/>
        </p:nvPicPr>
        <p:blipFill>
          <a:blip r:embed="rId7" cstate="print"/>
          <a:srcRect t="6504"/>
          <a:stretch>
            <a:fillRect/>
          </a:stretch>
        </p:blipFill>
        <p:spPr>
          <a:xfrm>
            <a:off x="7170753" y="3200401"/>
            <a:ext cx="1820847" cy="914399"/>
          </a:xfrm>
          <a:prstGeom prst="rect">
            <a:avLst/>
          </a:prstGeom>
        </p:spPr>
      </p:pic>
      <p:pic>
        <p:nvPicPr>
          <p:cNvPr id="14" name="Picture 13" descr="international.jpg"/>
          <p:cNvPicPr>
            <a:picLocks noChangeAspect="1"/>
          </p:cNvPicPr>
          <p:nvPr/>
        </p:nvPicPr>
        <p:blipFill>
          <a:blip r:embed="rId8" cstate="print"/>
          <a:stretch>
            <a:fillRect/>
          </a:stretch>
        </p:blipFill>
        <p:spPr>
          <a:xfrm>
            <a:off x="7151712" y="5786374"/>
            <a:ext cx="1722120" cy="990600"/>
          </a:xfrm>
          <a:prstGeom prst="rect">
            <a:avLst/>
          </a:prstGeom>
        </p:spPr>
      </p:pic>
      <p:sp>
        <p:nvSpPr>
          <p:cNvPr id="16" name="Slide Number Placeholder 15"/>
          <p:cNvSpPr>
            <a:spLocks noGrp="1"/>
          </p:cNvSpPr>
          <p:nvPr>
            <p:ph type="sldNum" sz="quarter" idx="12"/>
          </p:nvPr>
        </p:nvSpPr>
        <p:spPr>
          <a:xfrm>
            <a:off x="0" y="6356350"/>
            <a:ext cx="2133600" cy="365125"/>
          </a:xfrm>
        </p:spPr>
        <p:txBody>
          <a:bodyPr/>
          <a:lstStyle/>
          <a:p>
            <a:pPr algn="l"/>
            <a:fld id="{095590E6-62A3-4D32-9776-4216EDDDB309}" type="slidenum">
              <a:rPr lang="en-US" smtClean="0">
                <a:latin typeface="Corbel" pitchFamily="34" charset="0"/>
              </a:rPr>
              <a:pPr algn="l"/>
              <a:t>28</a:t>
            </a:fld>
            <a:endParaRPr lang="en-US" dirty="0">
              <a:latin typeface="Corbel" pitchFamily="34" charset="0"/>
            </a:endParaRPr>
          </a:p>
        </p:txBody>
      </p:sp>
    </p:spTree>
    <p:extLst>
      <p:ext uri="{BB962C8B-B14F-4D97-AF65-F5344CB8AC3E}">
        <p14:creationId xmlns:p14="http://schemas.microsoft.com/office/powerpoint/2010/main" val="335078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254"/>
            <a:ext cx="6705600" cy="876300"/>
          </a:xfrm>
        </p:spPr>
        <p:txBody>
          <a:bodyPr/>
          <a:lstStyle/>
          <a:p>
            <a:r>
              <a:rPr lang="en-US" dirty="0">
                <a:solidFill>
                  <a:schemeClr val="bg1"/>
                </a:solidFill>
              </a:rPr>
              <a:t>USEPA: Reducing GHG Emissions</a:t>
            </a:r>
          </a:p>
        </p:txBody>
      </p:sp>
      <p:sp>
        <p:nvSpPr>
          <p:cNvPr id="3" name="Content Placeholder 2"/>
          <p:cNvSpPr>
            <a:spLocks noGrp="1"/>
          </p:cNvSpPr>
          <p:nvPr>
            <p:ph idx="1"/>
          </p:nvPr>
        </p:nvSpPr>
        <p:spPr>
          <a:xfrm>
            <a:off x="304800" y="1676400"/>
            <a:ext cx="8382000" cy="4724400"/>
          </a:xfrm>
        </p:spPr>
        <p:txBody>
          <a:bodyPr>
            <a:normAutofit fontScale="70000" lnSpcReduction="20000"/>
          </a:bodyPr>
          <a:lstStyle/>
          <a:p>
            <a:r>
              <a:rPr lang="en-US" dirty="0"/>
              <a:t>Dec 2005: Established Renewable Fuel program</a:t>
            </a:r>
          </a:p>
          <a:p>
            <a:r>
              <a:rPr lang="en-US" dirty="0"/>
              <a:t>Dec 2009: EPA found GHG endanger public health and welfare.</a:t>
            </a:r>
          </a:p>
          <a:p>
            <a:r>
              <a:rPr lang="en-US" dirty="0"/>
              <a:t>May 2010: GHG emission Standards for ‘12-’16 light duty vehicles</a:t>
            </a:r>
          </a:p>
          <a:p>
            <a:r>
              <a:rPr lang="en-US" dirty="0"/>
              <a:t>May 2010: GHG permitting requirements for large GHG emitters</a:t>
            </a:r>
          </a:p>
          <a:p>
            <a:r>
              <a:rPr lang="en-US" dirty="0"/>
              <a:t>Sept 2011: GHG emission Standards for medium and heavy duty vehicles</a:t>
            </a:r>
          </a:p>
          <a:p>
            <a:r>
              <a:rPr lang="en-US" dirty="0"/>
              <a:t>Aug 2012: GHG emission Standards for ‘17-’25 light duty vehicles</a:t>
            </a:r>
          </a:p>
          <a:p>
            <a:r>
              <a:rPr lang="en-US" dirty="0"/>
              <a:t>Aug 2015: GHG emission standards for new and existing power plants</a:t>
            </a:r>
          </a:p>
          <a:p>
            <a:r>
              <a:rPr lang="en-US" dirty="0"/>
              <a:t>Aug  2015: Proposed methane emission standards for municipal solid waste landfills.  </a:t>
            </a:r>
          </a:p>
          <a:p>
            <a:r>
              <a:rPr lang="en-US" dirty="0"/>
              <a:t>May 2016 – Emission standards for oil and gas sources.  EPA is also collecting additional information needed to develop regulations to reduce methane from existing oil and gas sources.</a:t>
            </a:r>
          </a:p>
          <a:p>
            <a:endParaRPr lang="en-US" dirty="0"/>
          </a:p>
          <a:p>
            <a:endParaRPr lang="en-US" dirty="0"/>
          </a:p>
        </p:txBody>
      </p:sp>
      <p:sp>
        <p:nvSpPr>
          <p:cNvPr id="4" name="Slide Number Placeholder 3"/>
          <p:cNvSpPr>
            <a:spLocks noGrp="1"/>
          </p:cNvSpPr>
          <p:nvPr>
            <p:ph type="sldNum" sz="quarter" idx="12"/>
          </p:nvPr>
        </p:nvSpPr>
        <p:spPr>
          <a:xfrm>
            <a:off x="7179043" y="6356866"/>
            <a:ext cx="1905000" cy="457200"/>
          </a:xfrm>
        </p:spPr>
        <p:txBody>
          <a:bodyPr/>
          <a:lstStyle/>
          <a:p>
            <a:pPr>
              <a:defRPr/>
            </a:pPr>
            <a:fld id="{58399772-4211-44E7-8295-D27CE96AD66C}" type="slidenum">
              <a:rPr lang="en-US" smtClean="0"/>
              <a:pPr>
                <a:defRPr/>
              </a:pPr>
              <a:t>29</a:t>
            </a:fld>
            <a:endParaRPr lang="en-US" dirty="0"/>
          </a:p>
        </p:txBody>
      </p:sp>
      <p:sp>
        <p:nvSpPr>
          <p:cNvPr id="5" name="TextBox 4"/>
          <p:cNvSpPr txBox="1"/>
          <p:nvPr/>
        </p:nvSpPr>
        <p:spPr>
          <a:xfrm>
            <a:off x="1676400" y="6216134"/>
            <a:ext cx="5899885" cy="369332"/>
          </a:xfrm>
          <a:prstGeom prst="rect">
            <a:avLst/>
          </a:prstGeom>
          <a:noFill/>
        </p:spPr>
        <p:txBody>
          <a:bodyPr wrap="none" rtlCol="0">
            <a:spAutoFit/>
          </a:bodyPr>
          <a:lstStyle/>
          <a:p>
            <a:r>
              <a:rPr lang="en-US" dirty="0">
                <a:hlinkClick r:id="rId3"/>
              </a:rPr>
              <a:t>https://www3.epa.gov/climatechange/EPAactivities.html</a:t>
            </a:r>
            <a:r>
              <a:rPr lang="en-US" dirty="0"/>
              <a:t> </a:t>
            </a:r>
          </a:p>
        </p:txBody>
      </p:sp>
    </p:spTree>
    <p:extLst>
      <p:ext uri="{BB962C8B-B14F-4D97-AF65-F5344CB8AC3E}">
        <p14:creationId xmlns:p14="http://schemas.microsoft.com/office/powerpoint/2010/main" val="5536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10600" cy="1143000"/>
          </a:xfrm>
        </p:spPr>
        <p:txBody>
          <a:bodyPr/>
          <a:lstStyle/>
          <a:p>
            <a:r>
              <a:rPr lang="en-US" dirty="0"/>
              <a:t>Evidence</a:t>
            </a:r>
            <a:endParaRPr lang="en-US" sz="2800" i="1" dirty="0"/>
          </a:p>
        </p:txBody>
      </p:sp>
    </p:spTree>
    <p:extLst>
      <p:ext uri="{BB962C8B-B14F-4D97-AF65-F5344CB8AC3E}">
        <p14:creationId xmlns:p14="http://schemas.microsoft.com/office/powerpoint/2010/main" val="204493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Combatting Short Lived Climate Pollutants</a:t>
            </a:r>
          </a:p>
        </p:txBody>
      </p:sp>
      <p:sp>
        <p:nvSpPr>
          <p:cNvPr id="3" name="Content Placeholder 2"/>
          <p:cNvSpPr>
            <a:spLocks noGrp="1"/>
          </p:cNvSpPr>
          <p:nvPr>
            <p:ph idx="1"/>
          </p:nvPr>
        </p:nvSpPr>
        <p:spPr>
          <a:xfrm>
            <a:off x="228600" y="1371600"/>
            <a:ext cx="8763000" cy="5486400"/>
          </a:xfrm>
        </p:spPr>
        <p:txBody>
          <a:bodyPr>
            <a:normAutofit fontScale="77500" lnSpcReduction="20000"/>
          </a:bodyPr>
          <a:lstStyle/>
          <a:p>
            <a:r>
              <a:rPr lang="en-US" dirty="0"/>
              <a:t>International efforts and agreements to reduce emissions SLCPs</a:t>
            </a:r>
          </a:p>
          <a:p>
            <a:pPr lvl="1"/>
            <a:r>
              <a:rPr lang="en-US" dirty="0"/>
              <a:t>Climate and Clean Air Coalition</a:t>
            </a:r>
          </a:p>
          <a:p>
            <a:pPr lvl="2"/>
            <a:r>
              <a:rPr lang="en-US" dirty="0"/>
              <a:t>Goal: accelerate reductions in BC, methane, and HFCs</a:t>
            </a:r>
          </a:p>
          <a:p>
            <a:pPr lvl="2"/>
            <a:r>
              <a:rPr lang="en-US" dirty="0"/>
              <a:t>Country partners commit to mitigating short-lived climate pollutants in their own countries and helping others take similar actions</a:t>
            </a:r>
          </a:p>
          <a:p>
            <a:pPr lvl="1"/>
            <a:r>
              <a:rPr lang="en-US" dirty="0"/>
              <a:t>Global Methane Initiative</a:t>
            </a:r>
          </a:p>
          <a:p>
            <a:pPr lvl="2"/>
            <a:r>
              <a:rPr lang="en-US" dirty="0"/>
              <a:t>Works with 42 partner countries and an extensive network of over 1,100 private sector participants to reduce methane emissions.</a:t>
            </a:r>
          </a:p>
          <a:p>
            <a:pPr lvl="1"/>
            <a:r>
              <a:rPr lang="en-US" dirty="0"/>
              <a:t>Convention on Long Range Transboundary Air Pollution - Gothenburg Protocol</a:t>
            </a:r>
          </a:p>
          <a:p>
            <a:pPr lvl="2"/>
            <a:r>
              <a:rPr lang="en-US" dirty="0"/>
              <a:t>First international treaty to take steps to curb BC emissions.  Specific provisions:</a:t>
            </a:r>
          </a:p>
          <a:p>
            <a:pPr lvl="3"/>
            <a:r>
              <a:rPr lang="en-US" dirty="0"/>
              <a:t>Parties should develop national BC emissions inventories and projections.</a:t>
            </a:r>
          </a:p>
          <a:p>
            <a:pPr lvl="3"/>
            <a:r>
              <a:rPr lang="en-US" dirty="0"/>
              <a:t>Parties “should give priority” to black carbon when implementing measures to control PM.</a:t>
            </a:r>
          </a:p>
          <a:p>
            <a:pPr lvl="1"/>
            <a:r>
              <a:rPr lang="en-US" dirty="0"/>
              <a:t>Arctic Council</a:t>
            </a:r>
          </a:p>
          <a:p>
            <a:pPr lvl="2"/>
            <a:r>
              <a:rPr lang="en-US" dirty="0"/>
              <a:t>Several SLCP Task Forces focused on assessment and mitigation projects to help slow Arctic and global climate change and improve public health.</a:t>
            </a:r>
          </a:p>
          <a:p>
            <a:pPr lvl="1"/>
            <a:r>
              <a:rPr lang="en-US" dirty="0"/>
              <a:t>Global Alliance for Clean Cookstoves</a:t>
            </a:r>
          </a:p>
          <a:p>
            <a:pPr lvl="2"/>
            <a:r>
              <a:rPr lang="en-US" dirty="0"/>
              <a:t>Goal: 100 million clean and efficient stoves by 2020</a:t>
            </a:r>
          </a:p>
        </p:txBody>
      </p:sp>
      <p:sp>
        <p:nvSpPr>
          <p:cNvPr id="4" name="Slide Number Placeholder 3"/>
          <p:cNvSpPr>
            <a:spLocks noGrp="1"/>
          </p:cNvSpPr>
          <p:nvPr>
            <p:ph type="sldNum" sz="quarter" idx="12"/>
          </p:nvPr>
        </p:nvSpPr>
        <p:spPr/>
        <p:txBody>
          <a:bodyPr/>
          <a:lstStyle/>
          <a:p>
            <a:pPr>
              <a:defRPr/>
            </a:pPr>
            <a:fld id="{66198549-40C5-4FE3-A0EA-E8BC8887E3F2}"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76989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36199" y="2438400"/>
            <a:ext cx="2607801" cy="2271712"/>
          </a:xfrm>
          <a:prstGeom prst="rect">
            <a:avLst/>
          </a:prstGeom>
        </p:spPr>
      </p:pic>
      <p:sp>
        <p:nvSpPr>
          <p:cNvPr id="2" name="Title 1"/>
          <p:cNvSpPr>
            <a:spLocks noGrp="1"/>
          </p:cNvSpPr>
          <p:nvPr>
            <p:ph type="title"/>
          </p:nvPr>
        </p:nvSpPr>
        <p:spPr>
          <a:xfrm>
            <a:off x="0" y="0"/>
            <a:ext cx="4953000" cy="685800"/>
          </a:xfrm>
        </p:spPr>
        <p:txBody>
          <a:bodyPr/>
          <a:lstStyle/>
          <a:p>
            <a:pPr algn="l"/>
            <a:r>
              <a:rPr lang="en-US" dirty="0"/>
              <a:t>Resources</a:t>
            </a:r>
          </a:p>
        </p:txBody>
      </p:sp>
      <p:sp>
        <p:nvSpPr>
          <p:cNvPr id="3" name="Content Placeholder 2"/>
          <p:cNvSpPr>
            <a:spLocks noGrp="1"/>
          </p:cNvSpPr>
          <p:nvPr>
            <p:ph idx="1"/>
          </p:nvPr>
        </p:nvSpPr>
        <p:spPr>
          <a:xfrm>
            <a:off x="228600" y="1272540"/>
            <a:ext cx="8763000" cy="5486400"/>
          </a:xfrm>
        </p:spPr>
        <p:txBody>
          <a:bodyPr>
            <a:normAutofit lnSpcReduction="10000"/>
          </a:bodyPr>
          <a:lstStyle/>
          <a:p>
            <a:r>
              <a:rPr lang="en-US" dirty="0"/>
              <a:t>EPA’s Climate Page: </a:t>
            </a:r>
            <a:r>
              <a:rPr lang="en-US" dirty="0">
                <a:hlinkClick r:id="rId4"/>
              </a:rPr>
              <a:t>http://epa.gov/climatechange/</a:t>
            </a:r>
            <a:endParaRPr lang="en-US" dirty="0"/>
          </a:p>
          <a:p>
            <a:r>
              <a:rPr lang="en-US" dirty="0"/>
              <a:t>EPA’s Links for Educators: </a:t>
            </a:r>
            <a:r>
              <a:rPr lang="en-US" dirty="0">
                <a:hlinkClick r:id="rId5"/>
              </a:rPr>
              <a:t>http://www.epa.gov/climatechange/links.html</a:t>
            </a:r>
            <a:endParaRPr lang="en-US" dirty="0"/>
          </a:p>
          <a:p>
            <a:r>
              <a:rPr lang="en-US" dirty="0"/>
              <a:t>NOAA Teaching Climate: </a:t>
            </a:r>
            <a:r>
              <a:rPr lang="en-US" dirty="0">
                <a:hlinkClick r:id="rId6"/>
              </a:rPr>
              <a:t>https://www.climate.gov/teaching</a:t>
            </a:r>
            <a:r>
              <a:rPr lang="en-US" dirty="0"/>
              <a:t> </a:t>
            </a:r>
          </a:p>
          <a:p>
            <a:r>
              <a:rPr lang="en-US" dirty="0"/>
              <a:t>USG Global Change Research: </a:t>
            </a:r>
            <a:r>
              <a:rPr lang="en-US" dirty="0">
                <a:hlinkClick r:id="rId7"/>
              </a:rPr>
              <a:t>http://www.globalchange.gov/</a:t>
            </a:r>
            <a:endParaRPr lang="en-US" dirty="0"/>
          </a:p>
          <a:p>
            <a:r>
              <a:rPr lang="en-US" dirty="0"/>
              <a:t>NASA: </a:t>
            </a:r>
            <a:r>
              <a:rPr lang="en-US" dirty="0">
                <a:hlinkClick r:id="rId8"/>
              </a:rPr>
              <a:t>http://climate.nasa.gov/education/</a:t>
            </a:r>
            <a:endParaRPr lang="en-US" dirty="0"/>
          </a:p>
          <a:p>
            <a:r>
              <a:rPr lang="en-US" dirty="0"/>
              <a:t>Intergovernmental Panel on Climate Change: </a:t>
            </a:r>
            <a:r>
              <a:rPr lang="en-US" dirty="0">
                <a:hlinkClick r:id="rId9"/>
              </a:rPr>
              <a:t>http://www.ipcc.ch/</a:t>
            </a:r>
            <a:endParaRPr lang="en-US" dirty="0"/>
          </a:p>
          <a:p>
            <a:r>
              <a:rPr lang="en-US" dirty="0"/>
              <a:t>Climate and Clean Air Coalition: </a:t>
            </a:r>
            <a:r>
              <a:rPr lang="en-US" dirty="0">
                <a:hlinkClick r:id="rId10"/>
              </a:rPr>
              <a:t>http://www.unep.org/ccac/</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6198549-40C5-4FE3-A0EA-E8BC8887E3F2}"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535840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10600" cy="1143000"/>
          </a:xfrm>
        </p:spPr>
        <p:txBody>
          <a:bodyPr/>
          <a:lstStyle/>
          <a:p>
            <a:r>
              <a:rPr lang="en-US" dirty="0"/>
              <a:t>Questions???</a:t>
            </a:r>
            <a:br>
              <a:rPr lang="en-US" dirty="0"/>
            </a:br>
            <a:endParaRPr lang="en-US" sz="2800" i="1" dirty="0"/>
          </a:p>
        </p:txBody>
      </p:sp>
      <p:sp>
        <p:nvSpPr>
          <p:cNvPr id="4" name="Subtitle 3"/>
          <p:cNvSpPr>
            <a:spLocks noGrp="1"/>
          </p:cNvSpPr>
          <p:nvPr>
            <p:ph type="subTitle" idx="1"/>
          </p:nvPr>
        </p:nvSpPr>
        <p:spPr/>
        <p:txBody>
          <a:bodyPr/>
          <a:lstStyle/>
          <a:p>
            <a:r>
              <a:rPr lang="en-US" dirty="0"/>
              <a:t>terry.sara@epa.gov</a:t>
            </a:r>
          </a:p>
        </p:txBody>
      </p:sp>
    </p:spTree>
    <p:extLst>
      <p:ext uri="{BB962C8B-B14F-4D97-AF65-F5344CB8AC3E}">
        <p14:creationId xmlns:p14="http://schemas.microsoft.com/office/powerpoint/2010/main" val="346184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8610600" cy="1143000"/>
          </a:xfrm>
        </p:spPr>
        <p:txBody>
          <a:bodyPr/>
          <a:lstStyle/>
          <a:p>
            <a:r>
              <a:rPr lang="en-US" dirty="0"/>
              <a:t>Appendix</a:t>
            </a:r>
            <a:endParaRPr lang="en-US" sz="2800" i="1" dirty="0"/>
          </a:p>
        </p:txBody>
      </p:sp>
    </p:spTree>
    <p:extLst>
      <p:ext uri="{BB962C8B-B14F-4D97-AF65-F5344CB8AC3E}">
        <p14:creationId xmlns:p14="http://schemas.microsoft.com/office/powerpoint/2010/main" val="300333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82228" y="3306931"/>
            <a:ext cx="5093389" cy="3551069"/>
          </a:xfrm>
          <a:prstGeom prst="rect">
            <a:avLst/>
          </a:prstGeom>
        </p:spPr>
      </p:pic>
      <p:sp>
        <p:nvSpPr>
          <p:cNvPr id="2" name="Title 1"/>
          <p:cNvSpPr>
            <a:spLocks noGrp="1"/>
          </p:cNvSpPr>
          <p:nvPr>
            <p:ph type="title"/>
          </p:nvPr>
        </p:nvSpPr>
        <p:spPr>
          <a:xfrm>
            <a:off x="0" y="0"/>
            <a:ext cx="6553200" cy="609600"/>
          </a:xfrm>
        </p:spPr>
        <p:txBody>
          <a:bodyPr/>
          <a:lstStyle/>
          <a:p>
            <a:r>
              <a:rPr lang="en-US" dirty="0"/>
              <a:t>Factors Affecting Climate Change</a:t>
            </a:r>
          </a:p>
        </p:txBody>
      </p:sp>
      <p:sp>
        <p:nvSpPr>
          <p:cNvPr id="4" name="Slide Number Placeholder 3"/>
          <p:cNvSpPr>
            <a:spLocks noGrp="1"/>
          </p:cNvSpPr>
          <p:nvPr>
            <p:ph type="sldNum" sz="quarter" idx="12"/>
          </p:nvPr>
        </p:nvSpPr>
        <p:spPr/>
        <p:txBody>
          <a:bodyPr/>
          <a:lstStyle/>
          <a:p>
            <a:pPr>
              <a:defRPr/>
            </a:pPr>
            <a:fld id="{66198549-40C5-4FE3-A0EA-E8BC8887E3F2}" type="slidenum">
              <a:rPr lang="en-US" smtClean="0">
                <a:solidFill>
                  <a:srgbClr val="000000"/>
                </a:solidFill>
              </a:rPr>
              <a:pPr>
                <a:defRPr/>
              </a:pPr>
              <a:t>34</a:t>
            </a:fld>
            <a:endParaRPr lang="en-US" dirty="0">
              <a:solidFill>
                <a:srgbClr val="000000"/>
              </a:solidFill>
            </a:endParaRPr>
          </a:p>
        </p:txBody>
      </p:sp>
      <p:sp>
        <p:nvSpPr>
          <p:cNvPr id="6" name="TextBox 5"/>
          <p:cNvSpPr txBox="1"/>
          <p:nvPr/>
        </p:nvSpPr>
        <p:spPr>
          <a:xfrm>
            <a:off x="188976" y="1462777"/>
            <a:ext cx="85344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Many factors, both natural and human, can cause changes in Earth’s energy balance, including:</a:t>
            </a:r>
          </a:p>
        </p:txBody>
      </p:sp>
      <p:sp>
        <p:nvSpPr>
          <p:cNvPr id="8" name="TextBox 7"/>
          <p:cNvSpPr txBox="1"/>
          <p:nvPr/>
        </p:nvSpPr>
        <p:spPr>
          <a:xfrm>
            <a:off x="576550" y="2043038"/>
            <a:ext cx="70113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Variations in the sun's energy reaching Earth</a:t>
            </a:r>
          </a:p>
          <a:p>
            <a:pPr marL="285750" indent="-285750">
              <a:buFont typeface="Arial" panose="020B0604020202020204" pitchFamily="34" charset="0"/>
              <a:buChar char="•"/>
            </a:pPr>
            <a:r>
              <a:rPr lang="en-US" dirty="0">
                <a:solidFill>
                  <a:schemeClr val="tx2"/>
                </a:solidFill>
              </a:rPr>
              <a:t>Changes in the reflectivity of Earth’s atmosphere and surface</a:t>
            </a:r>
          </a:p>
          <a:p>
            <a:pPr marL="285750" indent="-285750">
              <a:buFont typeface="Arial" panose="020B0604020202020204" pitchFamily="34" charset="0"/>
              <a:buChar char="•"/>
            </a:pPr>
            <a:r>
              <a:rPr lang="en-US" dirty="0">
                <a:solidFill>
                  <a:schemeClr val="tx2"/>
                </a:solidFill>
              </a:rPr>
              <a:t>Changes in the greenhouse effect, which affects the amount of heat retained by Earth’s atmosphere</a:t>
            </a:r>
          </a:p>
          <a:p>
            <a:endParaRPr lang="en-US" dirty="0"/>
          </a:p>
        </p:txBody>
      </p:sp>
      <p:sp>
        <p:nvSpPr>
          <p:cNvPr id="9" name="TextBox 8"/>
          <p:cNvSpPr txBox="1"/>
          <p:nvPr/>
        </p:nvSpPr>
        <p:spPr>
          <a:xfrm>
            <a:off x="188976" y="3191964"/>
            <a:ext cx="389325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Recent climate changes, however, cannot be explained by natural causes alone.</a:t>
            </a:r>
          </a:p>
          <a:p>
            <a:pPr marL="285750" indent="-285750">
              <a:buFont typeface="Arial" panose="020B0604020202020204" pitchFamily="34" charset="0"/>
              <a:buChar char="•"/>
            </a:pPr>
            <a:r>
              <a:rPr lang="en-US" dirty="0"/>
              <a:t>97% or more of actively publishing climate scientists agree that climate-warming trends over the past century are extremely likely due to human activities. </a:t>
            </a:r>
          </a:p>
          <a:p>
            <a:pPr marL="285750" indent="-285750">
              <a:buFont typeface="Arial" panose="020B0604020202020204" pitchFamily="34" charset="0"/>
              <a:buChar char="•"/>
            </a:pPr>
            <a:r>
              <a:rPr lang="en-US" dirty="0"/>
              <a:t>Most of the leading scientific organizations worldwide have issued public statements endorsing this position. </a:t>
            </a:r>
          </a:p>
        </p:txBody>
      </p:sp>
    </p:spTree>
    <p:extLst>
      <p:ext uri="{BB962C8B-B14F-4D97-AF65-F5344CB8AC3E}">
        <p14:creationId xmlns:p14="http://schemas.microsoft.com/office/powerpoint/2010/main" val="271341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868562" cy="801130"/>
          </a:xfrm>
        </p:spPr>
        <p:txBody>
          <a:bodyPr>
            <a:normAutofit fontScale="90000"/>
          </a:bodyPr>
          <a:lstStyle/>
          <a:p>
            <a:r>
              <a:rPr lang="en-US" dirty="0">
                <a:solidFill>
                  <a:schemeClr val="bg1"/>
                </a:solidFill>
              </a:rPr>
              <a:t>Surface Temperature &amp; </a:t>
            </a:r>
            <a:br>
              <a:rPr lang="en-US" dirty="0">
                <a:solidFill>
                  <a:schemeClr val="bg1"/>
                </a:solidFill>
              </a:rPr>
            </a:br>
            <a:r>
              <a:rPr lang="en-US" dirty="0">
                <a:solidFill>
                  <a:schemeClr val="bg1"/>
                </a:solidFill>
              </a:rPr>
              <a:t>the Sun’s Energy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51" b="1272"/>
          <a:stretch/>
        </p:blipFill>
        <p:spPr>
          <a:xfrm>
            <a:off x="1981200" y="1219200"/>
            <a:ext cx="5135335" cy="5169877"/>
          </a:xfrm>
          <a:prstGeom prst="rect">
            <a:avLst/>
          </a:prstGeom>
        </p:spPr>
      </p:pic>
      <p:sp>
        <p:nvSpPr>
          <p:cNvPr id="4" name="Slide Number Placeholder 3"/>
          <p:cNvSpPr>
            <a:spLocks noGrp="1"/>
          </p:cNvSpPr>
          <p:nvPr>
            <p:ph type="sldNum" sz="quarter" idx="12"/>
          </p:nvPr>
        </p:nvSpPr>
        <p:spPr/>
        <p:txBody>
          <a:bodyPr/>
          <a:lstStyle/>
          <a:p>
            <a:fld id="{E132CA0D-21DE-4FFD-A146-418B1734C1B9}" type="slidenum">
              <a:rPr lang="en-US" smtClean="0"/>
              <a:pPr/>
              <a:t>35</a:t>
            </a:fld>
            <a:endParaRPr lang="en-US"/>
          </a:p>
        </p:txBody>
      </p:sp>
    </p:spTree>
    <p:extLst>
      <p:ext uri="{BB962C8B-B14F-4D97-AF65-F5344CB8AC3E}">
        <p14:creationId xmlns:p14="http://schemas.microsoft.com/office/powerpoint/2010/main" val="269890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itle 4"/>
          <p:cNvSpPr>
            <a:spLocks noGrp="1"/>
          </p:cNvSpPr>
          <p:nvPr>
            <p:ph type="title"/>
          </p:nvPr>
        </p:nvSpPr>
        <p:spPr>
          <a:xfrm>
            <a:off x="0" y="0"/>
            <a:ext cx="7620000" cy="990600"/>
          </a:xfrm>
        </p:spPr>
        <p:txBody>
          <a:bodyPr/>
          <a:lstStyle/>
          <a:p>
            <a:pPr algn="l"/>
            <a:r>
              <a:rPr lang="en-US" dirty="0">
                <a:solidFill>
                  <a:schemeClr val="bg1"/>
                </a:solidFill>
              </a:rPr>
              <a:t>Climate Change is Real</a:t>
            </a:r>
          </a:p>
        </p:txBody>
      </p:sp>
      <p:sp>
        <p:nvSpPr>
          <p:cNvPr id="6" name="Content Placeholder 2"/>
          <p:cNvSpPr>
            <a:spLocks noGrp="1"/>
          </p:cNvSpPr>
          <p:nvPr>
            <p:ph idx="1"/>
          </p:nvPr>
        </p:nvSpPr>
        <p:spPr>
          <a:xfrm>
            <a:off x="228600" y="1676400"/>
            <a:ext cx="4724400" cy="5029200"/>
          </a:xfrm>
        </p:spPr>
        <p:txBody>
          <a:bodyPr>
            <a:normAutofit/>
          </a:bodyPr>
          <a:lstStyle/>
          <a:p>
            <a:pPr lvl="0">
              <a:spcAft>
                <a:spcPts val="600"/>
              </a:spcAft>
            </a:pPr>
            <a:r>
              <a:rPr lang="en-US" sz="2000" dirty="0"/>
              <a:t>The evidence is clear – the unprecedented buildup of CO</a:t>
            </a:r>
            <a:r>
              <a:rPr lang="en-US" sz="2000" baseline="-25000" dirty="0"/>
              <a:t>2</a:t>
            </a:r>
            <a:r>
              <a:rPr lang="en-US" sz="2000" dirty="0"/>
              <a:t> in our atmosphere is causing global and U.S. temperatures to warm with cascading climatic changes.</a:t>
            </a:r>
          </a:p>
          <a:p>
            <a:pPr lvl="0">
              <a:spcAft>
                <a:spcPts val="600"/>
              </a:spcAft>
            </a:pPr>
            <a:r>
              <a:rPr lang="en-US" sz="2000" dirty="0"/>
              <a:t>These changes are impacting society </a:t>
            </a:r>
            <a:r>
              <a:rPr lang="en-US" sz="2000" u="sng" dirty="0"/>
              <a:t>now</a:t>
            </a:r>
            <a:r>
              <a:rPr lang="en-US" sz="2000" dirty="0"/>
              <a:t> and are expected to become more disruptive as CO</a:t>
            </a:r>
            <a:r>
              <a:rPr lang="en-US" sz="2000" baseline="-25000" dirty="0"/>
              <a:t>2</a:t>
            </a:r>
            <a:r>
              <a:rPr lang="en-US" sz="2000" dirty="0"/>
              <a:t> levels continue to rise.</a:t>
            </a:r>
          </a:p>
          <a:p>
            <a:pPr lvl="0">
              <a:spcAft>
                <a:spcPts val="600"/>
              </a:spcAft>
            </a:pPr>
            <a:r>
              <a:rPr lang="en-US" sz="2000" dirty="0"/>
              <a:t>Our lives are connected to the climate and we can reduce the risks we face from climate change.</a:t>
            </a:r>
          </a:p>
          <a:p>
            <a:pPr lvl="0">
              <a:spcAft>
                <a:spcPts val="600"/>
              </a:spcAft>
            </a:pPr>
            <a:r>
              <a:rPr lang="en-US" sz="2000" dirty="0">
                <a:hlinkClick r:id="rId3"/>
              </a:rPr>
              <a:t>http://climate.nasa.gov/climate_resources/139/</a:t>
            </a:r>
            <a:r>
              <a:rPr lang="en-US" sz="20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463523"/>
            <a:ext cx="4038600" cy="4665488"/>
          </a:xfrm>
          <a:prstGeom prst="rect">
            <a:avLst/>
          </a:prstGeom>
        </p:spPr>
      </p:pic>
      <p:sp>
        <p:nvSpPr>
          <p:cNvPr id="8" name="Oval 7"/>
          <p:cNvSpPr/>
          <p:nvPr/>
        </p:nvSpPr>
        <p:spPr bwMode="auto">
          <a:xfrm>
            <a:off x="7772400" y="1463523"/>
            <a:ext cx="685800" cy="304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68672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219200"/>
            <a:ext cx="4267200" cy="5638800"/>
          </a:xfrm>
        </p:spPr>
        <p:txBody>
          <a:bodyPr>
            <a:normAutofit fontScale="92500" lnSpcReduction="20000"/>
          </a:bodyPr>
          <a:lstStyle/>
          <a:p>
            <a:r>
              <a:rPr lang="en-US" sz="2600" dirty="0">
                <a:latin typeface="Calibri" panose="020F0502020204030204" pitchFamily="34" charset="0"/>
                <a:cs typeface="Calibri" panose="020F0502020204030204" pitchFamily="34" charset="0"/>
              </a:rPr>
              <a:t>Third National Climate Assessment: Climate Change Impacts in the United States, May 2014</a:t>
            </a:r>
          </a:p>
          <a:p>
            <a:r>
              <a:rPr lang="en-US" sz="2600" dirty="0">
                <a:latin typeface="Calibri" panose="020F0502020204030204" pitchFamily="34" charset="0"/>
                <a:cs typeface="Calibri" panose="020F0502020204030204" pitchFamily="34" charset="0"/>
              </a:rPr>
              <a:t>Intergovernmental Panel on Climate Change Fifth Assessment Report (AR5) </a:t>
            </a:r>
          </a:p>
          <a:p>
            <a:pPr lvl="1"/>
            <a:r>
              <a:rPr lang="en-US" dirty="0">
                <a:latin typeface="Calibri" pitchFamily="34" charset="0"/>
              </a:rPr>
              <a:t>Working Group I – The Physical Science Basis finalized September 2013</a:t>
            </a:r>
          </a:p>
          <a:p>
            <a:pPr lvl="1"/>
            <a:r>
              <a:rPr lang="en-US" dirty="0">
                <a:latin typeface="Calibri" pitchFamily="34" charset="0"/>
              </a:rPr>
              <a:t>Working Group II (impacts) and Working Group III (mitigation), released early 2014</a:t>
            </a:r>
          </a:p>
          <a:p>
            <a:r>
              <a:rPr lang="en-US" sz="2600" dirty="0">
                <a:latin typeface="Calibri" pitchFamily="34" charset="0"/>
              </a:rPr>
              <a:t>EPA: Indicators of Climate Change in the United States, 2014</a:t>
            </a:r>
          </a:p>
          <a:p>
            <a:pPr lvl="1">
              <a:buNone/>
            </a:pPr>
            <a:endParaRPr lang="en-US" dirty="0"/>
          </a:p>
        </p:txBody>
      </p:sp>
      <p:sp>
        <p:nvSpPr>
          <p:cNvPr id="6" name="Slide Number Placeholder 5"/>
          <p:cNvSpPr>
            <a:spLocks noGrp="1"/>
          </p:cNvSpPr>
          <p:nvPr>
            <p:ph type="sldNum" sz="quarter" idx="12"/>
          </p:nvPr>
        </p:nvSpPr>
        <p:spPr>
          <a:xfrm>
            <a:off x="7239000" y="6400800"/>
            <a:ext cx="1905000" cy="457200"/>
          </a:xfrm>
        </p:spPr>
        <p:txBody>
          <a:bodyPr/>
          <a:lstStyle/>
          <a:p>
            <a:fld id="{E132CA0D-21DE-4FFD-A146-418B1734C1B9}" type="slidenum">
              <a:rPr lang="en-US" smtClean="0"/>
              <a:pPr/>
              <a:t>5</a:t>
            </a:fld>
            <a:endParaRPr lang="en-US" dirty="0"/>
          </a:p>
        </p:txBody>
      </p:sp>
      <p:pic>
        <p:nvPicPr>
          <p:cNvPr id="20482" name="Picture 2" descr="http://www.climatechange2013.org/images/uploads/cover.jpg"/>
          <p:cNvPicPr>
            <a:picLocks noChangeAspect="1" noChangeArrowheads="1"/>
          </p:cNvPicPr>
          <p:nvPr/>
        </p:nvPicPr>
        <p:blipFill>
          <a:blip r:embed="rId3" cstate="print"/>
          <a:srcRect/>
          <a:stretch>
            <a:fillRect/>
          </a:stretch>
        </p:blipFill>
        <p:spPr bwMode="auto">
          <a:xfrm>
            <a:off x="227000" y="1197429"/>
            <a:ext cx="2662826" cy="3603692"/>
          </a:xfrm>
          <a:prstGeom prst="rect">
            <a:avLst/>
          </a:prstGeom>
          <a:noFill/>
        </p:spPr>
      </p:pic>
      <p:pic>
        <p:nvPicPr>
          <p:cNvPr id="4" name="Picture 3"/>
          <p:cNvPicPr>
            <a:picLocks noChangeAspect="1"/>
          </p:cNvPicPr>
          <p:nvPr/>
        </p:nvPicPr>
        <p:blipFill>
          <a:blip r:embed="rId4"/>
          <a:stretch>
            <a:fillRect/>
          </a:stretch>
        </p:blipFill>
        <p:spPr>
          <a:xfrm>
            <a:off x="800375" y="2942320"/>
            <a:ext cx="2701938" cy="3458480"/>
          </a:xfrm>
          <a:prstGeom prst="rect">
            <a:avLst/>
          </a:prstGeom>
        </p:spPr>
      </p:pic>
      <p:sp>
        <p:nvSpPr>
          <p:cNvPr id="5" name="Title 4"/>
          <p:cNvSpPr>
            <a:spLocks noGrp="1"/>
          </p:cNvSpPr>
          <p:nvPr>
            <p:ph type="title"/>
          </p:nvPr>
        </p:nvSpPr>
        <p:spPr>
          <a:xfrm>
            <a:off x="0" y="0"/>
            <a:ext cx="7239000" cy="990600"/>
          </a:xfrm>
        </p:spPr>
        <p:txBody>
          <a:bodyPr/>
          <a:lstStyle/>
          <a:p>
            <a:pPr algn="l"/>
            <a:r>
              <a:rPr lang="en-US" sz="3000" dirty="0">
                <a:solidFill>
                  <a:schemeClr val="bg1"/>
                </a:solidFill>
              </a:rPr>
              <a:t>Recent Climate Assessments Show Climate Impacts Happening Now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29400" cy="685800"/>
          </a:xfrm>
        </p:spPr>
        <p:txBody>
          <a:bodyPr>
            <a:noAutofit/>
          </a:bodyPr>
          <a:lstStyle/>
          <a:p>
            <a:r>
              <a:rPr lang="en-US" dirty="0">
                <a:solidFill>
                  <a:schemeClr val="bg1"/>
                </a:solidFill>
              </a:rPr>
              <a:t>Ten Indicators of </a:t>
            </a:r>
            <a:br>
              <a:rPr lang="en-US" dirty="0">
                <a:solidFill>
                  <a:schemeClr val="bg1"/>
                </a:solidFill>
              </a:rPr>
            </a:br>
            <a:r>
              <a:rPr lang="en-US" dirty="0">
                <a:solidFill>
                  <a:schemeClr val="bg1"/>
                </a:solidFill>
              </a:rPr>
              <a:t>A Warming World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5181600"/>
          </a:xfrm>
          <a:prstGeom prst="rect">
            <a:avLst/>
          </a:prstGeom>
        </p:spPr>
      </p:pic>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23719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
            <a:ext cx="6172200" cy="609600"/>
          </a:xfrm>
        </p:spPr>
        <p:txBody>
          <a:bodyPr>
            <a:normAutofit/>
          </a:bodyPr>
          <a:lstStyle/>
          <a:p>
            <a:r>
              <a:rPr lang="en-US" dirty="0">
                <a:solidFill>
                  <a:schemeClr val="bg1"/>
                </a:solidFill>
              </a:rPr>
              <a:t>Climate Change</a:t>
            </a:r>
          </a:p>
        </p:txBody>
      </p:sp>
      <p:pic>
        <p:nvPicPr>
          <p:cNvPr id="3" name="Picture 2"/>
          <p:cNvPicPr>
            <a:picLocks noChangeAspect="1"/>
          </p:cNvPicPr>
          <p:nvPr/>
        </p:nvPicPr>
        <p:blipFill>
          <a:blip r:embed="rId3"/>
          <a:stretch>
            <a:fillRect/>
          </a:stretch>
        </p:blipFill>
        <p:spPr>
          <a:xfrm>
            <a:off x="147637" y="1443037"/>
            <a:ext cx="8848725" cy="3971925"/>
          </a:xfrm>
          <a:prstGeom prst="rect">
            <a:avLst/>
          </a:prstGeom>
        </p:spPr>
      </p:pic>
      <p:sp>
        <p:nvSpPr>
          <p:cNvPr id="4" name="Slide Number Placeholder 3"/>
          <p:cNvSpPr>
            <a:spLocks noGrp="1"/>
          </p:cNvSpPr>
          <p:nvPr>
            <p:ph type="sldNum" sz="quarter" idx="12"/>
          </p:nvPr>
        </p:nvSpPr>
        <p:spPr/>
        <p:txBody>
          <a:bodyPr/>
          <a:lstStyle/>
          <a:p>
            <a:fld id="{E132CA0D-21DE-4FFD-A146-418B1734C1B9}" type="slidenum">
              <a:rPr lang="en-US" smtClean="0"/>
              <a:pPr/>
              <a:t>7</a:t>
            </a:fld>
            <a:endParaRPr lang="en-US"/>
          </a:p>
        </p:txBody>
      </p:sp>
    </p:spTree>
    <p:extLst>
      <p:ext uri="{BB962C8B-B14F-4D97-AF65-F5344CB8AC3E}">
        <p14:creationId xmlns:p14="http://schemas.microsoft.com/office/powerpoint/2010/main" val="22025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8586" y="-76200"/>
            <a:ext cx="4291013" cy="914400"/>
          </a:xfrm>
        </p:spPr>
        <p:txBody>
          <a:bodyPr/>
          <a:lstStyle/>
          <a:p>
            <a:pPr algn="l"/>
            <a:r>
              <a:rPr lang="en-US" dirty="0">
                <a:solidFill>
                  <a:schemeClr val="bg1"/>
                </a:solidFill>
              </a:rPr>
              <a:t>Climate Variability</a:t>
            </a:r>
          </a:p>
        </p:txBody>
      </p:sp>
      <p:pic>
        <p:nvPicPr>
          <p:cNvPr id="2" name="Picture 1"/>
          <p:cNvPicPr>
            <a:picLocks noChangeAspect="1"/>
          </p:cNvPicPr>
          <p:nvPr/>
        </p:nvPicPr>
        <p:blipFill>
          <a:blip r:embed="rId3"/>
          <a:stretch>
            <a:fillRect/>
          </a:stretch>
        </p:blipFill>
        <p:spPr>
          <a:xfrm>
            <a:off x="128587" y="1471612"/>
            <a:ext cx="8886825" cy="3914775"/>
          </a:xfrm>
          <a:prstGeom prst="rect">
            <a:avLst/>
          </a:prstGeom>
        </p:spPr>
      </p:pic>
      <p:sp>
        <p:nvSpPr>
          <p:cNvPr id="3" name="Slide Number Placeholder 2"/>
          <p:cNvSpPr>
            <a:spLocks noGrp="1"/>
          </p:cNvSpPr>
          <p:nvPr>
            <p:ph type="sldNum" sz="quarter" idx="12"/>
          </p:nvPr>
        </p:nvSpPr>
        <p:spPr/>
        <p:txBody>
          <a:bodyPr/>
          <a:lstStyle/>
          <a:p>
            <a:fld id="{E132CA0D-21DE-4FFD-A146-418B1734C1B9}" type="slidenum">
              <a:rPr lang="en-US" smtClean="0"/>
              <a:pPr/>
              <a:t>8</a:t>
            </a:fld>
            <a:endParaRPr lang="en-US"/>
          </a:p>
        </p:txBody>
      </p:sp>
    </p:spTree>
    <p:extLst>
      <p:ext uri="{BB962C8B-B14F-4D97-AF65-F5344CB8AC3E}">
        <p14:creationId xmlns:p14="http://schemas.microsoft.com/office/powerpoint/2010/main" val="107047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562600" cy="533400"/>
          </a:xfrm>
        </p:spPr>
        <p:txBody>
          <a:bodyPr>
            <a:normAutofit fontScale="90000"/>
          </a:bodyPr>
          <a:lstStyle/>
          <a:p>
            <a:r>
              <a:rPr lang="en-US" dirty="0">
                <a:solidFill>
                  <a:schemeClr val="bg1"/>
                </a:solidFill>
              </a:rPr>
              <a:t>100-degree Days in 2011</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551"/>
          <a:stretch/>
        </p:blipFill>
        <p:spPr>
          <a:xfrm>
            <a:off x="1371600" y="1295400"/>
            <a:ext cx="6400800" cy="5187461"/>
          </a:xfrm>
          <a:prstGeom prst="rect">
            <a:avLst/>
          </a:prstGeom>
        </p:spPr>
      </p:pic>
      <p:sp>
        <p:nvSpPr>
          <p:cNvPr id="4" name="Slide Number Placeholder 3"/>
          <p:cNvSpPr>
            <a:spLocks noGrp="1"/>
          </p:cNvSpPr>
          <p:nvPr>
            <p:ph type="sldNum" sz="quarter" idx="12"/>
          </p:nvPr>
        </p:nvSpPr>
        <p:spPr/>
        <p:txBody>
          <a:bodyPr/>
          <a:lstStyle/>
          <a:p>
            <a:fld id="{E132CA0D-21DE-4FFD-A146-418B1734C1B9}" type="slidenum">
              <a:rPr lang="en-US" smtClean="0"/>
              <a:pPr/>
              <a:t>9</a:t>
            </a:fld>
            <a:endParaRPr lang="en-US"/>
          </a:p>
        </p:txBody>
      </p:sp>
    </p:spTree>
    <p:extLst>
      <p:ext uri="{BB962C8B-B14F-4D97-AF65-F5344CB8AC3E}">
        <p14:creationId xmlns:p14="http://schemas.microsoft.com/office/powerpoint/2010/main" val="2737510297"/>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BC2F56A-5FE6-4701-BBC9-D16631063169}">
  <ds:schemaRefs>
    <ds:schemaRef ds:uri="ESRI.ArcGIS.Mapping.OfficeIntegration.PowerPointInfo"/>
  </ds:schemaRefs>
</ds:datastoreItem>
</file>

<file path=customXml/itemProps2.xml><?xml version="1.0" encoding="utf-8"?>
<ds:datastoreItem xmlns:ds="http://schemas.openxmlformats.org/officeDocument/2006/customXml" ds:itemID="{1CB85C93-58B4-4400-A8CA-64A8D885690F}">
  <ds:schemaRefs>
    <ds:schemaRef ds:uri="ESRI.ArcGIS.Mapping.OfficeIntegration.PowerPointInfo"/>
  </ds:schemaRefs>
</ds:datastoreItem>
</file>

<file path=customXml/itemProps3.xml><?xml version="1.0" encoding="utf-8"?>
<ds:datastoreItem xmlns:ds="http://schemas.openxmlformats.org/officeDocument/2006/customXml" ds:itemID="{CB28D31A-75FE-46AD-B828-5130FAD98AF6}">
  <ds:schemaRefs>
    <ds:schemaRef ds:uri="ESRI.ArcGIS.Mapping.OfficeIntegration.PowerPointInfo"/>
  </ds:schemaRefs>
</ds:datastoreItem>
</file>

<file path=customXml/itemProps4.xml><?xml version="1.0" encoding="utf-8"?>
<ds:datastoreItem xmlns:ds="http://schemas.openxmlformats.org/officeDocument/2006/customXml" ds:itemID="{763321AE-226D-4F09-B7F4-40F1CFFC80EC}">
  <ds:schemaRefs>
    <ds:schemaRef ds:uri="ESRI.ArcGIS.Mapping.OfficeIntegration.PowerPointInfo"/>
  </ds:schemaRefs>
</ds:datastoreItem>
</file>

<file path=customXml/itemProps5.xml><?xml version="1.0" encoding="utf-8"?>
<ds:datastoreItem xmlns:ds="http://schemas.openxmlformats.org/officeDocument/2006/customXml" ds:itemID="{47607B40-7313-49ED-9C0B-6714587207EC}">
  <ds:schemaRefs>
    <ds:schemaRef ds:uri="ESRI.ArcGIS.Mapping.OfficeIntegration.PowerPointInfo"/>
  </ds:schemaRefs>
</ds:datastoreItem>
</file>

<file path=customXml/itemProps6.xml><?xml version="1.0" encoding="utf-8"?>
<ds:datastoreItem xmlns:ds="http://schemas.openxmlformats.org/officeDocument/2006/customXml" ds:itemID="{7AE9B4F0-6EAB-491C-9D42-F47507BEF4D9}">
  <ds:schemaRefs>
    <ds:schemaRef ds:uri="ESRI.ArcGIS.Mapping.OfficeIntegration.PowerPointInfo"/>
  </ds:schemaRefs>
</ds:datastoreItem>
</file>

<file path=customXml/itemProps7.xml><?xml version="1.0" encoding="utf-8"?>
<ds:datastoreItem xmlns:ds="http://schemas.openxmlformats.org/officeDocument/2006/customXml" ds:itemID="{DC2C47BE-BE19-465D-8487-D5D03EF64E31}">
  <ds:schemaRefs>
    <ds:schemaRef ds:uri="ESRI.ArcGIS.Mapping.OfficeIntegration.PowerPointInfo"/>
  </ds:schemaRefs>
</ds:datastoreItem>
</file>

<file path=customXml/itemProps8.xml><?xml version="1.0" encoding="utf-8"?>
<ds:datastoreItem xmlns:ds="http://schemas.openxmlformats.org/officeDocument/2006/customXml" ds:itemID="{F2398C30-1DD5-4197-8B1E-CFEB7A141E1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25606</TotalTime>
  <Words>3581</Words>
  <Application>Microsoft Office PowerPoint</Application>
  <PresentationFormat>On-screen Show (4:3)</PresentationFormat>
  <Paragraphs>261</Paragraphs>
  <Slides>35</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Arial Narrow</vt:lpstr>
      <vt:lpstr>Calibri</vt:lpstr>
      <vt:lpstr>Candara</vt:lpstr>
      <vt:lpstr>Corbel</vt:lpstr>
      <vt:lpstr>Open Sans</vt:lpstr>
      <vt:lpstr>Wingdings</vt:lpstr>
      <vt:lpstr>Blank Presentation</vt:lpstr>
      <vt:lpstr>1_Blank Presentation</vt:lpstr>
      <vt:lpstr>2_Blank Presentation</vt:lpstr>
      <vt:lpstr>Climate Science &amp; Impacts Overview </vt:lpstr>
      <vt:lpstr>Overview</vt:lpstr>
      <vt:lpstr>Evidence</vt:lpstr>
      <vt:lpstr>Climate Change is Real</vt:lpstr>
      <vt:lpstr>Recent Climate Assessments Show Climate Impacts Happening Now</vt:lpstr>
      <vt:lpstr>Ten Indicators of  A Warming World</vt:lpstr>
      <vt:lpstr>Climate Change</vt:lpstr>
      <vt:lpstr>Climate Variability</vt:lpstr>
      <vt:lpstr>100-degree Days in 2011</vt:lpstr>
      <vt:lpstr>Arctic Sea Ice Decline</vt:lpstr>
      <vt:lpstr>Observed Change in Very Heavy Precipitation</vt:lpstr>
      <vt:lpstr>Impacts</vt:lpstr>
      <vt:lpstr>PowerPoint Presentation</vt:lpstr>
      <vt:lpstr>Ocean Impacts of Increased Atmospheric Carbon Dioxide</vt:lpstr>
      <vt:lpstr>Crop Yields Decline under Higher Temperatures</vt:lpstr>
      <vt:lpstr>Water Supplies Projected to Decline</vt:lpstr>
      <vt:lpstr>Short Lived Climate Pollutants (SLCPs)</vt:lpstr>
      <vt:lpstr>Some Conventional Air Pollutants Affect the Climate</vt:lpstr>
      <vt:lpstr>Air Pollution is a Major Health Risk </vt:lpstr>
      <vt:lpstr>Recent SLCP Assessments</vt:lpstr>
      <vt:lpstr>We Need To Reduce SLCPs</vt:lpstr>
      <vt:lpstr>Location of Emissions Matters</vt:lpstr>
      <vt:lpstr>SLCP Impacts on the Arctic </vt:lpstr>
      <vt:lpstr>PowerPoint Presentation</vt:lpstr>
      <vt:lpstr>Future Climate Change Depends  Primarily on Emissions Levels</vt:lpstr>
      <vt:lpstr>Projected Temperature Change</vt:lpstr>
      <vt:lpstr>PowerPoint Presentation</vt:lpstr>
      <vt:lpstr>EPA Action Under  Climate Action Plan</vt:lpstr>
      <vt:lpstr>USEPA: Reducing GHG Emissions</vt:lpstr>
      <vt:lpstr>Combatting Short Lived Climate Pollutants</vt:lpstr>
      <vt:lpstr>Resources</vt:lpstr>
      <vt:lpstr>Questions??? </vt:lpstr>
      <vt:lpstr>Appendix</vt:lpstr>
      <vt:lpstr>Factors Affecting Climate Change</vt:lpstr>
      <vt:lpstr>Surface Temperature &amp;  the Sun’s Energy</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IPCC AR5:  Climate Science Update</dc:title>
  <dc:creator>Sarofim, Marcus</dc:creator>
  <cp:lastModifiedBy>Christine Danger</cp:lastModifiedBy>
  <cp:revision>150</cp:revision>
  <cp:lastPrinted>2014-07-08T19:08:00Z</cp:lastPrinted>
  <dcterms:created xsi:type="dcterms:W3CDTF">2013-09-04T19:59:57Z</dcterms:created>
  <dcterms:modified xsi:type="dcterms:W3CDTF">2023-11-02T15:04:35Z</dcterms:modified>
</cp:coreProperties>
</file>