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316" r:id="rId2"/>
    <p:sldId id="432" r:id="rId3"/>
    <p:sldId id="433" r:id="rId4"/>
    <p:sldId id="430" r:id="rId5"/>
    <p:sldId id="444" r:id="rId6"/>
    <p:sldId id="313" r:id="rId7"/>
    <p:sldId id="437" r:id="rId8"/>
    <p:sldId id="435" r:id="rId9"/>
    <p:sldId id="447" r:id="rId10"/>
    <p:sldId id="443" r:id="rId11"/>
    <p:sldId id="431" r:id="rId12"/>
    <p:sldId id="491" r:id="rId13"/>
    <p:sldId id="438" r:id="rId14"/>
    <p:sldId id="440" r:id="rId15"/>
    <p:sldId id="449" r:id="rId16"/>
    <p:sldId id="448" r:id="rId17"/>
    <p:sldId id="453" r:id="rId18"/>
    <p:sldId id="441" r:id="rId19"/>
    <p:sldId id="454" r:id="rId20"/>
    <p:sldId id="456" r:id="rId21"/>
    <p:sldId id="455" r:id="rId22"/>
    <p:sldId id="458" r:id="rId23"/>
    <p:sldId id="469" r:id="rId24"/>
    <p:sldId id="482" r:id="rId25"/>
    <p:sldId id="492" r:id="rId26"/>
    <p:sldId id="461" r:id="rId27"/>
    <p:sldId id="462" r:id="rId28"/>
    <p:sldId id="463" r:id="rId29"/>
    <p:sldId id="464" r:id="rId30"/>
    <p:sldId id="465" r:id="rId31"/>
    <p:sldId id="466" r:id="rId32"/>
    <p:sldId id="376" r:id="rId33"/>
    <p:sldId id="346" r:id="rId34"/>
    <p:sldId id="347" r:id="rId35"/>
    <p:sldId id="348" r:id="rId36"/>
    <p:sldId id="379" r:id="rId37"/>
    <p:sldId id="384" r:id="rId38"/>
    <p:sldId id="386" r:id="rId39"/>
    <p:sldId id="494" r:id="rId40"/>
    <p:sldId id="497" r:id="rId41"/>
    <p:sldId id="388" r:id="rId42"/>
    <p:sldId id="459" r:id="rId43"/>
    <p:sldId id="387" r:id="rId44"/>
    <p:sldId id="392" r:id="rId45"/>
    <p:sldId id="496" r:id="rId46"/>
    <p:sldId id="408" r:id="rId47"/>
    <p:sldId id="460" r:id="rId48"/>
    <p:sldId id="480" r:id="rId49"/>
    <p:sldId id="489" r:id="rId50"/>
    <p:sldId id="44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0" d="100"/>
          <a:sy n="70" d="100"/>
        </p:scale>
        <p:origin x="-173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69B21E-06EB-094F-AD09-6071ED5B1443}" type="doc">
      <dgm:prSet loTypeId="urn:microsoft.com/office/officeart/2005/8/layout/hProcess4" loCatId="" qsTypeId="urn:microsoft.com/office/officeart/2005/8/quickstyle/simple4" qsCatId="simple" csTypeId="urn:microsoft.com/office/officeart/2005/8/colors/accent1_2" csCatId="accent1" phldr="1"/>
      <dgm:spPr/>
      <dgm:t>
        <a:bodyPr/>
        <a:lstStyle/>
        <a:p>
          <a:endParaRPr lang="en-US"/>
        </a:p>
      </dgm:t>
    </dgm:pt>
    <dgm:pt modelId="{DD147756-B071-F841-BDF3-1CD5FFA9A16A}">
      <dgm:prSet phldrT="[Text]"/>
      <dgm:spPr/>
      <dgm:t>
        <a:bodyPr/>
        <a:lstStyle/>
        <a:p>
          <a:r>
            <a:rPr lang="en-US" dirty="0" smtClean="0"/>
            <a:t>Problems</a:t>
          </a:r>
          <a:endParaRPr lang="en-US" dirty="0"/>
        </a:p>
      </dgm:t>
    </dgm:pt>
    <dgm:pt modelId="{3CB4CDC7-D278-A04A-BC35-073676A3605F}" type="parTrans" cxnId="{B8092B29-5A21-9F40-9F6D-499B344CF546}">
      <dgm:prSet/>
      <dgm:spPr/>
      <dgm:t>
        <a:bodyPr/>
        <a:lstStyle/>
        <a:p>
          <a:endParaRPr lang="en-US"/>
        </a:p>
      </dgm:t>
    </dgm:pt>
    <dgm:pt modelId="{A462EAFE-5171-0F4D-8C4F-C6CCECDA112F}" type="sibTrans" cxnId="{B8092B29-5A21-9F40-9F6D-499B344CF546}">
      <dgm:prSet/>
      <dgm:spPr/>
      <dgm:t>
        <a:bodyPr/>
        <a:lstStyle/>
        <a:p>
          <a:endParaRPr lang="en-US"/>
        </a:p>
      </dgm:t>
    </dgm:pt>
    <dgm:pt modelId="{9F01DCAF-9B44-2545-871E-D6734960255A}">
      <dgm:prSet phldrT="[Text]"/>
      <dgm:spPr/>
      <dgm:t>
        <a:bodyPr/>
        <a:lstStyle/>
        <a:p>
          <a:r>
            <a:rPr lang="en-US" dirty="0" smtClean="0"/>
            <a:t>What was</a:t>
          </a:r>
          <a:endParaRPr lang="en-US" dirty="0"/>
        </a:p>
      </dgm:t>
    </dgm:pt>
    <dgm:pt modelId="{E68B21E7-245B-7A4C-BAA5-D04290AA91D0}" type="parTrans" cxnId="{C83AC597-5721-D74F-821C-06D5D5B22F18}">
      <dgm:prSet/>
      <dgm:spPr/>
      <dgm:t>
        <a:bodyPr/>
        <a:lstStyle/>
        <a:p>
          <a:endParaRPr lang="en-US"/>
        </a:p>
      </dgm:t>
    </dgm:pt>
    <dgm:pt modelId="{9B0DFA78-E9D4-C049-AA85-E849FBD3A6C2}" type="sibTrans" cxnId="{C83AC597-5721-D74F-821C-06D5D5B22F18}">
      <dgm:prSet/>
      <dgm:spPr/>
      <dgm:t>
        <a:bodyPr/>
        <a:lstStyle/>
        <a:p>
          <a:endParaRPr lang="en-US"/>
        </a:p>
      </dgm:t>
    </dgm:pt>
    <dgm:pt modelId="{7C102C96-B957-894A-A2E0-E5C9AFA839E3}">
      <dgm:prSet phldrT="[Text]"/>
      <dgm:spPr/>
      <dgm:t>
        <a:bodyPr/>
        <a:lstStyle/>
        <a:p>
          <a:r>
            <a:rPr lang="en-US" dirty="0" smtClean="0"/>
            <a:t>Problems </a:t>
          </a:r>
          <a:endParaRPr lang="en-US" dirty="0"/>
        </a:p>
      </dgm:t>
    </dgm:pt>
    <dgm:pt modelId="{8FFD50B3-F828-E241-A661-CE4E7E886F90}" type="parTrans" cxnId="{21C15433-1FA4-EF4D-8968-D0CF7122CEEB}">
      <dgm:prSet/>
      <dgm:spPr/>
      <dgm:t>
        <a:bodyPr/>
        <a:lstStyle/>
        <a:p>
          <a:endParaRPr lang="en-US"/>
        </a:p>
      </dgm:t>
    </dgm:pt>
    <dgm:pt modelId="{ACEE07B0-76E9-5D4C-A235-0C61888AD2AE}" type="sibTrans" cxnId="{21C15433-1FA4-EF4D-8968-D0CF7122CEEB}">
      <dgm:prSet/>
      <dgm:spPr/>
      <dgm:t>
        <a:bodyPr/>
        <a:lstStyle/>
        <a:p>
          <a:endParaRPr lang="en-US"/>
        </a:p>
      </dgm:t>
    </dgm:pt>
    <dgm:pt modelId="{1A0E378E-1877-4B43-8DE6-1A2BAEF19197}">
      <dgm:prSet phldrT="[Text]"/>
      <dgm:spPr/>
      <dgm:t>
        <a:bodyPr/>
        <a:lstStyle/>
        <a:p>
          <a:r>
            <a:rPr lang="en-US" dirty="0" smtClean="0"/>
            <a:t>What is</a:t>
          </a:r>
          <a:endParaRPr lang="en-US" dirty="0"/>
        </a:p>
      </dgm:t>
    </dgm:pt>
    <dgm:pt modelId="{6C49EADB-2A30-2A4A-A6B1-AB69DE2C2017}" type="parTrans" cxnId="{EA074462-FFC8-544C-A4E6-F7ECCD6A8F6D}">
      <dgm:prSet/>
      <dgm:spPr/>
      <dgm:t>
        <a:bodyPr/>
        <a:lstStyle/>
        <a:p>
          <a:endParaRPr lang="en-US"/>
        </a:p>
      </dgm:t>
    </dgm:pt>
    <dgm:pt modelId="{6750A4C6-FE74-B448-8855-10F4A826689F}" type="sibTrans" cxnId="{EA074462-FFC8-544C-A4E6-F7ECCD6A8F6D}">
      <dgm:prSet/>
      <dgm:spPr/>
      <dgm:t>
        <a:bodyPr/>
        <a:lstStyle/>
        <a:p>
          <a:endParaRPr lang="en-US"/>
        </a:p>
      </dgm:t>
    </dgm:pt>
    <dgm:pt modelId="{1064328F-66B5-244C-981B-DCCA95184CE9}">
      <dgm:prSet phldrT="[Text]"/>
      <dgm:spPr/>
      <dgm:t>
        <a:bodyPr/>
        <a:lstStyle/>
        <a:p>
          <a:r>
            <a:rPr lang="en-US" dirty="0" smtClean="0"/>
            <a:t>Solutions</a:t>
          </a:r>
          <a:endParaRPr lang="en-US" dirty="0"/>
        </a:p>
      </dgm:t>
    </dgm:pt>
    <dgm:pt modelId="{EF22E2BD-BE69-0048-8B4B-784C36ADB478}" type="parTrans" cxnId="{B8F6DA6C-ECF8-1C4C-B20B-35388178888B}">
      <dgm:prSet/>
      <dgm:spPr/>
      <dgm:t>
        <a:bodyPr/>
        <a:lstStyle/>
        <a:p>
          <a:endParaRPr lang="en-US"/>
        </a:p>
      </dgm:t>
    </dgm:pt>
    <dgm:pt modelId="{EB54529E-8B03-2C41-B1B3-FC87305B4413}" type="sibTrans" cxnId="{B8F6DA6C-ECF8-1C4C-B20B-35388178888B}">
      <dgm:prSet/>
      <dgm:spPr/>
      <dgm:t>
        <a:bodyPr/>
        <a:lstStyle/>
        <a:p>
          <a:endParaRPr lang="en-US"/>
        </a:p>
      </dgm:t>
    </dgm:pt>
    <dgm:pt modelId="{DB1ADF9F-A677-484A-8FBB-26B01557FF85}">
      <dgm:prSet phldrT="[Text]"/>
      <dgm:spPr/>
      <dgm:t>
        <a:bodyPr/>
        <a:lstStyle/>
        <a:p>
          <a:r>
            <a:rPr lang="en-US" dirty="0" smtClean="0"/>
            <a:t>What if . . .</a:t>
          </a:r>
          <a:endParaRPr lang="en-US" dirty="0"/>
        </a:p>
      </dgm:t>
    </dgm:pt>
    <dgm:pt modelId="{564B9342-3342-FB4F-AC76-AE764D9E57E4}" type="parTrans" cxnId="{90DAD137-D89B-3347-8DA9-F09374BDEFC1}">
      <dgm:prSet/>
      <dgm:spPr/>
      <dgm:t>
        <a:bodyPr/>
        <a:lstStyle/>
        <a:p>
          <a:endParaRPr lang="en-US"/>
        </a:p>
      </dgm:t>
    </dgm:pt>
    <dgm:pt modelId="{E1084A91-6B7A-A14F-A0A7-13126DE70722}" type="sibTrans" cxnId="{90DAD137-D89B-3347-8DA9-F09374BDEFC1}">
      <dgm:prSet/>
      <dgm:spPr/>
      <dgm:t>
        <a:bodyPr/>
        <a:lstStyle/>
        <a:p>
          <a:endParaRPr lang="en-US"/>
        </a:p>
      </dgm:t>
    </dgm:pt>
    <dgm:pt modelId="{B2034F72-6F0A-5142-AA42-075C130409ED}" type="pres">
      <dgm:prSet presAssocID="{ED69B21E-06EB-094F-AD09-6071ED5B1443}" presName="Name0" presStyleCnt="0">
        <dgm:presLayoutVars>
          <dgm:dir/>
          <dgm:animLvl val="lvl"/>
          <dgm:resizeHandles val="exact"/>
        </dgm:presLayoutVars>
      </dgm:prSet>
      <dgm:spPr/>
      <dgm:t>
        <a:bodyPr/>
        <a:lstStyle/>
        <a:p>
          <a:endParaRPr lang="en-US"/>
        </a:p>
      </dgm:t>
    </dgm:pt>
    <dgm:pt modelId="{CEC54CA3-C93C-264D-884B-58E6539BC056}" type="pres">
      <dgm:prSet presAssocID="{ED69B21E-06EB-094F-AD09-6071ED5B1443}" presName="tSp" presStyleCnt="0"/>
      <dgm:spPr/>
    </dgm:pt>
    <dgm:pt modelId="{C815F722-1E01-F349-9343-E53C41AEC204}" type="pres">
      <dgm:prSet presAssocID="{ED69B21E-06EB-094F-AD09-6071ED5B1443}" presName="bSp" presStyleCnt="0"/>
      <dgm:spPr/>
    </dgm:pt>
    <dgm:pt modelId="{1673C2F9-F6FA-AF43-BFC3-4BEEAD018D2F}" type="pres">
      <dgm:prSet presAssocID="{ED69B21E-06EB-094F-AD09-6071ED5B1443}" presName="process" presStyleCnt="0"/>
      <dgm:spPr/>
    </dgm:pt>
    <dgm:pt modelId="{1357A45C-6DE9-F541-BF38-ABB55DBE7415}" type="pres">
      <dgm:prSet presAssocID="{DD147756-B071-F841-BDF3-1CD5FFA9A16A}" presName="composite1" presStyleCnt="0"/>
      <dgm:spPr/>
    </dgm:pt>
    <dgm:pt modelId="{7B6DE3E6-0095-F941-8B1C-638B7CCDFDEB}" type="pres">
      <dgm:prSet presAssocID="{DD147756-B071-F841-BDF3-1CD5FFA9A16A}" presName="dummyNode1" presStyleLbl="node1" presStyleIdx="0" presStyleCnt="3"/>
      <dgm:spPr/>
    </dgm:pt>
    <dgm:pt modelId="{FC90519D-2B1E-184C-9F84-AE72D263D6E7}" type="pres">
      <dgm:prSet presAssocID="{DD147756-B071-F841-BDF3-1CD5FFA9A16A}" presName="childNode1" presStyleLbl="bgAcc1" presStyleIdx="0" presStyleCnt="3">
        <dgm:presLayoutVars>
          <dgm:bulletEnabled val="1"/>
        </dgm:presLayoutVars>
      </dgm:prSet>
      <dgm:spPr/>
      <dgm:t>
        <a:bodyPr/>
        <a:lstStyle/>
        <a:p>
          <a:endParaRPr lang="en-US"/>
        </a:p>
      </dgm:t>
    </dgm:pt>
    <dgm:pt modelId="{09E73A4B-B6D1-D34B-B8A9-46421C2416B7}" type="pres">
      <dgm:prSet presAssocID="{DD147756-B071-F841-BDF3-1CD5FFA9A16A}" presName="childNode1tx" presStyleLbl="bgAcc1" presStyleIdx="0" presStyleCnt="3">
        <dgm:presLayoutVars>
          <dgm:bulletEnabled val="1"/>
        </dgm:presLayoutVars>
      </dgm:prSet>
      <dgm:spPr/>
      <dgm:t>
        <a:bodyPr/>
        <a:lstStyle/>
        <a:p>
          <a:endParaRPr lang="en-US"/>
        </a:p>
      </dgm:t>
    </dgm:pt>
    <dgm:pt modelId="{336DEBB8-3CC4-E541-AF8F-42CADF4B61C2}" type="pres">
      <dgm:prSet presAssocID="{DD147756-B071-F841-BDF3-1CD5FFA9A16A}" presName="parentNode1" presStyleLbl="node1" presStyleIdx="0" presStyleCnt="3">
        <dgm:presLayoutVars>
          <dgm:chMax val="1"/>
          <dgm:bulletEnabled val="1"/>
        </dgm:presLayoutVars>
      </dgm:prSet>
      <dgm:spPr/>
      <dgm:t>
        <a:bodyPr/>
        <a:lstStyle/>
        <a:p>
          <a:endParaRPr lang="en-US"/>
        </a:p>
      </dgm:t>
    </dgm:pt>
    <dgm:pt modelId="{A56D6B09-6D23-FD43-8439-8B2368EB3D0C}" type="pres">
      <dgm:prSet presAssocID="{DD147756-B071-F841-BDF3-1CD5FFA9A16A}" presName="connSite1" presStyleCnt="0"/>
      <dgm:spPr/>
    </dgm:pt>
    <dgm:pt modelId="{016D00B0-9A56-CC42-865F-B97865AE779E}" type="pres">
      <dgm:prSet presAssocID="{A462EAFE-5171-0F4D-8C4F-C6CCECDA112F}" presName="Name9" presStyleLbl="sibTrans2D1" presStyleIdx="0" presStyleCnt="2"/>
      <dgm:spPr/>
      <dgm:t>
        <a:bodyPr/>
        <a:lstStyle/>
        <a:p>
          <a:endParaRPr lang="en-US"/>
        </a:p>
      </dgm:t>
    </dgm:pt>
    <dgm:pt modelId="{9022EABD-4514-174A-90CB-3A27D80673E8}" type="pres">
      <dgm:prSet presAssocID="{7C102C96-B957-894A-A2E0-E5C9AFA839E3}" presName="composite2" presStyleCnt="0"/>
      <dgm:spPr/>
    </dgm:pt>
    <dgm:pt modelId="{8B02DCC4-CE57-7E41-B608-9455A5031AB7}" type="pres">
      <dgm:prSet presAssocID="{7C102C96-B957-894A-A2E0-E5C9AFA839E3}" presName="dummyNode2" presStyleLbl="node1" presStyleIdx="0" presStyleCnt="3"/>
      <dgm:spPr/>
    </dgm:pt>
    <dgm:pt modelId="{BB140EC7-6FC2-654C-B4C4-432B5FAFC63B}" type="pres">
      <dgm:prSet presAssocID="{7C102C96-B957-894A-A2E0-E5C9AFA839E3}" presName="childNode2" presStyleLbl="bgAcc1" presStyleIdx="1" presStyleCnt="3">
        <dgm:presLayoutVars>
          <dgm:bulletEnabled val="1"/>
        </dgm:presLayoutVars>
      </dgm:prSet>
      <dgm:spPr/>
      <dgm:t>
        <a:bodyPr/>
        <a:lstStyle/>
        <a:p>
          <a:endParaRPr lang="en-US"/>
        </a:p>
      </dgm:t>
    </dgm:pt>
    <dgm:pt modelId="{D98357C2-0507-E64A-90BD-6443499E645E}" type="pres">
      <dgm:prSet presAssocID="{7C102C96-B957-894A-A2E0-E5C9AFA839E3}" presName="childNode2tx" presStyleLbl="bgAcc1" presStyleIdx="1" presStyleCnt="3">
        <dgm:presLayoutVars>
          <dgm:bulletEnabled val="1"/>
        </dgm:presLayoutVars>
      </dgm:prSet>
      <dgm:spPr/>
      <dgm:t>
        <a:bodyPr/>
        <a:lstStyle/>
        <a:p>
          <a:endParaRPr lang="en-US"/>
        </a:p>
      </dgm:t>
    </dgm:pt>
    <dgm:pt modelId="{25B69E55-2CD6-4341-96B9-EFC4CCF7BA9F}" type="pres">
      <dgm:prSet presAssocID="{7C102C96-B957-894A-A2E0-E5C9AFA839E3}" presName="parentNode2" presStyleLbl="node1" presStyleIdx="1" presStyleCnt="3">
        <dgm:presLayoutVars>
          <dgm:chMax val="0"/>
          <dgm:bulletEnabled val="1"/>
        </dgm:presLayoutVars>
      </dgm:prSet>
      <dgm:spPr/>
      <dgm:t>
        <a:bodyPr/>
        <a:lstStyle/>
        <a:p>
          <a:endParaRPr lang="en-US"/>
        </a:p>
      </dgm:t>
    </dgm:pt>
    <dgm:pt modelId="{2EA91379-01C1-544D-96FC-A5E039F197FE}" type="pres">
      <dgm:prSet presAssocID="{7C102C96-B957-894A-A2E0-E5C9AFA839E3}" presName="connSite2" presStyleCnt="0"/>
      <dgm:spPr/>
    </dgm:pt>
    <dgm:pt modelId="{3FAE5757-AC01-794F-BC9D-1A2DC4ABFA2E}" type="pres">
      <dgm:prSet presAssocID="{ACEE07B0-76E9-5D4C-A235-0C61888AD2AE}" presName="Name18" presStyleLbl="sibTrans2D1" presStyleIdx="1" presStyleCnt="2"/>
      <dgm:spPr/>
      <dgm:t>
        <a:bodyPr/>
        <a:lstStyle/>
        <a:p>
          <a:endParaRPr lang="en-US"/>
        </a:p>
      </dgm:t>
    </dgm:pt>
    <dgm:pt modelId="{8C0E1D8B-A778-6D43-BBFE-8E9EC3852575}" type="pres">
      <dgm:prSet presAssocID="{1064328F-66B5-244C-981B-DCCA95184CE9}" presName="composite1" presStyleCnt="0"/>
      <dgm:spPr/>
    </dgm:pt>
    <dgm:pt modelId="{2336654C-F8A1-234B-AF42-9C28A039590F}" type="pres">
      <dgm:prSet presAssocID="{1064328F-66B5-244C-981B-DCCA95184CE9}" presName="dummyNode1" presStyleLbl="node1" presStyleIdx="1" presStyleCnt="3"/>
      <dgm:spPr/>
    </dgm:pt>
    <dgm:pt modelId="{A107DDAF-4742-624D-9868-D1D7A05CF6A8}" type="pres">
      <dgm:prSet presAssocID="{1064328F-66B5-244C-981B-DCCA95184CE9}" presName="childNode1" presStyleLbl="bgAcc1" presStyleIdx="2" presStyleCnt="3">
        <dgm:presLayoutVars>
          <dgm:bulletEnabled val="1"/>
        </dgm:presLayoutVars>
      </dgm:prSet>
      <dgm:spPr/>
      <dgm:t>
        <a:bodyPr/>
        <a:lstStyle/>
        <a:p>
          <a:endParaRPr lang="en-US"/>
        </a:p>
      </dgm:t>
    </dgm:pt>
    <dgm:pt modelId="{55FF7F65-9EB3-6E44-AA54-389A13207305}" type="pres">
      <dgm:prSet presAssocID="{1064328F-66B5-244C-981B-DCCA95184CE9}" presName="childNode1tx" presStyleLbl="bgAcc1" presStyleIdx="2" presStyleCnt="3">
        <dgm:presLayoutVars>
          <dgm:bulletEnabled val="1"/>
        </dgm:presLayoutVars>
      </dgm:prSet>
      <dgm:spPr/>
      <dgm:t>
        <a:bodyPr/>
        <a:lstStyle/>
        <a:p>
          <a:endParaRPr lang="en-US"/>
        </a:p>
      </dgm:t>
    </dgm:pt>
    <dgm:pt modelId="{1814EAC4-E246-AD40-8ABF-1B1A570D3AE0}" type="pres">
      <dgm:prSet presAssocID="{1064328F-66B5-244C-981B-DCCA95184CE9}" presName="parentNode1" presStyleLbl="node1" presStyleIdx="2" presStyleCnt="3">
        <dgm:presLayoutVars>
          <dgm:chMax val="1"/>
          <dgm:bulletEnabled val="1"/>
        </dgm:presLayoutVars>
      </dgm:prSet>
      <dgm:spPr/>
      <dgm:t>
        <a:bodyPr/>
        <a:lstStyle/>
        <a:p>
          <a:endParaRPr lang="en-US"/>
        </a:p>
      </dgm:t>
    </dgm:pt>
    <dgm:pt modelId="{687063E5-B3F0-3545-B6D5-50103F935576}" type="pres">
      <dgm:prSet presAssocID="{1064328F-66B5-244C-981B-DCCA95184CE9}" presName="connSite1" presStyleCnt="0"/>
      <dgm:spPr/>
    </dgm:pt>
  </dgm:ptLst>
  <dgm:cxnLst>
    <dgm:cxn modelId="{C8DC4129-C983-4E43-A617-EE9F0EC9787A}" type="presOf" srcId="{1A0E378E-1877-4B43-8DE6-1A2BAEF19197}" destId="{D98357C2-0507-E64A-90BD-6443499E645E}" srcOrd="1" destOrd="0" presId="urn:microsoft.com/office/officeart/2005/8/layout/hProcess4"/>
    <dgm:cxn modelId="{90DAD137-D89B-3347-8DA9-F09374BDEFC1}" srcId="{1064328F-66B5-244C-981B-DCCA95184CE9}" destId="{DB1ADF9F-A677-484A-8FBB-26B01557FF85}" srcOrd="0" destOrd="0" parTransId="{564B9342-3342-FB4F-AC76-AE764D9E57E4}" sibTransId="{E1084A91-6B7A-A14F-A0A7-13126DE70722}"/>
    <dgm:cxn modelId="{8636B865-81CD-3B4B-BC4E-4FA442C98AA5}" type="presOf" srcId="{7C102C96-B957-894A-A2E0-E5C9AFA839E3}" destId="{25B69E55-2CD6-4341-96B9-EFC4CCF7BA9F}" srcOrd="0" destOrd="0" presId="urn:microsoft.com/office/officeart/2005/8/layout/hProcess4"/>
    <dgm:cxn modelId="{0D77D88E-CFAD-C54B-BA76-9788E1508756}" type="presOf" srcId="{9F01DCAF-9B44-2545-871E-D6734960255A}" destId="{09E73A4B-B6D1-D34B-B8A9-46421C2416B7}" srcOrd="1" destOrd="0" presId="urn:microsoft.com/office/officeart/2005/8/layout/hProcess4"/>
    <dgm:cxn modelId="{BD7BDBD0-E4C9-1442-83EB-8CD19A415D38}" type="presOf" srcId="{DB1ADF9F-A677-484A-8FBB-26B01557FF85}" destId="{A107DDAF-4742-624D-9868-D1D7A05CF6A8}" srcOrd="0" destOrd="0" presId="urn:microsoft.com/office/officeart/2005/8/layout/hProcess4"/>
    <dgm:cxn modelId="{C83AC597-5721-D74F-821C-06D5D5B22F18}" srcId="{DD147756-B071-F841-BDF3-1CD5FFA9A16A}" destId="{9F01DCAF-9B44-2545-871E-D6734960255A}" srcOrd="0" destOrd="0" parTransId="{E68B21E7-245B-7A4C-BAA5-D04290AA91D0}" sibTransId="{9B0DFA78-E9D4-C049-AA85-E849FBD3A6C2}"/>
    <dgm:cxn modelId="{1E796EBA-02C8-B04F-8292-4D8262BC873C}" type="presOf" srcId="{A462EAFE-5171-0F4D-8C4F-C6CCECDA112F}" destId="{016D00B0-9A56-CC42-865F-B97865AE779E}" srcOrd="0" destOrd="0" presId="urn:microsoft.com/office/officeart/2005/8/layout/hProcess4"/>
    <dgm:cxn modelId="{B8F6DA6C-ECF8-1C4C-B20B-35388178888B}" srcId="{ED69B21E-06EB-094F-AD09-6071ED5B1443}" destId="{1064328F-66B5-244C-981B-DCCA95184CE9}" srcOrd="2" destOrd="0" parTransId="{EF22E2BD-BE69-0048-8B4B-784C36ADB478}" sibTransId="{EB54529E-8B03-2C41-B1B3-FC87305B4413}"/>
    <dgm:cxn modelId="{ED44DDF4-9CA4-D348-A994-27919BE980C6}" type="presOf" srcId="{1A0E378E-1877-4B43-8DE6-1A2BAEF19197}" destId="{BB140EC7-6FC2-654C-B4C4-432B5FAFC63B}" srcOrd="0" destOrd="0" presId="urn:microsoft.com/office/officeart/2005/8/layout/hProcess4"/>
    <dgm:cxn modelId="{A85F7C66-EB0E-7B4F-BBFA-27E6D74FCABA}" type="presOf" srcId="{DD147756-B071-F841-BDF3-1CD5FFA9A16A}" destId="{336DEBB8-3CC4-E541-AF8F-42CADF4B61C2}" srcOrd="0" destOrd="0" presId="urn:microsoft.com/office/officeart/2005/8/layout/hProcess4"/>
    <dgm:cxn modelId="{B8092B29-5A21-9F40-9F6D-499B344CF546}" srcId="{ED69B21E-06EB-094F-AD09-6071ED5B1443}" destId="{DD147756-B071-F841-BDF3-1CD5FFA9A16A}" srcOrd="0" destOrd="0" parTransId="{3CB4CDC7-D278-A04A-BC35-073676A3605F}" sibTransId="{A462EAFE-5171-0F4D-8C4F-C6CCECDA112F}"/>
    <dgm:cxn modelId="{EA074462-FFC8-544C-A4E6-F7ECCD6A8F6D}" srcId="{7C102C96-B957-894A-A2E0-E5C9AFA839E3}" destId="{1A0E378E-1877-4B43-8DE6-1A2BAEF19197}" srcOrd="0" destOrd="0" parTransId="{6C49EADB-2A30-2A4A-A6B1-AB69DE2C2017}" sibTransId="{6750A4C6-FE74-B448-8855-10F4A826689F}"/>
    <dgm:cxn modelId="{0D99BF9B-74E9-824B-97A5-2CC5B18CF4DE}" type="presOf" srcId="{ED69B21E-06EB-094F-AD09-6071ED5B1443}" destId="{B2034F72-6F0A-5142-AA42-075C130409ED}" srcOrd="0" destOrd="0" presId="urn:microsoft.com/office/officeart/2005/8/layout/hProcess4"/>
    <dgm:cxn modelId="{3934A4D4-2E3A-B84D-894B-1835EAD3B1AF}" type="presOf" srcId="{ACEE07B0-76E9-5D4C-A235-0C61888AD2AE}" destId="{3FAE5757-AC01-794F-BC9D-1A2DC4ABFA2E}" srcOrd="0" destOrd="0" presId="urn:microsoft.com/office/officeart/2005/8/layout/hProcess4"/>
    <dgm:cxn modelId="{65417FD9-D87B-6F4E-A59F-4463362383E3}" type="presOf" srcId="{1064328F-66B5-244C-981B-DCCA95184CE9}" destId="{1814EAC4-E246-AD40-8ABF-1B1A570D3AE0}" srcOrd="0" destOrd="0" presId="urn:microsoft.com/office/officeart/2005/8/layout/hProcess4"/>
    <dgm:cxn modelId="{21C15433-1FA4-EF4D-8968-D0CF7122CEEB}" srcId="{ED69B21E-06EB-094F-AD09-6071ED5B1443}" destId="{7C102C96-B957-894A-A2E0-E5C9AFA839E3}" srcOrd="1" destOrd="0" parTransId="{8FFD50B3-F828-E241-A661-CE4E7E886F90}" sibTransId="{ACEE07B0-76E9-5D4C-A235-0C61888AD2AE}"/>
    <dgm:cxn modelId="{03783A1D-ED87-C24E-A6D5-85DE397D2A53}" type="presOf" srcId="{9F01DCAF-9B44-2545-871E-D6734960255A}" destId="{FC90519D-2B1E-184C-9F84-AE72D263D6E7}" srcOrd="0" destOrd="0" presId="urn:microsoft.com/office/officeart/2005/8/layout/hProcess4"/>
    <dgm:cxn modelId="{570AA296-51A8-B842-8B00-ED42C9015FD1}" type="presOf" srcId="{DB1ADF9F-A677-484A-8FBB-26B01557FF85}" destId="{55FF7F65-9EB3-6E44-AA54-389A13207305}" srcOrd="1" destOrd="0" presId="urn:microsoft.com/office/officeart/2005/8/layout/hProcess4"/>
    <dgm:cxn modelId="{66DF1E72-DBF9-3149-B7CC-21337132BA1F}" type="presParOf" srcId="{B2034F72-6F0A-5142-AA42-075C130409ED}" destId="{CEC54CA3-C93C-264D-884B-58E6539BC056}" srcOrd="0" destOrd="0" presId="urn:microsoft.com/office/officeart/2005/8/layout/hProcess4"/>
    <dgm:cxn modelId="{F6B6C083-40C5-064E-8C0D-446C6D20E536}" type="presParOf" srcId="{B2034F72-6F0A-5142-AA42-075C130409ED}" destId="{C815F722-1E01-F349-9343-E53C41AEC204}" srcOrd="1" destOrd="0" presId="urn:microsoft.com/office/officeart/2005/8/layout/hProcess4"/>
    <dgm:cxn modelId="{A1C63B76-FD7D-EB4F-97C0-995C4F687DD2}" type="presParOf" srcId="{B2034F72-6F0A-5142-AA42-075C130409ED}" destId="{1673C2F9-F6FA-AF43-BFC3-4BEEAD018D2F}" srcOrd="2" destOrd="0" presId="urn:microsoft.com/office/officeart/2005/8/layout/hProcess4"/>
    <dgm:cxn modelId="{0CEA4D12-18DF-F64B-85AC-FB2BC3682853}" type="presParOf" srcId="{1673C2F9-F6FA-AF43-BFC3-4BEEAD018D2F}" destId="{1357A45C-6DE9-F541-BF38-ABB55DBE7415}" srcOrd="0" destOrd="0" presId="urn:microsoft.com/office/officeart/2005/8/layout/hProcess4"/>
    <dgm:cxn modelId="{A79A2181-4783-4647-8BBF-F0662935E8DC}" type="presParOf" srcId="{1357A45C-6DE9-F541-BF38-ABB55DBE7415}" destId="{7B6DE3E6-0095-F941-8B1C-638B7CCDFDEB}" srcOrd="0" destOrd="0" presId="urn:microsoft.com/office/officeart/2005/8/layout/hProcess4"/>
    <dgm:cxn modelId="{DC0E2240-773C-2D49-ABC9-5F56F6238EA6}" type="presParOf" srcId="{1357A45C-6DE9-F541-BF38-ABB55DBE7415}" destId="{FC90519D-2B1E-184C-9F84-AE72D263D6E7}" srcOrd="1" destOrd="0" presId="urn:microsoft.com/office/officeart/2005/8/layout/hProcess4"/>
    <dgm:cxn modelId="{328626BB-7892-C244-B79B-1B3DE518E43D}" type="presParOf" srcId="{1357A45C-6DE9-F541-BF38-ABB55DBE7415}" destId="{09E73A4B-B6D1-D34B-B8A9-46421C2416B7}" srcOrd="2" destOrd="0" presId="urn:microsoft.com/office/officeart/2005/8/layout/hProcess4"/>
    <dgm:cxn modelId="{5F45742D-76A2-814F-A7C4-3E7AF3B9F072}" type="presParOf" srcId="{1357A45C-6DE9-F541-BF38-ABB55DBE7415}" destId="{336DEBB8-3CC4-E541-AF8F-42CADF4B61C2}" srcOrd="3" destOrd="0" presId="urn:microsoft.com/office/officeart/2005/8/layout/hProcess4"/>
    <dgm:cxn modelId="{DCE826EE-24B6-334F-89ED-94F49B707695}" type="presParOf" srcId="{1357A45C-6DE9-F541-BF38-ABB55DBE7415}" destId="{A56D6B09-6D23-FD43-8439-8B2368EB3D0C}" srcOrd="4" destOrd="0" presId="urn:microsoft.com/office/officeart/2005/8/layout/hProcess4"/>
    <dgm:cxn modelId="{2B4A4C54-65C2-674D-BA75-1210656B47AC}" type="presParOf" srcId="{1673C2F9-F6FA-AF43-BFC3-4BEEAD018D2F}" destId="{016D00B0-9A56-CC42-865F-B97865AE779E}" srcOrd="1" destOrd="0" presId="urn:microsoft.com/office/officeart/2005/8/layout/hProcess4"/>
    <dgm:cxn modelId="{EED03271-A299-FF4D-97FF-DE73F2046017}" type="presParOf" srcId="{1673C2F9-F6FA-AF43-BFC3-4BEEAD018D2F}" destId="{9022EABD-4514-174A-90CB-3A27D80673E8}" srcOrd="2" destOrd="0" presId="urn:microsoft.com/office/officeart/2005/8/layout/hProcess4"/>
    <dgm:cxn modelId="{D23B6C3B-7B6B-1B44-88EB-1C215B15A6F7}" type="presParOf" srcId="{9022EABD-4514-174A-90CB-3A27D80673E8}" destId="{8B02DCC4-CE57-7E41-B608-9455A5031AB7}" srcOrd="0" destOrd="0" presId="urn:microsoft.com/office/officeart/2005/8/layout/hProcess4"/>
    <dgm:cxn modelId="{6660FBB3-A16D-924B-A9E4-3C65471E6357}" type="presParOf" srcId="{9022EABD-4514-174A-90CB-3A27D80673E8}" destId="{BB140EC7-6FC2-654C-B4C4-432B5FAFC63B}" srcOrd="1" destOrd="0" presId="urn:microsoft.com/office/officeart/2005/8/layout/hProcess4"/>
    <dgm:cxn modelId="{423BC41A-07A3-5947-87E9-EFB96CE92FD8}" type="presParOf" srcId="{9022EABD-4514-174A-90CB-3A27D80673E8}" destId="{D98357C2-0507-E64A-90BD-6443499E645E}" srcOrd="2" destOrd="0" presId="urn:microsoft.com/office/officeart/2005/8/layout/hProcess4"/>
    <dgm:cxn modelId="{48AE01D8-4DD8-174A-94E4-CA6B1BDD8075}" type="presParOf" srcId="{9022EABD-4514-174A-90CB-3A27D80673E8}" destId="{25B69E55-2CD6-4341-96B9-EFC4CCF7BA9F}" srcOrd="3" destOrd="0" presId="urn:microsoft.com/office/officeart/2005/8/layout/hProcess4"/>
    <dgm:cxn modelId="{D4D76910-5686-5E42-9E7F-E83B894EFE55}" type="presParOf" srcId="{9022EABD-4514-174A-90CB-3A27D80673E8}" destId="{2EA91379-01C1-544D-96FC-A5E039F197FE}" srcOrd="4" destOrd="0" presId="urn:microsoft.com/office/officeart/2005/8/layout/hProcess4"/>
    <dgm:cxn modelId="{4F777FEE-6000-4D4F-A2B9-DE3F8F666657}" type="presParOf" srcId="{1673C2F9-F6FA-AF43-BFC3-4BEEAD018D2F}" destId="{3FAE5757-AC01-794F-BC9D-1A2DC4ABFA2E}" srcOrd="3" destOrd="0" presId="urn:microsoft.com/office/officeart/2005/8/layout/hProcess4"/>
    <dgm:cxn modelId="{DF1D6378-526A-4D43-8E7F-EBAFEE7248BB}" type="presParOf" srcId="{1673C2F9-F6FA-AF43-BFC3-4BEEAD018D2F}" destId="{8C0E1D8B-A778-6D43-BBFE-8E9EC3852575}" srcOrd="4" destOrd="0" presId="urn:microsoft.com/office/officeart/2005/8/layout/hProcess4"/>
    <dgm:cxn modelId="{119762AA-F0BC-7241-802E-883587B7C515}" type="presParOf" srcId="{8C0E1D8B-A778-6D43-BBFE-8E9EC3852575}" destId="{2336654C-F8A1-234B-AF42-9C28A039590F}" srcOrd="0" destOrd="0" presId="urn:microsoft.com/office/officeart/2005/8/layout/hProcess4"/>
    <dgm:cxn modelId="{9854B2E1-27F1-F246-9B97-4184BE1746E5}" type="presParOf" srcId="{8C0E1D8B-A778-6D43-BBFE-8E9EC3852575}" destId="{A107DDAF-4742-624D-9868-D1D7A05CF6A8}" srcOrd="1" destOrd="0" presId="urn:microsoft.com/office/officeart/2005/8/layout/hProcess4"/>
    <dgm:cxn modelId="{BC7D4D05-AB40-3942-ACBC-5E6746A430F1}" type="presParOf" srcId="{8C0E1D8B-A778-6D43-BBFE-8E9EC3852575}" destId="{55FF7F65-9EB3-6E44-AA54-389A13207305}" srcOrd="2" destOrd="0" presId="urn:microsoft.com/office/officeart/2005/8/layout/hProcess4"/>
    <dgm:cxn modelId="{23ADC3B3-CB15-0543-A58D-ADF5120D8D17}" type="presParOf" srcId="{8C0E1D8B-A778-6D43-BBFE-8E9EC3852575}" destId="{1814EAC4-E246-AD40-8ABF-1B1A570D3AE0}" srcOrd="3" destOrd="0" presId="urn:microsoft.com/office/officeart/2005/8/layout/hProcess4"/>
    <dgm:cxn modelId="{A3DEECD9-0B67-2D4D-9E4D-D656C899EA49}" type="presParOf" srcId="{8C0E1D8B-A778-6D43-BBFE-8E9EC3852575}" destId="{687063E5-B3F0-3545-B6D5-50103F93557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0519D-2B1E-184C-9F84-AE72D263D6E7}">
      <dsp:nvSpPr>
        <dsp:cNvPr id="0" name=""/>
        <dsp:cNvSpPr/>
      </dsp:nvSpPr>
      <dsp:spPr>
        <a:xfrm>
          <a:off x="782" y="1330628"/>
          <a:ext cx="2260822" cy="186470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915" tIns="81915" rIns="81915" bIns="81915" numCol="1" spcCol="1270" anchor="t" anchorCtr="0">
          <a:noAutofit/>
        </a:bodyPr>
        <a:lstStyle/>
        <a:p>
          <a:pPr marL="285750" lvl="1" indent="-285750" algn="l" defTabSz="1911350">
            <a:lnSpc>
              <a:spcPct val="90000"/>
            </a:lnSpc>
            <a:spcBef>
              <a:spcPct val="0"/>
            </a:spcBef>
            <a:spcAft>
              <a:spcPct val="15000"/>
            </a:spcAft>
            <a:buChar char="••"/>
          </a:pPr>
          <a:r>
            <a:rPr lang="en-US" sz="4300" kern="1200" dirty="0" smtClean="0"/>
            <a:t>What was</a:t>
          </a:r>
          <a:endParaRPr lang="en-US" sz="4300" kern="1200" dirty="0"/>
        </a:p>
      </dsp:txBody>
      <dsp:txXfrm>
        <a:off x="43694" y="1373540"/>
        <a:ext cx="2174998" cy="1379301"/>
      </dsp:txXfrm>
    </dsp:sp>
    <dsp:sp modelId="{016D00B0-9A56-CC42-865F-B97865AE779E}">
      <dsp:nvSpPr>
        <dsp:cNvPr id="0" name=""/>
        <dsp:cNvSpPr/>
      </dsp:nvSpPr>
      <dsp:spPr>
        <a:xfrm>
          <a:off x="1279934" y="1805736"/>
          <a:ext cx="2447481" cy="2447481"/>
        </a:xfrm>
        <a:prstGeom prst="leftCircularArrow">
          <a:avLst>
            <a:gd name="adj1" fmla="val 2969"/>
            <a:gd name="adj2" fmla="val 363730"/>
            <a:gd name="adj3" fmla="val 2139241"/>
            <a:gd name="adj4" fmla="val 9024489"/>
            <a:gd name="adj5" fmla="val 3463"/>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36DEBB8-3CC4-E541-AF8F-42CADF4B61C2}">
      <dsp:nvSpPr>
        <dsp:cNvPr id="0" name=""/>
        <dsp:cNvSpPr/>
      </dsp:nvSpPr>
      <dsp:spPr>
        <a:xfrm>
          <a:off x="503186" y="2795754"/>
          <a:ext cx="2009619" cy="79915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smtClean="0"/>
            <a:t>Problems</a:t>
          </a:r>
          <a:endParaRPr lang="en-US" sz="3700" kern="1200" dirty="0"/>
        </a:p>
      </dsp:txBody>
      <dsp:txXfrm>
        <a:off x="526593" y="2819161"/>
        <a:ext cx="1962805" cy="752345"/>
      </dsp:txXfrm>
    </dsp:sp>
    <dsp:sp modelId="{BB140EC7-6FC2-654C-B4C4-432B5FAFC63B}">
      <dsp:nvSpPr>
        <dsp:cNvPr id="0" name=""/>
        <dsp:cNvSpPr/>
      </dsp:nvSpPr>
      <dsp:spPr>
        <a:xfrm>
          <a:off x="2858787" y="1330628"/>
          <a:ext cx="2260822" cy="186470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915" tIns="81915" rIns="81915" bIns="81915" numCol="1" spcCol="1270" anchor="t" anchorCtr="0">
          <a:noAutofit/>
        </a:bodyPr>
        <a:lstStyle/>
        <a:p>
          <a:pPr marL="285750" lvl="1" indent="-285750" algn="l" defTabSz="1911350">
            <a:lnSpc>
              <a:spcPct val="90000"/>
            </a:lnSpc>
            <a:spcBef>
              <a:spcPct val="0"/>
            </a:spcBef>
            <a:spcAft>
              <a:spcPct val="15000"/>
            </a:spcAft>
            <a:buChar char="••"/>
          </a:pPr>
          <a:r>
            <a:rPr lang="en-US" sz="4300" kern="1200" dirty="0" smtClean="0"/>
            <a:t>What is</a:t>
          </a:r>
          <a:endParaRPr lang="en-US" sz="4300" kern="1200" dirty="0"/>
        </a:p>
      </dsp:txBody>
      <dsp:txXfrm>
        <a:off x="2901699" y="1773120"/>
        <a:ext cx="2174998" cy="1379301"/>
      </dsp:txXfrm>
    </dsp:sp>
    <dsp:sp modelId="{3FAE5757-AC01-794F-BC9D-1A2DC4ABFA2E}">
      <dsp:nvSpPr>
        <dsp:cNvPr id="0" name=""/>
        <dsp:cNvSpPr/>
      </dsp:nvSpPr>
      <dsp:spPr>
        <a:xfrm>
          <a:off x="4119099" y="199631"/>
          <a:ext cx="2736364" cy="2736364"/>
        </a:xfrm>
        <a:prstGeom prst="circularArrow">
          <a:avLst>
            <a:gd name="adj1" fmla="val 2655"/>
            <a:gd name="adj2" fmla="val 322955"/>
            <a:gd name="adj3" fmla="val 19501534"/>
            <a:gd name="adj4" fmla="val 12575511"/>
            <a:gd name="adj5" fmla="val 3098"/>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B69E55-2CD6-4341-96B9-EFC4CCF7BA9F}">
      <dsp:nvSpPr>
        <dsp:cNvPr id="0" name=""/>
        <dsp:cNvSpPr/>
      </dsp:nvSpPr>
      <dsp:spPr>
        <a:xfrm>
          <a:off x="3361192" y="931048"/>
          <a:ext cx="2009619" cy="79915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smtClean="0"/>
            <a:t>Problems </a:t>
          </a:r>
          <a:endParaRPr lang="en-US" sz="3700" kern="1200" dirty="0"/>
        </a:p>
      </dsp:txBody>
      <dsp:txXfrm>
        <a:off x="3384599" y="954455"/>
        <a:ext cx="1962805" cy="752345"/>
      </dsp:txXfrm>
    </dsp:sp>
    <dsp:sp modelId="{A107DDAF-4742-624D-9868-D1D7A05CF6A8}">
      <dsp:nvSpPr>
        <dsp:cNvPr id="0" name=""/>
        <dsp:cNvSpPr/>
      </dsp:nvSpPr>
      <dsp:spPr>
        <a:xfrm>
          <a:off x="5716793" y="1330628"/>
          <a:ext cx="2260822" cy="186470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915" tIns="81915" rIns="81915" bIns="81915" numCol="1" spcCol="1270" anchor="t" anchorCtr="0">
          <a:noAutofit/>
        </a:bodyPr>
        <a:lstStyle/>
        <a:p>
          <a:pPr marL="285750" lvl="1" indent="-285750" algn="l" defTabSz="1911350">
            <a:lnSpc>
              <a:spcPct val="90000"/>
            </a:lnSpc>
            <a:spcBef>
              <a:spcPct val="0"/>
            </a:spcBef>
            <a:spcAft>
              <a:spcPct val="15000"/>
            </a:spcAft>
            <a:buChar char="••"/>
          </a:pPr>
          <a:r>
            <a:rPr lang="en-US" sz="4300" kern="1200" dirty="0" smtClean="0"/>
            <a:t>What if . . .</a:t>
          </a:r>
          <a:endParaRPr lang="en-US" sz="4300" kern="1200" dirty="0"/>
        </a:p>
      </dsp:txBody>
      <dsp:txXfrm>
        <a:off x="5759705" y="1373540"/>
        <a:ext cx="2174998" cy="1379301"/>
      </dsp:txXfrm>
    </dsp:sp>
    <dsp:sp modelId="{1814EAC4-E246-AD40-8ABF-1B1A570D3AE0}">
      <dsp:nvSpPr>
        <dsp:cNvPr id="0" name=""/>
        <dsp:cNvSpPr/>
      </dsp:nvSpPr>
      <dsp:spPr>
        <a:xfrm>
          <a:off x="6219198" y="2795754"/>
          <a:ext cx="2009619" cy="79915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smtClean="0"/>
            <a:t>Solutions</a:t>
          </a:r>
          <a:endParaRPr lang="en-US" sz="3700" kern="1200" dirty="0"/>
        </a:p>
      </dsp:txBody>
      <dsp:txXfrm>
        <a:off x="6242605" y="2819161"/>
        <a:ext cx="1962805" cy="75234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5A4664-75B1-B74C-855B-70740A03E300}" type="datetimeFigureOut">
              <a:rPr lang="en-US" smtClean="0"/>
              <a:t>9/25/19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580507-D267-D040-9B3F-001CCF120F0D}" type="slidenum">
              <a:rPr lang="en-US" smtClean="0"/>
              <a:t>‹#›</a:t>
            </a:fld>
            <a:endParaRPr lang="en-US"/>
          </a:p>
        </p:txBody>
      </p:sp>
    </p:spTree>
    <p:extLst>
      <p:ext uri="{BB962C8B-B14F-4D97-AF65-F5344CB8AC3E}">
        <p14:creationId xmlns:p14="http://schemas.microsoft.com/office/powerpoint/2010/main" val="3305935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7D30BD-EA51-354F-A76A-DFFC8617BE6D}" type="datetimeFigureOut">
              <a:rPr lang="en-US" smtClean="0"/>
              <a:t>9/24/19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C8FA0-E86A-AE4C-B9C1-25642DB01E43}" type="slidenum">
              <a:rPr lang="en-US" smtClean="0"/>
              <a:t>‹#›</a:t>
            </a:fld>
            <a:endParaRPr lang="en-US"/>
          </a:p>
        </p:txBody>
      </p:sp>
    </p:spTree>
    <p:extLst>
      <p:ext uri="{BB962C8B-B14F-4D97-AF65-F5344CB8AC3E}">
        <p14:creationId xmlns:p14="http://schemas.microsoft.com/office/powerpoint/2010/main" val="31826717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2C8FA0-E86A-AE4C-B9C1-25642DB01E43}" type="slidenum">
              <a:rPr lang="en-US" smtClean="0"/>
              <a:t>11</a:t>
            </a:fld>
            <a:endParaRPr lang="en-US"/>
          </a:p>
        </p:txBody>
      </p:sp>
    </p:spTree>
    <p:extLst>
      <p:ext uri="{BB962C8B-B14F-4D97-AF65-F5344CB8AC3E}">
        <p14:creationId xmlns:p14="http://schemas.microsoft.com/office/powerpoint/2010/main" val="98277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early landmark moment came near the end of the 18</a:t>
            </a:r>
            <a:r>
              <a:rPr lang="en-US" baseline="30000" dirty="0" smtClean="0"/>
              <a:t>th</a:t>
            </a:r>
            <a:r>
              <a:rPr lang="en-US" baseline="0" dirty="0" smtClean="0"/>
              <a:t> century when Samuel Slater brought new manufacturing technologies from Britain to the US and founded the first US </a:t>
            </a:r>
            <a:r>
              <a:rPr lang="en-US" baseline="0" dirty="0" err="1" smtClean="0"/>
              <a:t>cottom</a:t>
            </a:r>
            <a:r>
              <a:rPr lang="en-US" baseline="0" dirty="0" smtClean="0"/>
              <a:t> mill in Beverly Mass. Did not last long because of economic difficulties and pro</a:t>
            </a:r>
            <a:endParaRPr lang="en-US" dirty="0"/>
          </a:p>
        </p:txBody>
      </p:sp>
      <p:sp>
        <p:nvSpPr>
          <p:cNvPr id="4" name="Slide Number Placeholder 3"/>
          <p:cNvSpPr>
            <a:spLocks noGrp="1"/>
          </p:cNvSpPr>
          <p:nvPr>
            <p:ph type="sldNum" sz="quarter" idx="10"/>
          </p:nvPr>
        </p:nvSpPr>
        <p:spPr/>
        <p:txBody>
          <a:bodyPr/>
          <a:lstStyle/>
          <a:p>
            <a:fld id="{09CE928D-57D8-DC43-9625-3ADE51056121}" type="slidenum">
              <a:rPr lang="en-US" smtClean="0"/>
              <a:t>23</a:t>
            </a:fld>
            <a:endParaRPr lang="en-US"/>
          </a:p>
        </p:txBody>
      </p:sp>
    </p:spTree>
    <p:extLst>
      <p:ext uri="{BB962C8B-B14F-4D97-AF65-F5344CB8AC3E}">
        <p14:creationId xmlns:p14="http://schemas.microsoft.com/office/powerpoint/2010/main" val="28087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601A2F-7AD3-9946-8759-3F2A9E226974}"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357952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01A2F-7AD3-9946-8759-3F2A9E226974}"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1074097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01A2F-7AD3-9946-8759-3F2A9E226974}"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245466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01A2F-7AD3-9946-8759-3F2A9E226974}"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55320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601A2F-7AD3-9946-8759-3F2A9E226974}" type="datetimeFigureOut">
              <a:rPr lang="en-US" smtClean="0"/>
              <a:t>9/24/19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381921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601A2F-7AD3-9946-8759-3F2A9E226974}" type="datetimeFigureOut">
              <a:rPr lang="en-US" smtClean="0"/>
              <a:t>9/24/19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264253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601A2F-7AD3-9946-8759-3F2A9E226974}" type="datetimeFigureOut">
              <a:rPr lang="en-US" smtClean="0"/>
              <a:t>9/24/19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1471081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601A2F-7AD3-9946-8759-3F2A9E226974}" type="datetimeFigureOut">
              <a:rPr lang="en-US" smtClean="0"/>
              <a:t>9/24/19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40210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01A2F-7AD3-9946-8759-3F2A9E226974}" type="datetimeFigureOut">
              <a:rPr lang="en-US" smtClean="0"/>
              <a:t>9/24/19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369650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601A2F-7AD3-9946-8759-3F2A9E226974}" type="datetimeFigureOut">
              <a:rPr lang="en-US" smtClean="0"/>
              <a:t>9/24/19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212156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601A2F-7AD3-9946-8759-3F2A9E226974}" type="datetimeFigureOut">
              <a:rPr lang="en-US" smtClean="0"/>
              <a:t>9/24/19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ABD0D-2B6F-2741-80E5-055B9DE03F9F}" type="slidenum">
              <a:rPr lang="en-US" smtClean="0"/>
              <a:t>‹#›</a:t>
            </a:fld>
            <a:endParaRPr lang="en-US"/>
          </a:p>
        </p:txBody>
      </p:sp>
    </p:spTree>
    <p:extLst>
      <p:ext uri="{BB962C8B-B14F-4D97-AF65-F5344CB8AC3E}">
        <p14:creationId xmlns:p14="http://schemas.microsoft.com/office/powerpoint/2010/main" val="34226389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01A2F-7AD3-9946-8759-3F2A9E226974}" type="datetimeFigureOut">
              <a:rPr lang="en-US" smtClean="0"/>
              <a:t>9/24/19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ABD0D-2B6F-2741-80E5-055B9DE03F9F}" type="slidenum">
              <a:rPr lang="en-US" smtClean="0"/>
              <a:t>‹#›</a:t>
            </a:fld>
            <a:endParaRPr lang="en-US"/>
          </a:p>
        </p:txBody>
      </p:sp>
    </p:spTree>
    <p:extLst>
      <p:ext uri="{BB962C8B-B14F-4D97-AF65-F5344CB8AC3E}">
        <p14:creationId xmlns:p14="http://schemas.microsoft.com/office/powerpoint/2010/main" val="1733897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hyperlink" Target="mailto:dkozdras@usf.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s://hti.osu.edu/history-lesson-plans/european-history/industrial-revolution" TargetMode="External"/><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hyperlink" Target="https://hti.osu.edu/sites/hti.osu.edu/files/A-Brief-History-of-the-Cotton-Industry-Saburchill-web-site.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tate.org.uk/learn/online-resources/glossary/h/history-painting" TargetMode="External"/><Relationship Id="rId4" Type="http://schemas.openxmlformats.org/officeDocument/2006/relationships/hyperlink" Target="http://www.metmuseum.org/metmedia/interactives/art-trek/george-washington-crossing-the-delaware" TargetMode="External"/><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socstrpr.org/wp-content/uploads/2013/09/MS_06372_Spring2013.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hti.osu.edu/history-lesson-plans/european-history/industrial-revolu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netnicholls.com/neh2001/index.html" TargetMode="Externa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www.cpalms.org/Public/PreviewStandard/Preview/3334" TargetMode="External"/><Relationship Id="rId4" Type="http://schemas.openxmlformats.org/officeDocument/2006/relationships/hyperlink" Target="http://www.cpalms.org/Public/PreviewStandard/Preview/3335" TargetMode="External"/><Relationship Id="rId5" Type="http://schemas.openxmlformats.org/officeDocument/2006/relationships/hyperlink" Target="http://www.cpalms.org/Public/PreviewStandard/Preview/3336" TargetMode="External"/><Relationship Id="rId6" Type="http://schemas.openxmlformats.org/officeDocument/2006/relationships/hyperlink" Target="http://www.cpalms.org/Public/PreviewStandard/Preview/3337" TargetMode="External"/><Relationship Id="rId7" Type="http://schemas.openxmlformats.org/officeDocument/2006/relationships/hyperlink" Target="http://www.cpalms.org/Public/PreviewStandard/Preview/3338" TargetMode="External"/><Relationship Id="rId1" Type="http://schemas.openxmlformats.org/officeDocument/2006/relationships/slideLayout" Target="../slideLayouts/slideLayout2.xml"/><Relationship Id="rId2" Type="http://schemas.openxmlformats.org/officeDocument/2006/relationships/hyperlink" Target="http://www.cpalms.org/Public/PreviewStandard/Preview/333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hyperlink" Target="http://www.loc.gov/pictures/item/ri0102/" TargetMode="External"/><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mericanhistory.si.edu/american-enterprise-exhibition/corporate-era" TargetMode="Externa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Xac4Px49Tfo" TargetMode="Externa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hti.osu.edu/history-lesson-plans/european-history/industrial-revolutio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hyperlink" Target="http://www.loc.gov/teachers/usingprimarysources/resources/Analyzing_Political_Cartoons.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hyperlink" Target="https://www.wto.org/english/thewto_e/coher_e/sdgs_e/sdgs_e.ht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hti.osu.edu/history-lesson-plans/european-history/industrial-revolu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00" y="365126"/>
            <a:ext cx="8610600" cy="536574"/>
          </a:xfrm>
        </p:spPr>
        <p:txBody>
          <a:bodyPr>
            <a:normAutofit fontScale="90000"/>
          </a:bodyPr>
          <a:lstStyle/>
          <a:p>
            <a:r>
              <a:rPr lang="en-US" sz="3600" b="1" dirty="0" smtClean="0"/>
              <a:t>SEE</a:t>
            </a:r>
            <a:r>
              <a:rPr lang="en-US" sz="3600" dirty="0" smtClean="0"/>
              <a:t> (</a:t>
            </a:r>
            <a:r>
              <a:rPr lang="en-US" sz="2000" b="1" dirty="0" smtClean="0"/>
              <a:t>S</a:t>
            </a:r>
            <a:r>
              <a:rPr lang="en-US" sz="2000" dirty="0" smtClean="0"/>
              <a:t>ocial, </a:t>
            </a:r>
            <a:r>
              <a:rPr lang="en-US" sz="2000" b="1" dirty="0" smtClean="0"/>
              <a:t>E</a:t>
            </a:r>
            <a:r>
              <a:rPr lang="en-US" sz="2000" dirty="0" smtClean="0"/>
              <a:t>nvironmental, </a:t>
            </a:r>
            <a:r>
              <a:rPr lang="en-US" sz="2000" b="1" dirty="0" smtClean="0"/>
              <a:t>E</a:t>
            </a:r>
            <a:r>
              <a:rPr lang="en-US" sz="2000" dirty="0" smtClean="0"/>
              <a:t>conomic</a:t>
            </a:r>
            <a:r>
              <a:rPr lang="en-US" sz="3600" dirty="0" smtClean="0"/>
              <a:t>) a Sustainable Future: From the First to the Fourth Industrial Revolutions</a:t>
            </a:r>
            <a:endParaRPr lang="en-US" sz="3600" dirty="0"/>
          </a:p>
        </p:txBody>
      </p:sp>
      <p:sp>
        <p:nvSpPr>
          <p:cNvPr id="3" name="Subtitle 2"/>
          <p:cNvSpPr>
            <a:spLocks noGrp="1"/>
          </p:cNvSpPr>
          <p:nvPr>
            <p:ph type="subTitle" idx="1"/>
          </p:nvPr>
        </p:nvSpPr>
        <p:spPr>
          <a:xfrm>
            <a:off x="1371600" y="4294832"/>
            <a:ext cx="6400800" cy="1752600"/>
          </a:xfrm>
        </p:spPr>
        <p:txBody>
          <a:bodyPr>
            <a:normAutofit/>
          </a:bodyPr>
          <a:lstStyle/>
          <a:p>
            <a:r>
              <a:rPr lang="en-US" sz="2800" dirty="0" smtClean="0"/>
              <a:t>Deborah </a:t>
            </a:r>
            <a:r>
              <a:rPr lang="en-US" sz="2800" dirty="0" err="1" smtClean="0"/>
              <a:t>Kozdras</a:t>
            </a:r>
            <a:r>
              <a:rPr lang="en-US" sz="2800" dirty="0" smtClean="0"/>
              <a:t> </a:t>
            </a:r>
            <a:r>
              <a:rPr lang="en-US" sz="2800" dirty="0" smtClean="0">
                <a:hlinkClick r:id="rId2"/>
              </a:rPr>
              <a:t>dkozdras@usf.edu</a:t>
            </a:r>
            <a:r>
              <a:rPr lang="en-US" sz="2800" dirty="0" smtClean="0"/>
              <a:t> </a:t>
            </a:r>
            <a:endParaRPr lang="en-US" sz="2800" dirty="0"/>
          </a:p>
        </p:txBody>
      </p:sp>
      <p:sp>
        <p:nvSpPr>
          <p:cNvPr id="10" name="TextBox 9"/>
          <p:cNvSpPr txBox="1"/>
          <p:nvPr/>
        </p:nvSpPr>
        <p:spPr>
          <a:xfrm>
            <a:off x="2641406" y="4846935"/>
            <a:ext cx="3949894" cy="461665"/>
          </a:xfrm>
          <a:prstGeom prst="rect">
            <a:avLst/>
          </a:prstGeom>
          <a:noFill/>
        </p:spPr>
        <p:txBody>
          <a:bodyPr wrap="square" rtlCol="0">
            <a:spAutoFit/>
          </a:bodyPr>
          <a:lstStyle/>
          <a:p>
            <a:r>
              <a:rPr lang="en-US" sz="2400" dirty="0" err="1" smtClean="0"/>
              <a:t>SustainabilitySuperheroes.org</a:t>
            </a:r>
            <a:endParaRPr lang="en-US" sz="2400" dirty="0"/>
          </a:p>
        </p:txBody>
      </p:sp>
      <p:pic>
        <p:nvPicPr>
          <p:cNvPr id="11" name="Picture 2" descr="USF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596" y="5586563"/>
            <a:ext cx="2921000" cy="8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480" y="5590601"/>
            <a:ext cx="1767840" cy="829056"/>
          </a:xfrm>
          <a:prstGeom prst="rect">
            <a:avLst/>
          </a:prstGeom>
        </p:spPr>
      </p:pic>
      <p:sp>
        <p:nvSpPr>
          <p:cNvPr id="8" name="TextBox 7"/>
          <p:cNvSpPr txBox="1"/>
          <p:nvPr/>
        </p:nvSpPr>
        <p:spPr>
          <a:xfrm>
            <a:off x="7015480" y="5308600"/>
            <a:ext cx="1710888" cy="369332"/>
          </a:xfrm>
          <a:prstGeom prst="rect">
            <a:avLst/>
          </a:prstGeom>
          <a:noFill/>
        </p:spPr>
        <p:txBody>
          <a:bodyPr wrap="none" rtlCol="0">
            <a:spAutoFit/>
          </a:bodyPr>
          <a:lstStyle/>
          <a:p>
            <a:r>
              <a:rPr lang="en-US" dirty="0" smtClean="0"/>
              <a:t>#</a:t>
            </a:r>
            <a:r>
              <a:rPr lang="en-US" dirty="0" err="1" smtClean="0"/>
              <a:t>CokeGivesBack</a:t>
            </a:r>
            <a:endParaRPr lang="en-US" dirty="0"/>
          </a:p>
        </p:txBody>
      </p:sp>
      <p:sp>
        <p:nvSpPr>
          <p:cNvPr id="15" name="TextBox 14"/>
          <p:cNvSpPr txBox="1"/>
          <p:nvPr/>
        </p:nvSpPr>
        <p:spPr>
          <a:xfrm>
            <a:off x="596900" y="5308600"/>
            <a:ext cx="1351652" cy="369332"/>
          </a:xfrm>
          <a:prstGeom prst="rect">
            <a:avLst/>
          </a:prstGeom>
          <a:noFill/>
        </p:spPr>
        <p:txBody>
          <a:bodyPr wrap="none" rtlCol="0">
            <a:spAutoFit/>
          </a:bodyPr>
          <a:lstStyle/>
          <a:p>
            <a:r>
              <a:rPr lang="en-US" dirty="0" smtClean="0"/>
              <a:t>@</a:t>
            </a:r>
            <a:r>
              <a:rPr lang="en-US" dirty="0" err="1" smtClean="0"/>
              <a:t>usfstavros</a:t>
            </a:r>
            <a:r>
              <a:rPr lang="en-US" dirty="0" smtClean="0"/>
              <a:t> </a:t>
            </a:r>
            <a:endParaRPr lang="en-US" dirty="0"/>
          </a:p>
        </p:txBody>
      </p:sp>
      <p:pic>
        <p:nvPicPr>
          <p:cNvPr id="1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552" y="1371897"/>
            <a:ext cx="5319713"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0831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From Development to Sustainable Development</a:t>
            </a:r>
            <a:endParaRPr lang="en-US" sz="3200" dirty="0"/>
          </a:p>
        </p:txBody>
      </p:sp>
      <p:pic>
        <p:nvPicPr>
          <p:cNvPr id="4" name="Content Placeholder 4">
            <a:extLst>
              <a:ext uri="{FF2B5EF4-FFF2-40B4-BE49-F238E27FC236}">
                <a16:creationId xmlns:a16="http://schemas.microsoft.com/office/drawing/2014/main" xmlns="" id="{071457BB-1812-4123-8EEA-6AA33885E99A}"/>
              </a:ext>
            </a:extLst>
          </p:cNvPr>
          <p:cNvPicPr>
            <a:picLocks noChangeAspect="1"/>
          </p:cNvPicPr>
          <p:nvPr/>
        </p:nvPicPr>
        <p:blipFill>
          <a:blip r:embed="rId2"/>
          <a:stretch>
            <a:fillRect/>
          </a:stretch>
        </p:blipFill>
        <p:spPr>
          <a:xfrm>
            <a:off x="676141" y="1510833"/>
            <a:ext cx="7578859" cy="4615330"/>
          </a:xfrm>
          <a:prstGeom prst="rect">
            <a:avLst/>
          </a:prstGeom>
        </p:spPr>
      </p:pic>
    </p:spTree>
    <p:extLst>
      <p:ext uri="{BB962C8B-B14F-4D97-AF65-F5344CB8AC3E}">
        <p14:creationId xmlns:p14="http://schemas.microsoft.com/office/powerpoint/2010/main" val="2111200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British Industrial Revolution: </a:t>
            </a:r>
            <a:br>
              <a:rPr lang="en-US" sz="3600" dirty="0" smtClean="0"/>
            </a:br>
            <a:r>
              <a:rPr lang="en-US" sz="3600" dirty="0" smtClean="0"/>
              <a:t>What Questions Do You Have?</a:t>
            </a:r>
            <a:r>
              <a:rPr lang="en-US" dirty="0" smtClean="0"/>
              <a:t/>
            </a:r>
            <a:br>
              <a:rPr lang="en-US" dirty="0" smtClean="0"/>
            </a:br>
            <a:r>
              <a:rPr lang="en-US" sz="1300" dirty="0">
                <a:hlinkClick r:id="rId3"/>
              </a:rPr>
              <a:t>https://hti.osu.edu/history-lesson-plans/european-history/industrial-revolution</a:t>
            </a:r>
            <a:r>
              <a:rPr lang="en-US" sz="1300" dirty="0"/>
              <a:t/>
            </a:r>
            <a:br>
              <a:rPr lang="en-US" sz="1300" dirty="0"/>
            </a:br>
            <a:endParaRPr lang="en-US" sz="1300" dirty="0"/>
          </a:p>
        </p:txBody>
      </p:sp>
      <p:pic>
        <p:nvPicPr>
          <p:cNvPr id="4" name="Content Placeholder 3"/>
          <p:cNvPicPr>
            <a:picLocks noGrp="1" noChangeAspect="1"/>
          </p:cNvPicPr>
          <p:nvPr>
            <p:ph idx="1"/>
          </p:nvPr>
        </p:nvPicPr>
        <p:blipFill>
          <a:blip r:embed="rId4"/>
          <a:srcRect t="11397" b="11397"/>
          <a:stretch>
            <a:fillRect/>
          </a:stretch>
        </p:blipFill>
        <p:spPr>
          <a:xfrm>
            <a:off x="4009" y="1600200"/>
            <a:ext cx="9006085" cy="4953000"/>
          </a:xfrm>
        </p:spPr>
      </p:pic>
    </p:spTree>
    <p:extLst>
      <p:ext uri="{BB962C8B-B14F-4D97-AF65-F5344CB8AC3E}">
        <p14:creationId xmlns:p14="http://schemas.microsoft.com/office/powerpoint/2010/main" val="149866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 the future with Social, Environmental, and Economic thinking </a:t>
            </a:r>
            <a:br>
              <a:rPr lang="en-US" dirty="0" smtClean="0"/>
            </a:br>
            <a:endParaRPr lang="en-US" dirty="0"/>
          </a:p>
        </p:txBody>
      </p:sp>
      <p:sp>
        <p:nvSpPr>
          <p:cNvPr id="3" name="Content Placeholder 2"/>
          <p:cNvSpPr>
            <a:spLocks noGrp="1"/>
          </p:cNvSpPr>
          <p:nvPr>
            <p:ph sz="half" idx="1"/>
          </p:nvPr>
        </p:nvSpPr>
        <p:spPr/>
        <p:txBody>
          <a:bodyPr>
            <a:normAutofit/>
          </a:bodyPr>
          <a:lstStyle/>
          <a:p>
            <a:pPr marL="0" indent="0">
              <a:buNone/>
            </a:pPr>
            <a:r>
              <a:rPr lang="en-US" b="1" dirty="0" smtClean="0"/>
              <a:t>Things</a:t>
            </a:r>
          </a:p>
          <a:p>
            <a:r>
              <a:rPr lang="en-US" dirty="0" smtClean="0"/>
              <a:t>What was produced? </a:t>
            </a:r>
          </a:p>
          <a:p>
            <a:r>
              <a:rPr lang="en-US" dirty="0" smtClean="0"/>
              <a:t>How was it produced? </a:t>
            </a:r>
          </a:p>
          <a:p>
            <a:r>
              <a:rPr lang="en-US" dirty="0" smtClean="0"/>
              <a:t>How did what was produced get distributed?</a:t>
            </a:r>
          </a:p>
          <a:p>
            <a:pPr marL="0" indent="0">
              <a:buNone/>
            </a:pPr>
            <a:endParaRPr lang="en-US" dirty="0"/>
          </a:p>
          <a:p>
            <a:pPr marL="0" indent="0">
              <a:buNone/>
            </a:pPr>
            <a:endParaRPr lang="en-US" dirty="0" smtClean="0"/>
          </a:p>
          <a:p>
            <a:endParaRPr lang="en-US" dirty="0"/>
          </a:p>
          <a:p>
            <a:endParaRPr lang="en-US" dirty="0"/>
          </a:p>
        </p:txBody>
      </p:sp>
      <p:sp>
        <p:nvSpPr>
          <p:cNvPr id="5" name="Content Placeholder 4"/>
          <p:cNvSpPr>
            <a:spLocks noGrp="1"/>
          </p:cNvSpPr>
          <p:nvPr>
            <p:ph sz="half" idx="2"/>
          </p:nvPr>
        </p:nvSpPr>
        <p:spPr/>
        <p:txBody>
          <a:bodyPr>
            <a:normAutofit/>
          </a:bodyPr>
          <a:lstStyle/>
          <a:p>
            <a:pPr marL="0" indent="0">
              <a:buNone/>
            </a:pPr>
            <a:r>
              <a:rPr lang="en-US" b="1" dirty="0" smtClean="0"/>
              <a:t>People </a:t>
            </a:r>
            <a:r>
              <a:rPr lang="en-US" b="1" dirty="0"/>
              <a:t>and Places</a:t>
            </a:r>
          </a:p>
          <a:p>
            <a:r>
              <a:rPr lang="en-US" dirty="0"/>
              <a:t>What were the social and economic impacts on people? </a:t>
            </a:r>
          </a:p>
          <a:p>
            <a:r>
              <a:rPr lang="en-US" dirty="0"/>
              <a:t>What were the environmental </a:t>
            </a:r>
            <a:r>
              <a:rPr lang="en-US" dirty="0" smtClean="0"/>
              <a:t>and </a:t>
            </a:r>
            <a:r>
              <a:rPr lang="en-US" dirty="0"/>
              <a:t>economic impacts on places?</a:t>
            </a:r>
          </a:p>
          <a:p>
            <a:pPr marL="0" indent="0">
              <a:buNone/>
            </a:pPr>
            <a:endParaRPr lang="en-US" dirty="0"/>
          </a:p>
        </p:txBody>
      </p:sp>
      <p:sp>
        <p:nvSpPr>
          <p:cNvPr id="4" name="TextBox 3"/>
          <p:cNvSpPr txBox="1"/>
          <p:nvPr/>
        </p:nvSpPr>
        <p:spPr>
          <a:xfrm>
            <a:off x="1739900" y="6211669"/>
            <a:ext cx="184666" cy="646331"/>
          </a:xfrm>
          <a:prstGeom prst="rect">
            <a:avLst/>
          </a:prstGeom>
          <a:noFill/>
        </p:spPr>
        <p:txBody>
          <a:bodyPr wrap="none" rtlCol="0">
            <a:spAutoFit/>
          </a:bodyPr>
          <a:lstStyle/>
          <a:p>
            <a:r>
              <a:rPr lang="en-US" dirty="0"/>
              <a:t/>
            </a:r>
            <a:br>
              <a:rPr lang="en-US" dirty="0"/>
            </a:br>
            <a:endParaRPr lang="en-US" dirty="0"/>
          </a:p>
        </p:txBody>
      </p:sp>
    </p:spTree>
    <p:extLst>
      <p:ext uri="{BB962C8B-B14F-4D97-AF65-F5344CB8AC3E}">
        <p14:creationId xmlns:p14="http://schemas.microsoft.com/office/powerpoint/2010/main" val="1058237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4457"/>
            <a:ext cx="8229600" cy="360362"/>
          </a:xfrm>
        </p:spPr>
        <p:txBody>
          <a:bodyPr>
            <a:noAutofit/>
          </a:bodyPr>
          <a:lstStyle/>
          <a:p>
            <a:r>
              <a:rPr lang="en-US" sz="3200" dirty="0" smtClean="0"/>
              <a:t>Historical Thinking</a:t>
            </a:r>
            <a:endParaRPr lang="en-US" sz="3200" dirty="0"/>
          </a:p>
        </p:txBody>
      </p:sp>
      <p:sp>
        <p:nvSpPr>
          <p:cNvPr id="5" name="Content Placeholder 4"/>
          <p:cNvSpPr>
            <a:spLocks noGrp="1"/>
          </p:cNvSpPr>
          <p:nvPr>
            <p:ph sz="half" idx="1"/>
          </p:nvPr>
        </p:nvSpPr>
        <p:spPr>
          <a:xfrm>
            <a:off x="127000" y="708820"/>
            <a:ext cx="4368800" cy="5861844"/>
          </a:xfrm>
        </p:spPr>
        <p:txBody>
          <a:bodyPr>
            <a:normAutofit fontScale="85000" lnSpcReduction="20000"/>
          </a:bodyPr>
          <a:lstStyle/>
          <a:p>
            <a:pPr marL="0" lvl="0" indent="0">
              <a:buNone/>
            </a:pPr>
            <a:r>
              <a:rPr lang="en-US" sz="2600" b="1" dirty="0" smtClean="0"/>
              <a:t>Sourcing</a:t>
            </a:r>
            <a:endParaRPr lang="en-US" sz="2600" dirty="0"/>
          </a:p>
          <a:p>
            <a:r>
              <a:rPr lang="en-US" sz="2600" dirty="0" smtClean="0"/>
              <a:t>Who </a:t>
            </a:r>
            <a:r>
              <a:rPr lang="en-US" sz="2600" dirty="0"/>
              <a:t>wrote this</a:t>
            </a:r>
            <a:r>
              <a:rPr lang="en-US" sz="2600" dirty="0" smtClean="0"/>
              <a:t>?</a:t>
            </a:r>
            <a:endParaRPr lang="en-US" sz="2600" dirty="0"/>
          </a:p>
          <a:p>
            <a:r>
              <a:rPr lang="en-US" sz="2600" dirty="0" smtClean="0"/>
              <a:t>What </a:t>
            </a:r>
            <a:r>
              <a:rPr lang="en-US" sz="2600" dirty="0"/>
              <a:t>is the author's point of view</a:t>
            </a:r>
            <a:r>
              <a:rPr lang="en-US" sz="2600" dirty="0" smtClean="0"/>
              <a:t>?</a:t>
            </a:r>
            <a:endParaRPr lang="en-US" sz="2600" dirty="0"/>
          </a:p>
          <a:p>
            <a:r>
              <a:rPr lang="en-US" sz="2600" dirty="0" smtClean="0"/>
              <a:t>Why </a:t>
            </a:r>
            <a:r>
              <a:rPr lang="en-US" sz="2600" dirty="0"/>
              <a:t>was it written</a:t>
            </a:r>
            <a:r>
              <a:rPr lang="en-US" sz="2600" dirty="0" smtClean="0"/>
              <a:t>?</a:t>
            </a:r>
            <a:endParaRPr lang="en-US" sz="2600" dirty="0"/>
          </a:p>
          <a:p>
            <a:r>
              <a:rPr lang="en-US" sz="2600" dirty="0" smtClean="0"/>
              <a:t>When </a:t>
            </a:r>
            <a:r>
              <a:rPr lang="en-US" sz="2600" dirty="0"/>
              <a:t>was it written?  (A long time or a short time after the event?</a:t>
            </a:r>
            <a:r>
              <a:rPr lang="en-US" sz="2600" dirty="0" smtClean="0"/>
              <a:t>)</a:t>
            </a:r>
          </a:p>
          <a:p>
            <a:pPr marL="0" indent="0">
              <a:buNone/>
            </a:pPr>
            <a:endParaRPr lang="en-US" sz="2600" dirty="0"/>
          </a:p>
          <a:p>
            <a:pPr marL="0" lvl="0" indent="0">
              <a:buNone/>
            </a:pPr>
            <a:r>
              <a:rPr lang="en-US" sz="2600" b="1" dirty="0"/>
              <a:t>Contextualizing </a:t>
            </a:r>
            <a:r>
              <a:rPr lang="en-US" sz="2600" dirty="0" smtClean="0"/>
              <a:t>What </a:t>
            </a:r>
            <a:r>
              <a:rPr lang="en-US" sz="2600" dirty="0"/>
              <a:t>else was going on at the time this was written</a:t>
            </a:r>
            <a:r>
              <a:rPr lang="en-US" sz="2600" dirty="0" smtClean="0"/>
              <a:t>?</a:t>
            </a:r>
            <a:endParaRPr lang="en-US" sz="2600" dirty="0"/>
          </a:p>
          <a:p>
            <a:r>
              <a:rPr lang="en-US" sz="2600" dirty="0" smtClean="0"/>
              <a:t>What </a:t>
            </a:r>
            <a:r>
              <a:rPr lang="en-US" sz="2600" dirty="0"/>
              <a:t>things were different back then? What things were the same</a:t>
            </a:r>
            <a:r>
              <a:rPr lang="en-US" sz="2600" dirty="0" smtClean="0"/>
              <a:t>?</a:t>
            </a:r>
            <a:endParaRPr lang="en-US" sz="2600" dirty="0"/>
          </a:p>
          <a:p>
            <a:r>
              <a:rPr lang="en-US" sz="2600" dirty="0" smtClean="0"/>
              <a:t>What </a:t>
            </a:r>
            <a:r>
              <a:rPr lang="en-US" sz="2600" dirty="0"/>
              <a:t>would it look like to see this event through the eyes of someone who lived back then? (Not yours….)</a:t>
            </a:r>
          </a:p>
          <a:p>
            <a:pPr marL="0" indent="0">
              <a:buNone/>
            </a:pPr>
            <a:endParaRPr lang="en-US" dirty="0"/>
          </a:p>
        </p:txBody>
      </p:sp>
      <p:sp>
        <p:nvSpPr>
          <p:cNvPr id="6" name="Content Placeholder 5"/>
          <p:cNvSpPr>
            <a:spLocks noGrp="1"/>
          </p:cNvSpPr>
          <p:nvPr>
            <p:ph sz="half" idx="2"/>
          </p:nvPr>
        </p:nvSpPr>
        <p:spPr>
          <a:xfrm>
            <a:off x="4648200" y="528639"/>
            <a:ext cx="4330700" cy="5760244"/>
          </a:xfrm>
        </p:spPr>
        <p:txBody>
          <a:bodyPr>
            <a:noAutofit/>
          </a:bodyPr>
          <a:lstStyle/>
          <a:p>
            <a:pPr marL="0" lvl="0" indent="0">
              <a:lnSpc>
                <a:spcPct val="80000"/>
              </a:lnSpc>
              <a:buNone/>
            </a:pPr>
            <a:r>
              <a:rPr lang="en-US" sz="2000" b="1" dirty="0"/>
              <a:t>Close Reading </a:t>
            </a:r>
            <a:endParaRPr lang="en-US" sz="2000" dirty="0"/>
          </a:p>
          <a:p>
            <a:pPr>
              <a:lnSpc>
                <a:spcPct val="80000"/>
              </a:lnSpc>
            </a:pPr>
            <a:r>
              <a:rPr lang="en-US" sz="2000" dirty="0" smtClean="0"/>
              <a:t>What </a:t>
            </a:r>
            <a:r>
              <a:rPr lang="en-US" sz="2000" dirty="0"/>
              <a:t>claims does the author make</a:t>
            </a:r>
            <a:r>
              <a:rPr lang="en-US" sz="2000" dirty="0" smtClean="0"/>
              <a:t>?</a:t>
            </a:r>
            <a:endParaRPr lang="en-US" sz="2000" dirty="0"/>
          </a:p>
          <a:p>
            <a:pPr>
              <a:lnSpc>
                <a:spcPct val="80000"/>
              </a:lnSpc>
            </a:pPr>
            <a:r>
              <a:rPr lang="en-US" sz="2000" dirty="0" smtClean="0"/>
              <a:t>What </a:t>
            </a:r>
            <a:r>
              <a:rPr lang="en-US" sz="2000" dirty="0"/>
              <a:t>evidence does the author use to support those claims</a:t>
            </a:r>
            <a:r>
              <a:rPr lang="en-US" sz="2000" dirty="0" smtClean="0"/>
              <a:t>?</a:t>
            </a:r>
            <a:endParaRPr lang="en-US" sz="2000" dirty="0"/>
          </a:p>
          <a:p>
            <a:pPr>
              <a:lnSpc>
                <a:spcPct val="80000"/>
              </a:lnSpc>
            </a:pPr>
            <a:r>
              <a:rPr lang="en-US" sz="2000" dirty="0" smtClean="0"/>
              <a:t>How </a:t>
            </a:r>
            <a:r>
              <a:rPr lang="en-US" sz="2000" dirty="0"/>
              <a:t>is this document supposed to make me feel</a:t>
            </a:r>
            <a:r>
              <a:rPr lang="en-US" sz="2000" dirty="0" smtClean="0"/>
              <a:t>?</a:t>
            </a:r>
            <a:endParaRPr lang="en-US" sz="2000" dirty="0"/>
          </a:p>
          <a:p>
            <a:pPr>
              <a:lnSpc>
                <a:spcPct val="80000"/>
              </a:lnSpc>
            </a:pPr>
            <a:r>
              <a:rPr lang="en-US" sz="2000" dirty="0" smtClean="0"/>
              <a:t>What </a:t>
            </a:r>
            <a:r>
              <a:rPr lang="en-US" sz="2000" dirty="0"/>
              <a:t>words or phrases does the author use to convince me that </a:t>
            </a:r>
            <a:r>
              <a:rPr lang="en-US" sz="2000" dirty="0" smtClean="0"/>
              <a:t>he/she </a:t>
            </a:r>
            <a:r>
              <a:rPr lang="en-US" sz="2000" dirty="0"/>
              <a:t>is </a:t>
            </a:r>
            <a:r>
              <a:rPr lang="en-US" sz="2000" dirty="0" smtClean="0"/>
              <a:t>right?</a:t>
            </a:r>
          </a:p>
          <a:p>
            <a:pPr>
              <a:lnSpc>
                <a:spcPct val="80000"/>
              </a:lnSpc>
            </a:pPr>
            <a:r>
              <a:rPr lang="en-US" sz="2000" dirty="0" smtClean="0"/>
              <a:t>What </a:t>
            </a:r>
            <a:r>
              <a:rPr lang="en-US" sz="2000" dirty="0"/>
              <a:t>information does the author leave out</a:t>
            </a:r>
            <a:r>
              <a:rPr lang="en-US" sz="2000" dirty="0" smtClean="0"/>
              <a:t>?</a:t>
            </a:r>
            <a:endParaRPr lang="en-US" sz="2000" dirty="0"/>
          </a:p>
          <a:p>
            <a:pPr marL="0" lvl="0" indent="0">
              <a:lnSpc>
                <a:spcPct val="80000"/>
              </a:lnSpc>
              <a:buNone/>
            </a:pPr>
            <a:r>
              <a:rPr lang="en-US" sz="2000" b="1" dirty="0"/>
              <a:t>Corroboration (Cross Checking</a:t>
            </a:r>
            <a:r>
              <a:rPr lang="en-US" sz="2000" b="1" dirty="0" smtClean="0"/>
              <a:t>)</a:t>
            </a:r>
            <a:endParaRPr lang="en-US" sz="2000" dirty="0"/>
          </a:p>
          <a:p>
            <a:pPr>
              <a:lnSpc>
                <a:spcPct val="80000"/>
              </a:lnSpc>
            </a:pPr>
            <a:r>
              <a:rPr lang="en-US" sz="2000" dirty="0" smtClean="0"/>
              <a:t>What </a:t>
            </a:r>
            <a:r>
              <a:rPr lang="en-US" sz="2000" dirty="0"/>
              <a:t>do other pieces of evidence say</a:t>
            </a:r>
            <a:r>
              <a:rPr lang="en-US" sz="2000" dirty="0" smtClean="0"/>
              <a:t>?</a:t>
            </a:r>
          </a:p>
          <a:p>
            <a:pPr>
              <a:lnSpc>
                <a:spcPct val="80000"/>
              </a:lnSpc>
            </a:pPr>
            <a:r>
              <a:rPr lang="en-US" sz="2000" dirty="0" smtClean="0"/>
              <a:t>Am </a:t>
            </a:r>
            <a:r>
              <a:rPr lang="en-US" sz="2000" dirty="0"/>
              <a:t>I finding the same information everywhere</a:t>
            </a:r>
            <a:r>
              <a:rPr lang="en-US" sz="2000" dirty="0" smtClean="0"/>
              <a:t>?</a:t>
            </a:r>
            <a:endParaRPr lang="en-US" sz="2000" dirty="0"/>
          </a:p>
          <a:p>
            <a:pPr>
              <a:lnSpc>
                <a:spcPct val="80000"/>
              </a:lnSpc>
            </a:pPr>
            <a:r>
              <a:rPr lang="en-US" sz="2000" dirty="0" smtClean="0"/>
              <a:t>Am </a:t>
            </a:r>
            <a:r>
              <a:rPr lang="en-US" sz="2000" dirty="0"/>
              <a:t>I finding different versions of the story? (If yes, why might that be?</a:t>
            </a:r>
            <a:r>
              <a:rPr lang="en-US" sz="2000" dirty="0" smtClean="0"/>
              <a:t>)</a:t>
            </a:r>
            <a:endParaRPr lang="en-US" sz="2000" dirty="0"/>
          </a:p>
          <a:p>
            <a:pPr>
              <a:lnSpc>
                <a:spcPct val="80000"/>
              </a:lnSpc>
            </a:pPr>
            <a:r>
              <a:rPr lang="en-US" sz="2000" dirty="0" smtClean="0"/>
              <a:t>Where </a:t>
            </a:r>
            <a:r>
              <a:rPr lang="en-US" sz="2000" dirty="0"/>
              <a:t>else could I look to find out about this</a:t>
            </a:r>
            <a:r>
              <a:rPr lang="en-US" sz="2000" dirty="0" smtClean="0"/>
              <a:t>?</a:t>
            </a:r>
            <a:endParaRPr lang="en-US" sz="2000" dirty="0"/>
          </a:p>
          <a:p>
            <a:pPr>
              <a:lnSpc>
                <a:spcPct val="80000"/>
              </a:lnSpc>
            </a:pPr>
            <a:r>
              <a:rPr lang="en-US" sz="2000" dirty="0" smtClean="0"/>
              <a:t>What </a:t>
            </a:r>
            <a:r>
              <a:rPr lang="en-US" sz="2000" dirty="0"/>
              <a:t>pieces of evidence are most believable?</a:t>
            </a:r>
          </a:p>
          <a:p>
            <a:pPr marL="0" indent="0">
              <a:buNone/>
            </a:pPr>
            <a:endParaRPr lang="en-US" sz="2000" dirty="0"/>
          </a:p>
        </p:txBody>
      </p:sp>
    </p:spTree>
    <p:extLst>
      <p:ext uri="{BB962C8B-B14F-4D97-AF65-F5344CB8AC3E}">
        <p14:creationId xmlns:p14="http://schemas.microsoft.com/office/powerpoint/2010/main" val="1990121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188"/>
            <a:ext cx="4064000" cy="1143000"/>
          </a:xfrm>
        </p:spPr>
        <p:txBody>
          <a:bodyPr>
            <a:normAutofit/>
          </a:bodyPr>
          <a:lstStyle/>
          <a:p>
            <a:r>
              <a:rPr lang="en-US" sz="3200" dirty="0" smtClean="0"/>
              <a:t>Integrating text with timelines and images</a:t>
            </a:r>
            <a:endParaRPr lang="en-US" sz="3200" dirty="0"/>
          </a:p>
        </p:txBody>
      </p:sp>
      <p:sp>
        <p:nvSpPr>
          <p:cNvPr id="6" name="TextBox 5"/>
          <p:cNvSpPr txBox="1"/>
          <p:nvPr/>
        </p:nvSpPr>
        <p:spPr>
          <a:xfrm>
            <a:off x="1409700" y="6500336"/>
            <a:ext cx="6750566" cy="276999"/>
          </a:xfrm>
          <a:prstGeom prst="rect">
            <a:avLst/>
          </a:prstGeom>
          <a:noFill/>
        </p:spPr>
        <p:txBody>
          <a:bodyPr wrap="none" rtlCol="0">
            <a:spAutoFit/>
          </a:bodyPr>
          <a:lstStyle/>
          <a:p>
            <a:r>
              <a:rPr lang="en-US" sz="1200" dirty="0">
                <a:hlinkClick r:id="rId2"/>
              </a:rPr>
              <a:t>https://hti.osu.edu/sites/hti.osu.edu/files/A-Brief-History-of-the-Cotton-Industry-Saburchill-web-site.pdf</a:t>
            </a:r>
            <a:r>
              <a:rPr lang="en-US" sz="1200" dirty="0"/>
              <a:t> </a:t>
            </a:r>
          </a:p>
        </p:txBody>
      </p:sp>
      <p:pic>
        <p:nvPicPr>
          <p:cNvPr id="7" name="Picture 6"/>
          <p:cNvPicPr>
            <a:picLocks noChangeAspect="1"/>
          </p:cNvPicPr>
          <p:nvPr/>
        </p:nvPicPr>
        <p:blipFill>
          <a:blip r:embed="rId3"/>
          <a:stretch>
            <a:fillRect/>
          </a:stretch>
        </p:blipFill>
        <p:spPr>
          <a:xfrm>
            <a:off x="0" y="1333500"/>
            <a:ext cx="3175000" cy="4191000"/>
          </a:xfrm>
          <a:prstGeom prst="rect">
            <a:avLst/>
          </a:prstGeom>
        </p:spPr>
      </p:pic>
      <p:pic>
        <p:nvPicPr>
          <p:cNvPr id="8" name="Picture 7"/>
          <p:cNvPicPr>
            <a:picLocks noChangeAspect="1"/>
          </p:cNvPicPr>
          <p:nvPr/>
        </p:nvPicPr>
        <p:blipFill rotWithShape="1">
          <a:blip r:embed="rId4"/>
          <a:srcRect b="33561"/>
          <a:stretch/>
        </p:blipFill>
        <p:spPr>
          <a:xfrm>
            <a:off x="3273995" y="2999900"/>
            <a:ext cx="5743005" cy="3500436"/>
          </a:xfrm>
          <a:prstGeom prst="rect">
            <a:avLst/>
          </a:prstGeom>
        </p:spPr>
      </p:pic>
      <p:pic>
        <p:nvPicPr>
          <p:cNvPr id="9" name="Picture 8"/>
          <p:cNvPicPr>
            <a:picLocks noChangeAspect="1"/>
          </p:cNvPicPr>
          <p:nvPr/>
        </p:nvPicPr>
        <p:blipFill>
          <a:blip r:embed="rId5"/>
          <a:stretch>
            <a:fillRect/>
          </a:stretch>
        </p:blipFill>
        <p:spPr>
          <a:xfrm>
            <a:off x="4305300" y="280988"/>
            <a:ext cx="4165600" cy="2628900"/>
          </a:xfrm>
          <a:prstGeom prst="rect">
            <a:avLst/>
          </a:prstGeom>
        </p:spPr>
      </p:pic>
    </p:spTree>
    <p:extLst>
      <p:ext uri="{BB962C8B-B14F-4D97-AF65-F5344CB8AC3E}">
        <p14:creationId xmlns:p14="http://schemas.microsoft.com/office/powerpoint/2010/main" val="305593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rmAutofit fontScale="90000"/>
          </a:bodyPr>
          <a:lstStyle/>
          <a:p>
            <a:pPr eaLnBrk="1" hangingPunct="1"/>
            <a:r>
              <a:rPr lang="en-US" sz="3600">
                <a:latin typeface="Calibri" charset="0"/>
              </a:rPr>
              <a:t>Historical Paintings </a:t>
            </a:r>
          </a:p>
        </p:txBody>
      </p:sp>
      <p:pic>
        <p:nvPicPr>
          <p:cNvPr id="18434" name="Content Placeholder 10" descr="T12033_10.jpg"/>
          <p:cNvPicPr>
            <a:picLocks noGrp="1" noChangeAspect="1"/>
          </p:cNvPicPr>
          <p:nvPr>
            <p:ph idx="1"/>
          </p:nvPr>
        </p:nvPicPr>
        <p:blipFill>
          <a:blip r:embed="rId2">
            <a:extLst>
              <a:ext uri="{28A0092B-C50C-407E-A947-70E740481C1C}">
                <a14:useLocalDpi xmlns:a14="http://schemas.microsoft.com/office/drawing/2010/main" val="0"/>
              </a:ext>
            </a:extLst>
          </a:blip>
          <a:srcRect t="6316" b="6316"/>
          <a:stretch>
            <a:fillRect/>
          </a:stretch>
        </p:blipFill>
        <p:spPr/>
      </p:pic>
      <p:sp>
        <p:nvSpPr>
          <p:cNvPr id="18435" name="Text Placeholder 9"/>
          <p:cNvSpPr>
            <a:spLocks noGrp="1"/>
          </p:cNvSpPr>
          <p:nvPr>
            <p:ph type="body" sz="half" idx="2"/>
          </p:nvPr>
        </p:nvSpPr>
        <p:spPr>
          <a:xfrm>
            <a:off x="152400" y="1435100"/>
            <a:ext cx="3313113" cy="4691063"/>
          </a:xfrm>
        </p:spPr>
        <p:txBody>
          <a:bodyPr/>
          <a:lstStyle/>
          <a:p>
            <a:pPr marL="342900" indent="-342900">
              <a:buFont typeface="Arial" charset="0"/>
              <a:buChar char="•"/>
            </a:pPr>
            <a:r>
              <a:rPr lang="en-US" sz="2000">
                <a:latin typeface="Calibri" charset="0"/>
              </a:rPr>
              <a:t>Genre emerged in 1700s to describe paintings with subject matter from classical history and mythology, and the Bible</a:t>
            </a:r>
          </a:p>
          <a:p>
            <a:pPr marL="342900" indent="-342900">
              <a:buFont typeface="Arial" charset="0"/>
              <a:buChar char="•"/>
            </a:pPr>
            <a:r>
              <a:rPr lang="en-US" sz="2000">
                <a:latin typeface="Calibri" charset="0"/>
              </a:rPr>
              <a:t>During the first half of 19</a:t>
            </a:r>
            <a:r>
              <a:rPr lang="en-US" sz="2000" baseline="30000">
                <a:latin typeface="Calibri" charset="0"/>
              </a:rPr>
              <a:t>th</a:t>
            </a:r>
            <a:r>
              <a:rPr lang="en-US" sz="2000">
                <a:latin typeface="Calibri" charset="0"/>
              </a:rPr>
              <a:t> century history painting was one of the few ways that the British public could experience its overseas Empire. In this context, history painting became a form of documentation.</a:t>
            </a:r>
          </a:p>
          <a:p>
            <a:pPr marL="342900" indent="-342900">
              <a:buFont typeface="Arial" charset="0"/>
              <a:buChar char="•"/>
            </a:pPr>
            <a:endParaRPr lang="en-US" sz="2000">
              <a:latin typeface="Calibri" charset="0"/>
            </a:endParaRPr>
          </a:p>
        </p:txBody>
      </p:sp>
      <p:sp>
        <p:nvSpPr>
          <p:cNvPr id="18436" name="TextBox 2"/>
          <p:cNvSpPr txBox="1">
            <a:spLocks noChangeArrowheads="1"/>
          </p:cNvSpPr>
          <p:nvPr/>
        </p:nvSpPr>
        <p:spPr bwMode="auto">
          <a:xfrm>
            <a:off x="17463" y="6194425"/>
            <a:ext cx="93186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hlinkClick r:id="rId3"/>
              </a:rPr>
              <a:t>http://www.tate.org.uk/learn/online-resources/glossary/h/history-painting</a:t>
            </a:r>
            <a:r>
              <a:rPr lang="en-US" sz="1800" dirty="0"/>
              <a:t> </a:t>
            </a:r>
          </a:p>
          <a:p>
            <a:r>
              <a:rPr lang="en-US" sz="1600" dirty="0">
                <a:hlinkClick r:id="rId4"/>
              </a:rPr>
              <a:t>http://www.metmuseum.org/metmedia/interactives/art-trek/george-washington-crossing-the-delaware</a:t>
            </a:r>
            <a:r>
              <a:rPr lang="en-US" sz="1600" dirty="0"/>
              <a:t> </a:t>
            </a:r>
          </a:p>
        </p:txBody>
      </p:sp>
    </p:spTree>
    <p:extLst>
      <p:ext uri="{BB962C8B-B14F-4D97-AF65-F5344CB8AC3E}">
        <p14:creationId xmlns:p14="http://schemas.microsoft.com/office/powerpoint/2010/main" val="38740581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Historical Thinking About Art</a:t>
            </a:r>
            <a:endParaRPr lang="en-US" dirty="0" smtClean="0">
              <a:ea typeface="+mj-ea"/>
              <a:cs typeface="+mj-cs"/>
            </a:endParaRPr>
          </a:p>
        </p:txBody>
      </p:sp>
      <p:sp>
        <p:nvSpPr>
          <p:cNvPr id="17410" name="Text Placeholder 3"/>
          <p:cNvSpPr>
            <a:spLocks noGrp="1"/>
          </p:cNvSpPr>
          <p:nvPr>
            <p:ph type="body" idx="1"/>
          </p:nvPr>
        </p:nvSpPr>
        <p:spPr/>
        <p:txBody>
          <a:bodyPr/>
          <a:lstStyle/>
          <a:p>
            <a:r>
              <a:rPr lang="en-US">
                <a:latin typeface="Calibri" charset="0"/>
              </a:rPr>
              <a:t>Study</a:t>
            </a:r>
          </a:p>
        </p:txBody>
      </p:sp>
      <p:sp>
        <p:nvSpPr>
          <p:cNvPr id="17411" name="Content Placeholder 2"/>
          <p:cNvSpPr>
            <a:spLocks noGrp="1"/>
          </p:cNvSpPr>
          <p:nvPr>
            <p:ph sz="half" idx="2"/>
          </p:nvPr>
        </p:nvSpPr>
        <p:spPr/>
        <p:txBody>
          <a:bodyPr/>
          <a:lstStyle/>
          <a:p>
            <a:pPr eaLnBrk="1" hangingPunct="1"/>
            <a:r>
              <a:rPr lang="en-US">
                <a:latin typeface="Calibri" charset="0"/>
              </a:rPr>
              <a:t>historical thinking as: </a:t>
            </a:r>
            <a:r>
              <a:rPr lang="en-US" b="1">
                <a:latin typeface="Calibri" charset="0"/>
              </a:rPr>
              <a:t>the ability to place a piece of artwork in a larger historical context</a:t>
            </a:r>
            <a:r>
              <a:rPr lang="en-US">
                <a:latin typeface="Calibri" charset="0"/>
              </a:rPr>
              <a:t>, and to </a:t>
            </a:r>
            <a:r>
              <a:rPr lang="en-US" b="1">
                <a:latin typeface="Calibri" charset="0"/>
              </a:rPr>
              <a:t>make an argument about the artwork’s place in a particular time period</a:t>
            </a:r>
            <a:r>
              <a:rPr lang="en-US">
                <a:latin typeface="Calibri" charset="0"/>
              </a:rPr>
              <a:t>, just as historians do (Barton, 2001; Desai, Hamlin, &amp; Mattson, 2010). </a:t>
            </a:r>
          </a:p>
          <a:p>
            <a:pPr eaLnBrk="1" hangingPunct="1"/>
            <a:endParaRPr lang="en-US">
              <a:latin typeface="Calibri" charset="0"/>
            </a:endParaRPr>
          </a:p>
        </p:txBody>
      </p:sp>
      <p:sp>
        <p:nvSpPr>
          <p:cNvPr id="17412" name="Text Placeholder 4"/>
          <p:cNvSpPr>
            <a:spLocks noGrp="1"/>
          </p:cNvSpPr>
          <p:nvPr>
            <p:ph type="body" sz="quarter" idx="3"/>
          </p:nvPr>
        </p:nvSpPr>
        <p:spPr/>
        <p:txBody>
          <a:bodyPr/>
          <a:lstStyle/>
          <a:p>
            <a:r>
              <a:rPr lang="en-US">
                <a:latin typeface="Calibri" charset="0"/>
              </a:rPr>
              <a:t>Findings</a:t>
            </a:r>
          </a:p>
        </p:txBody>
      </p:sp>
      <p:sp>
        <p:nvSpPr>
          <p:cNvPr id="17413" name="Content Placeholder 5"/>
          <p:cNvSpPr>
            <a:spLocks noGrp="1"/>
          </p:cNvSpPr>
          <p:nvPr>
            <p:ph sz="quarter" idx="4"/>
          </p:nvPr>
        </p:nvSpPr>
        <p:spPr/>
        <p:txBody>
          <a:bodyPr/>
          <a:lstStyle/>
          <a:p>
            <a:pPr eaLnBrk="1" hangingPunct="1"/>
            <a:r>
              <a:rPr lang="en-US">
                <a:latin typeface="Calibri" charset="0"/>
              </a:rPr>
              <a:t>students do not automatically comprehend the meanings and significances of primary and secondary sources within a larger historical context </a:t>
            </a:r>
          </a:p>
          <a:p>
            <a:pPr eaLnBrk="1" hangingPunct="1"/>
            <a:r>
              <a:rPr lang="en-US">
                <a:latin typeface="Calibri" charset="0"/>
              </a:rPr>
              <a:t>sources alone do not teach students nor do they equip students to think historically</a:t>
            </a:r>
          </a:p>
          <a:p>
            <a:endParaRPr lang="en-US">
              <a:latin typeface="Calibri" charset="0"/>
            </a:endParaRPr>
          </a:p>
        </p:txBody>
      </p:sp>
      <p:sp>
        <p:nvSpPr>
          <p:cNvPr id="17414" name="TextBox 2"/>
          <p:cNvSpPr txBox="1">
            <a:spLocks noChangeArrowheads="1"/>
          </p:cNvSpPr>
          <p:nvPr/>
        </p:nvSpPr>
        <p:spPr bwMode="auto">
          <a:xfrm>
            <a:off x="2438400" y="6324600"/>
            <a:ext cx="5416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latin typeface="Calibri" charset="0"/>
                <a:hlinkClick r:id="rId2"/>
              </a:rPr>
              <a:t>http://www.socstrpr.org/wp-content/uploads/2013/09/MS_06372_Spring2013.pdf</a:t>
            </a:r>
            <a:r>
              <a:rPr lang="en-US" sz="1200" dirty="0">
                <a:latin typeface="Calibri" charset="0"/>
              </a:rPr>
              <a:t> </a:t>
            </a:r>
          </a:p>
        </p:txBody>
      </p:sp>
    </p:spTree>
    <p:extLst>
      <p:ext uri="{BB962C8B-B14F-4D97-AF65-F5344CB8AC3E}">
        <p14:creationId xmlns:p14="http://schemas.microsoft.com/office/powerpoint/2010/main" val="4055488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74662"/>
          </a:xfrm>
        </p:spPr>
        <p:txBody>
          <a:bodyPr>
            <a:normAutofit fontScale="90000"/>
          </a:bodyPr>
          <a:lstStyle/>
          <a:p>
            <a:r>
              <a:rPr lang="en-US" sz="2700" b="1" dirty="0" smtClean="0"/>
              <a:t>Historical </a:t>
            </a:r>
            <a:r>
              <a:rPr lang="en-US" sz="2700" b="1" dirty="0"/>
              <a:t>Literacy </a:t>
            </a:r>
            <a:r>
              <a:rPr lang="en-US" sz="2700" b="1" i="1" dirty="0"/>
              <a:t>Through the Lens of an Artist/Art Historian</a:t>
            </a:r>
            <a:r>
              <a:rPr lang="en-US" dirty="0"/>
              <a:t/>
            </a:r>
            <a:br>
              <a:rPr lang="en-US" dirty="0"/>
            </a:br>
            <a:endParaRPr lang="en-US" dirty="0"/>
          </a:p>
        </p:txBody>
      </p:sp>
      <p:sp>
        <p:nvSpPr>
          <p:cNvPr id="6" name="Content Placeholder 5"/>
          <p:cNvSpPr>
            <a:spLocks noGrp="1"/>
          </p:cNvSpPr>
          <p:nvPr>
            <p:ph sz="half" idx="1"/>
          </p:nvPr>
        </p:nvSpPr>
        <p:spPr>
          <a:xfrm>
            <a:off x="152400" y="571500"/>
            <a:ext cx="4074886" cy="6141357"/>
          </a:xfrm>
        </p:spPr>
        <p:txBody>
          <a:bodyPr>
            <a:normAutofit fontScale="62500" lnSpcReduction="20000"/>
          </a:bodyPr>
          <a:lstStyle/>
          <a:p>
            <a:pPr marL="0" lvl="0" indent="0">
              <a:lnSpc>
                <a:spcPct val="110000"/>
              </a:lnSpc>
              <a:buNone/>
            </a:pPr>
            <a:r>
              <a:rPr lang="en-US" b="1" dirty="0"/>
              <a:t>Sourcing</a:t>
            </a:r>
            <a:endParaRPr lang="en-US" sz="2400" dirty="0"/>
          </a:p>
          <a:p>
            <a:pPr>
              <a:lnSpc>
                <a:spcPct val="110000"/>
              </a:lnSpc>
            </a:pPr>
            <a:r>
              <a:rPr lang="en-US" sz="3000" dirty="0"/>
              <a:t>Who painted/created this?</a:t>
            </a:r>
          </a:p>
          <a:p>
            <a:pPr>
              <a:lnSpc>
                <a:spcPct val="110000"/>
              </a:lnSpc>
            </a:pPr>
            <a:r>
              <a:rPr lang="en-US" sz="3000" dirty="0"/>
              <a:t>What is the artist’s point of view?</a:t>
            </a:r>
          </a:p>
          <a:p>
            <a:pPr>
              <a:lnSpc>
                <a:spcPct val="110000"/>
              </a:lnSpc>
            </a:pPr>
            <a:r>
              <a:rPr lang="en-US" sz="3000" dirty="0"/>
              <a:t>Why was it created?</a:t>
            </a:r>
          </a:p>
          <a:p>
            <a:pPr>
              <a:lnSpc>
                <a:spcPct val="110000"/>
              </a:lnSpc>
            </a:pPr>
            <a:r>
              <a:rPr lang="en-US" sz="3000" dirty="0"/>
              <a:t>When was it created?  (A long time or a short time after the event?</a:t>
            </a:r>
            <a:r>
              <a:rPr lang="en-US" sz="3000" dirty="0" smtClean="0"/>
              <a:t>)</a:t>
            </a:r>
          </a:p>
          <a:p>
            <a:pPr>
              <a:lnSpc>
                <a:spcPct val="110000"/>
              </a:lnSpc>
            </a:pPr>
            <a:endParaRPr lang="en-US" sz="3000" dirty="0"/>
          </a:p>
          <a:p>
            <a:pPr marL="0" indent="0">
              <a:lnSpc>
                <a:spcPct val="110000"/>
              </a:lnSpc>
              <a:buNone/>
            </a:pPr>
            <a:endParaRPr lang="en-US" sz="3000" dirty="0" smtClean="0"/>
          </a:p>
          <a:p>
            <a:pPr marL="0" indent="0">
              <a:lnSpc>
                <a:spcPct val="110000"/>
              </a:lnSpc>
              <a:buNone/>
            </a:pPr>
            <a:endParaRPr lang="en-US" sz="3000" dirty="0" smtClean="0"/>
          </a:p>
          <a:p>
            <a:pPr marL="0" indent="0">
              <a:lnSpc>
                <a:spcPct val="110000"/>
              </a:lnSpc>
              <a:buNone/>
            </a:pPr>
            <a:endParaRPr lang="en-US" sz="3000" dirty="0"/>
          </a:p>
          <a:p>
            <a:pPr marL="0" lvl="0" indent="0">
              <a:lnSpc>
                <a:spcPct val="110000"/>
              </a:lnSpc>
              <a:buNone/>
            </a:pPr>
            <a:r>
              <a:rPr lang="en-US" b="1" dirty="0"/>
              <a:t>Contextualizing </a:t>
            </a:r>
            <a:endParaRPr lang="en-US" b="1" dirty="0"/>
          </a:p>
          <a:p>
            <a:pPr>
              <a:lnSpc>
                <a:spcPct val="110000"/>
              </a:lnSpc>
            </a:pPr>
            <a:r>
              <a:rPr lang="en-US" sz="3000" dirty="0" smtClean="0"/>
              <a:t>What </a:t>
            </a:r>
            <a:r>
              <a:rPr lang="en-US" sz="3000" dirty="0" smtClean="0"/>
              <a:t>else was going on at the time this was created?</a:t>
            </a:r>
          </a:p>
          <a:p>
            <a:pPr>
              <a:lnSpc>
                <a:spcPct val="110000"/>
              </a:lnSpc>
            </a:pPr>
            <a:r>
              <a:rPr lang="en-US" sz="3000" dirty="0" smtClean="0"/>
              <a:t>What </a:t>
            </a:r>
            <a:r>
              <a:rPr lang="en-US" sz="3000" dirty="0"/>
              <a:t>things were different back then? What things were the same?</a:t>
            </a:r>
          </a:p>
          <a:p>
            <a:pPr>
              <a:lnSpc>
                <a:spcPct val="110000"/>
              </a:lnSpc>
            </a:pPr>
            <a:r>
              <a:rPr lang="en-US" sz="3000" dirty="0"/>
              <a:t>What would it look like to see this event through the eyes of someone who lived back then? (Not yours….)</a:t>
            </a:r>
          </a:p>
          <a:p>
            <a:pPr marL="0" indent="0">
              <a:buNone/>
            </a:pPr>
            <a:endParaRPr lang="en-US" dirty="0"/>
          </a:p>
        </p:txBody>
      </p:sp>
      <p:sp>
        <p:nvSpPr>
          <p:cNvPr id="7" name="Content Placeholder 6"/>
          <p:cNvSpPr>
            <a:spLocks noGrp="1"/>
          </p:cNvSpPr>
          <p:nvPr>
            <p:ph sz="half" idx="2"/>
          </p:nvPr>
        </p:nvSpPr>
        <p:spPr>
          <a:xfrm>
            <a:off x="4445000" y="571500"/>
            <a:ext cx="4546600" cy="6141357"/>
          </a:xfrm>
        </p:spPr>
        <p:txBody>
          <a:bodyPr>
            <a:normAutofit fontScale="62500" lnSpcReduction="20000"/>
          </a:bodyPr>
          <a:lstStyle/>
          <a:p>
            <a:pPr marL="0" lvl="0" indent="0">
              <a:lnSpc>
                <a:spcPct val="110000"/>
              </a:lnSpc>
              <a:buNone/>
            </a:pPr>
            <a:r>
              <a:rPr lang="en-US" b="1" dirty="0"/>
              <a:t>Close Reading </a:t>
            </a:r>
            <a:endParaRPr lang="en-US" sz="2400" dirty="0"/>
          </a:p>
          <a:p>
            <a:pPr>
              <a:lnSpc>
                <a:spcPct val="110000"/>
              </a:lnSpc>
            </a:pPr>
            <a:r>
              <a:rPr lang="en-US" sz="3000" dirty="0"/>
              <a:t>What details does the artist emphasize?</a:t>
            </a:r>
          </a:p>
          <a:p>
            <a:pPr>
              <a:lnSpc>
                <a:spcPct val="110000"/>
              </a:lnSpc>
            </a:pPr>
            <a:r>
              <a:rPr lang="en-US" sz="3000" dirty="0"/>
              <a:t>What techniques does the artist use to support these details?</a:t>
            </a:r>
          </a:p>
          <a:p>
            <a:pPr>
              <a:lnSpc>
                <a:spcPct val="110000"/>
              </a:lnSpc>
            </a:pPr>
            <a:r>
              <a:rPr lang="en-US" sz="3000" dirty="0"/>
              <a:t>How is this piece of art supposed to make me feel?</a:t>
            </a:r>
          </a:p>
          <a:p>
            <a:pPr>
              <a:lnSpc>
                <a:spcPct val="110000"/>
              </a:lnSpc>
            </a:pPr>
            <a:r>
              <a:rPr lang="en-US" sz="3000" dirty="0"/>
              <a:t>What images does the artist use to create this feeling?</a:t>
            </a:r>
          </a:p>
          <a:p>
            <a:pPr>
              <a:lnSpc>
                <a:spcPct val="110000"/>
              </a:lnSpc>
            </a:pPr>
            <a:r>
              <a:rPr lang="en-US" sz="3000" dirty="0"/>
              <a:t>What details does the artist leave out</a:t>
            </a:r>
            <a:r>
              <a:rPr lang="en-US" sz="3000" dirty="0" smtClean="0"/>
              <a:t>?</a:t>
            </a:r>
          </a:p>
          <a:p>
            <a:pPr marL="0" lvl="0" indent="0">
              <a:lnSpc>
                <a:spcPct val="110000"/>
              </a:lnSpc>
              <a:buNone/>
            </a:pPr>
            <a:endParaRPr lang="en-US" sz="3000" b="1" dirty="0"/>
          </a:p>
          <a:p>
            <a:pPr marL="0" lvl="0" indent="0">
              <a:lnSpc>
                <a:spcPct val="110000"/>
              </a:lnSpc>
              <a:buNone/>
            </a:pPr>
            <a:r>
              <a:rPr lang="en-US" b="1" dirty="0" smtClean="0"/>
              <a:t>Corroboration</a:t>
            </a:r>
            <a:r>
              <a:rPr lang="en-US" b="1" dirty="0"/>
              <a:t>(Cross Checking)</a:t>
            </a:r>
            <a:endParaRPr lang="en-US" sz="2400" dirty="0"/>
          </a:p>
          <a:p>
            <a:pPr>
              <a:lnSpc>
                <a:spcPct val="110000"/>
              </a:lnSpc>
            </a:pPr>
            <a:r>
              <a:rPr lang="en-US" sz="3000" dirty="0"/>
              <a:t>What do other pieces of evidence say?</a:t>
            </a:r>
          </a:p>
          <a:p>
            <a:pPr>
              <a:lnSpc>
                <a:spcPct val="110000"/>
              </a:lnSpc>
            </a:pPr>
            <a:r>
              <a:rPr lang="en-US" sz="3000" dirty="0"/>
              <a:t>Am I finding the same information everywhere?</a:t>
            </a:r>
          </a:p>
          <a:p>
            <a:pPr>
              <a:lnSpc>
                <a:spcPct val="110000"/>
              </a:lnSpc>
            </a:pPr>
            <a:r>
              <a:rPr lang="en-US" sz="3000" dirty="0"/>
              <a:t>Am I finding different versions of the story? (If yes, why might that be?)</a:t>
            </a:r>
          </a:p>
          <a:p>
            <a:pPr>
              <a:lnSpc>
                <a:spcPct val="110000"/>
              </a:lnSpc>
            </a:pPr>
            <a:r>
              <a:rPr lang="en-US" sz="3000" dirty="0"/>
              <a:t>Where else could I look to find out about this?</a:t>
            </a:r>
          </a:p>
          <a:p>
            <a:pPr>
              <a:lnSpc>
                <a:spcPct val="110000"/>
              </a:lnSpc>
            </a:pPr>
            <a:r>
              <a:rPr lang="en-US" sz="3000" dirty="0"/>
              <a:t>What pieces of evidence are most believable?</a:t>
            </a:r>
          </a:p>
          <a:p>
            <a:endParaRPr lang="en-US" dirty="0"/>
          </a:p>
        </p:txBody>
      </p:sp>
    </p:spTree>
    <p:extLst>
      <p:ext uri="{BB962C8B-B14F-4D97-AF65-F5344CB8AC3E}">
        <p14:creationId xmlns:p14="http://schemas.microsoft.com/office/powerpoint/2010/main" val="1334660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 the future with Social, Environmental, and Economic thinking </a:t>
            </a:r>
            <a:br>
              <a:rPr lang="en-US" dirty="0" smtClean="0"/>
            </a:br>
            <a:endParaRPr lang="en-US" dirty="0"/>
          </a:p>
        </p:txBody>
      </p:sp>
      <p:sp>
        <p:nvSpPr>
          <p:cNvPr id="3" name="Content Placeholder 2"/>
          <p:cNvSpPr>
            <a:spLocks noGrp="1"/>
          </p:cNvSpPr>
          <p:nvPr>
            <p:ph sz="half" idx="1"/>
          </p:nvPr>
        </p:nvSpPr>
        <p:spPr/>
        <p:txBody>
          <a:bodyPr>
            <a:normAutofit/>
          </a:bodyPr>
          <a:lstStyle/>
          <a:p>
            <a:pPr marL="0" indent="0">
              <a:buNone/>
            </a:pPr>
            <a:r>
              <a:rPr lang="en-US" b="1" dirty="0" smtClean="0"/>
              <a:t>Things</a:t>
            </a:r>
          </a:p>
          <a:p>
            <a:r>
              <a:rPr lang="en-US" dirty="0" smtClean="0"/>
              <a:t>What was produced? </a:t>
            </a:r>
          </a:p>
          <a:p>
            <a:r>
              <a:rPr lang="en-US" dirty="0" smtClean="0"/>
              <a:t>How was it produced? </a:t>
            </a:r>
          </a:p>
          <a:p>
            <a:r>
              <a:rPr lang="en-US" dirty="0" smtClean="0"/>
              <a:t>How did what was produced get distributed?</a:t>
            </a:r>
          </a:p>
          <a:p>
            <a:pPr marL="0" indent="0">
              <a:buNone/>
            </a:pPr>
            <a:endParaRPr lang="en-US" dirty="0"/>
          </a:p>
          <a:p>
            <a:pPr marL="0" indent="0">
              <a:buNone/>
            </a:pPr>
            <a:endParaRPr lang="en-US" dirty="0" smtClean="0"/>
          </a:p>
          <a:p>
            <a:endParaRPr lang="en-US" dirty="0"/>
          </a:p>
          <a:p>
            <a:endParaRPr lang="en-US" dirty="0"/>
          </a:p>
        </p:txBody>
      </p:sp>
      <p:sp>
        <p:nvSpPr>
          <p:cNvPr id="5" name="Content Placeholder 4"/>
          <p:cNvSpPr>
            <a:spLocks noGrp="1"/>
          </p:cNvSpPr>
          <p:nvPr>
            <p:ph sz="half" idx="2"/>
          </p:nvPr>
        </p:nvSpPr>
        <p:spPr/>
        <p:txBody>
          <a:bodyPr>
            <a:normAutofit/>
          </a:bodyPr>
          <a:lstStyle/>
          <a:p>
            <a:pPr marL="0" indent="0">
              <a:buNone/>
            </a:pPr>
            <a:r>
              <a:rPr lang="en-US" b="1" dirty="0" smtClean="0"/>
              <a:t>People </a:t>
            </a:r>
            <a:r>
              <a:rPr lang="en-US" b="1" dirty="0"/>
              <a:t>and Places</a:t>
            </a:r>
          </a:p>
          <a:p>
            <a:r>
              <a:rPr lang="en-US" dirty="0"/>
              <a:t>What were the social and economic impacts on people? </a:t>
            </a:r>
          </a:p>
          <a:p>
            <a:r>
              <a:rPr lang="en-US" dirty="0"/>
              <a:t>What were the environmental </a:t>
            </a:r>
            <a:r>
              <a:rPr lang="en-US" dirty="0" smtClean="0"/>
              <a:t>and </a:t>
            </a:r>
            <a:r>
              <a:rPr lang="en-US" dirty="0"/>
              <a:t>economic impacts on places?</a:t>
            </a:r>
          </a:p>
          <a:p>
            <a:pPr marL="0" indent="0">
              <a:buNone/>
            </a:pPr>
            <a:endParaRPr lang="en-US" dirty="0"/>
          </a:p>
        </p:txBody>
      </p:sp>
      <p:sp>
        <p:nvSpPr>
          <p:cNvPr id="4" name="TextBox 3"/>
          <p:cNvSpPr txBox="1"/>
          <p:nvPr/>
        </p:nvSpPr>
        <p:spPr>
          <a:xfrm>
            <a:off x="1739900" y="6211669"/>
            <a:ext cx="5169955" cy="646331"/>
          </a:xfrm>
          <a:prstGeom prst="rect">
            <a:avLst/>
          </a:prstGeom>
          <a:noFill/>
        </p:spPr>
        <p:txBody>
          <a:bodyPr wrap="none" rtlCol="0">
            <a:spAutoFit/>
          </a:bodyPr>
          <a:lstStyle/>
          <a:p>
            <a:r>
              <a:rPr lang="en-US" sz="1200" dirty="0">
                <a:hlinkClick r:id="rId2"/>
              </a:rPr>
              <a:t>https://hti.osu.edu/history-lesson-plans/european-history/industrial-revolution</a:t>
            </a:r>
            <a:r>
              <a:rPr lang="en-US" dirty="0"/>
              <a:t/>
            </a:r>
            <a:br>
              <a:rPr lang="en-US" dirty="0"/>
            </a:br>
            <a:endParaRPr lang="en-US" dirty="0"/>
          </a:p>
        </p:txBody>
      </p:sp>
    </p:spTree>
    <p:extLst>
      <p:ext uri="{BB962C8B-B14F-4D97-AF65-F5344CB8AC3E}">
        <p14:creationId xmlns:p14="http://schemas.microsoft.com/office/powerpoint/2010/main" val="3176639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5" name="TextBox 4"/>
          <p:cNvSpPr txBox="1"/>
          <p:nvPr/>
        </p:nvSpPr>
        <p:spPr>
          <a:xfrm>
            <a:off x="1981200" y="6317734"/>
            <a:ext cx="4985034" cy="369332"/>
          </a:xfrm>
          <a:prstGeom prst="rect">
            <a:avLst/>
          </a:prstGeom>
          <a:noFill/>
        </p:spPr>
        <p:txBody>
          <a:bodyPr wrap="none" rtlCol="0">
            <a:spAutoFit/>
          </a:bodyPr>
          <a:lstStyle/>
          <a:p>
            <a:r>
              <a:rPr lang="en-US" dirty="0">
                <a:hlinkClick r:id="rId2"/>
              </a:rPr>
              <a:t>http://www.netnicholls.com/neh2001/index.html#</a:t>
            </a:r>
            <a:r>
              <a:rPr lang="en-US" dirty="0"/>
              <a:t> </a:t>
            </a:r>
          </a:p>
        </p:txBody>
      </p:sp>
      <p:pic>
        <p:nvPicPr>
          <p:cNvPr id="7" name="Picture 6"/>
          <p:cNvPicPr>
            <a:picLocks noChangeAspect="1"/>
          </p:cNvPicPr>
          <p:nvPr/>
        </p:nvPicPr>
        <p:blipFill>
          <a:blip r:embed="rId3"/>
          <a:stretch>
            <a:fillRect/>
          </a:stretch>
        </p:blipFill>
        <p:spPr>
          <a:xfrm>
            <a:off x="0" y="1447800"/>
            <a:ext cx="9144000" cy="3941379"/>
          </a:xfrm>
          <a:prstGeom prst="rect">
            <a:avLst/>
          </a:prstGeom>
        </p:spPr>
      </p:pic>
    </p:spTree>
    <p:extLst>
      <p:ext uri="{BB962C8B-B14F-4D97-AF65-F5344CB8AC3E}">
        <p14:creationId xmlns:p14="http://schemas.microsoft.com/office/powerpoint/2010/main" val="107133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Literacy</a:t>
            </a:r>
            <a:endParaRPr lang="en-US" dirty="0"/>
          </a:p>
        </p:txBody>
      </p:sp>
      <p:sp>
        <p:nvSpPr>
          <p:cNvPr id="3" name="Content Placeholder 2"/>
          <p:cNvSpPr>
            <a:spLocks noGrp="1"/>
          </p:cNvSpPr>
          <p:nvPr>
            <p:ph idx="1"/>
          </p:nvPr>
        </p:nvSpPr>
        <p:spPr>
          <a:xfrm>
            <a:off x="457200" y="1219201"/>
            <a:ext cx="8229600" cy="4724400"/>
          </a:xfrm>
        </p:spPr>
        <p:txBody>
          <a:bodyPr>
            <a:normAutofit fontScale="70000" lnSpcReduction="20000"/>
          </a:bodyPr>
          <a:lstStyle/>
          <a:p>
            <a:pPr>
              <a:spcAft>
                <a:spcPts val="600"/>
              </a:spcAft>
            </a:pPr>
            <a:r>
              <a:rPr lang="en-US" u="sng" dirty="0">
                <a:hlinkClick r:id="rId2"/>
              </a:rPr>
              <a:t>SS.912.A.1.2</a:t>
            </a:r>
            <a:r>
              <a:rPr lang="en-US" dirty="0"/>
              <a:t> Utilize a variety of primary and secondary sources to identify author, historical significance, audience, and authenticity to understand a historical period.</a:t>
            </a:r>
          </a:p>
          <a:p>
            <a:pPr>
              <a:spcAft>
                <a:spcPts val="600"/>
              </a:spcAft>
            </a:pPr>
            <a:r>
              <a:rPr lang="en-US" u="sng" dirty="0">
                <a:hlinkClick r:id="rId3"/>
              </a:rPr>
              <a:t>SS.912.A.1.3</a:t>
            </a:r>
            <a:r>
              <a:rPr lang="en-US" dirty="0"/>
              <a:t> Utilize timelines to identify the time sequence of historical data.</a:t>
            </a:r>
          </a:p>
          <a:p>
            <a:pPr>
              <a:spcAft>
                <a:spcPts val="600"/>
              </a:spcAft>
            </a:pPr>
            <a:r>
              <a:rPr lang="en-US" u="sng" dirty="0">
                <a:hlinkClick r:id="rId4"/>
              </a:rPr>
              <a:t>SS.912.A.1.4</a:t>
            </a:r>
            <a:r>
              <a:rPr lang="en-US" dirty="0"/>
              <a:t> Analyze how images, symbols, objects, cartoons, graphs, charts, maps, and artwork may be used to interpret the significance of time periods and events from the past.</a:t>
            </a:r>
          </a:p>
          <a:p>
            <a:pPr>
              <a:spcAft>
                <a:spcPts val="600"/>
              </a:spcAft>
            </a:pPr>
            <a:r>
              <a:rPr lang="en-US" u="sng" dirty="0">
                <a:hlinkClick r:id="rId5"/>
              </a:rPr>
              <a:t>SS.912.A.1.5</a:t>
            </a:r>
            <a:r>
              <a:rPr lang="en-US" dirty="0"/>
              <a:t> Evaluate the validity, reliability, bias, and authenticity of current events and Internet resources.</a:t>
            </a:r>
          </a:p>
          <a:p>
            <a:pPr>
              <a:spcAft>
                <a:spcPts val="600"/>
              </a:spcAft>
            </a:pPr>
            <a:r>
              <a:rPr lang="en-US" u="sng" dirty="0">
                <a:hlinkClick r:id="rId6"/>
              </a:rPr>
              <a:t>SS.912.A.1.6</a:t>
            </a:r>
            <a:r>
              <a:rPr lang="en-US" dirty="0"/>
              <a:t> Use case studies to explore social, political, legal, and economic relationships in history.</a:t>
            </a:r>
          </a:p>
          <a:p>
            <a:pPr>
              <a:spcAft>
                <a:spcPts val="600"/>
              </a:spcAft>
            </a:pPr>
            <a:r>
              <a:rPr lang="en-US" u="sng" dirty="0">
                <a:hlinkClick r:id="rId7"/>
              </a:rPr>
              <a:t>SS.912.A.1.7</a:t>
            </a:r>
            <a:r>
              <a:rPr lang="en-US" dirty="0"/>
              <a:t> Describe various socio-cultural aspects of American life including arts, artifacts, literature, education, and publications.</a:t>
            </a:r>
          </a:p>
          <a:p>
            <a:pPr marL="0" indent="0">
              <a:buNone/>
            </a:pPr>
            <a:endParaRPr lang="en-US" dirty="0"/>
          </a:p>
        </p:txBody>
      </p:sp>
    </p:spTree>
    <p:extLst>
      <p:ext uri="{BB962C8B-B14F-4D97-AF65-F5344CB8AC3E}">
        <p14:creationId xmlns:p14="http://schemas.microsoft.com/office/powerpoint/2010/main" val="2599176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435600" y="1828800"/>
            <a:ext cx="3708400" cy="4203700"/>
          </a:xfrm>
          <a:prstGeom prst="rect">
            <a:avLst/>
          </a:prstGeom>
        </p:spPr>
      </p:pic>
      <p:pic>
        <p:nvPicPr>
          <p:cNvPr id="5" name="Picture 4"/>
          <p:cNvPicPr>
            <a:picLocks noChangeAspect="1"/>
          </p:cNvPicPr>
          <p:nvPr/>
        </p:nvPicPr>
        <p:blipFill rotWithShape="1">
          <a:blip r:embed="rId3"/>
          <a:srcRect l="58889" b="78257"/>
          <a:stretch/>
        </p:blipFill>
        <p:spPr>
          <a:xfrm>
            <a:off x="2235200" y="274638"/>
            <a:ext cx="4762082" cy="1168400"/>
          </a:xfrm>
          <a:prstGeom prst="rect">
            <a:avLst/>
          </a:prstGeom>
        </p:spPr>
      </p:pic>
      <p:pic>
        <p:nvPicPr>
          <p:cNvPr id="6" name="Picture 5"/>
          <p:cNvPicPr>
            <a:picLocks noChangeAspect="1"/>
          </p:cNvPicPr>
          <p:nvPr/>
        </p:nvPicPr>
        <p:blipFill>
          <a:blip r:embed="rId4"/>
          <a:stretch>
            <a:fillRect/>
          </a:stretch>
        </p:blipFill>
        <p:spPr>
          <a:xfrm>
            <a:off x="-25400" y="1828800"/>
            <a:ext cx="5397500" cy="3962400"/>
          </a:xfrm>
          <a:prstGeom prst="rect">
            <a:avLst/>
          </a:prstGeom>
        </p:spPr>
      </p:pic>
    </p:spTree>
    <p:extLst>
      <p:ext uri="{BB962C8B-B14F-4D97-AF65-F5344CB8AC3E}">
        <p14:creationId xmlns:p14="http://schemas.microsoft.com/office/powerpoint/2010/main" val="1791886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14300" y="1435100"/>
            <a:ext cx="5372100" cy="3975100"/>
          </a:xfrm>
          <a:prstGeom prst="rect">
            <a:avLst/>
          </a:prstGeom>
        </p:spPr>
      </p:pic>
      <p:pic>
        <p:nvPicPr>
          <p:cNvPr id="6" name="Picture 5"/>
          <p:cNvPicPr>
            <a:picLocks noChangeAspect="1"/>
          </p:cNvPicPr>
          <p:nvPr/>
        </p:nvPicPr>
        <p:blipFill>
          <a:blip r:embed="rId3"/>
          <a:stretch>
            <a:fillRect/>
          </a:stretch>
        </p:blipFill>
        <p:spPr>
          <a:xfrm>
            <a:off x="5486400" y="1689100"/>
            <a:ext cx="3657600" cy="3721100"/>
          </a:xfrm>
          <a:prstGeom prst="rect">
            <a:avLst/>
          </a:prstGeom>
        </p:spPr>
      </p:pic>
      <p:pic>
        <p:nvPicPr>
          <p:cNvPr id="7" name="Picture 6"/>
          <p:cNvPicPr>
            <a:picLocks noChangeAspect="1"/>
          </p:cNvPicPr>
          <p:nvPr/>
        </p:nvPicPr>
        <p:blipFill>
          <a:blip r:embed="rId4"/>
          <a:stretch>
            <a:fillRect/>
          </a:stretch>
        </p:blipFill>
        <p:spPr>
          <a:xfrm>
            <a:off x="2768599" y="177800"/>
            <a:ext cx="4436864" cy="1104900"/>
          </a:xfrm>
          <a:prstGeom prst="rect">
            <a:avLst/>
          </a:prstGeom>
        </p:spPr>
      </p:pic>
    </p:spTree>
    <p:extLst>
      <p:ext uri="{BB962C8B-B14F-4D97-AF65-F5344CB8AC3E}">
        <p14:creationId xmlns:p14="http://schemas.microsoft.com/office/powerpoint/2010/main" val="125585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 y="477838"/>
            <a:ext cx="3683000" cy="1879600"/>
          </a:xfrm>
          <a:prstGeom prst="rect">
            <a:avLst/>
          </a:prstGeom>
        </p:spPr>
      </p:pic>
      <p:pic>
        <p:nvPicPr>
          <p:cNvPr id="4" name="Picture 3"/>
          <p:cNvPicPr>
            <a:picLocks noChangeAspect="1"/>
          </p:cNvPicPr>
          <p:nvPr/>
        </p:nvPicPr>
        <p:blipFill>
          <a:blip r:embed="rId3"/>
          <a:stretch>
            <a:fillRect/>
          </a:stretch>
        </p:blipFill>
        <p:spPr>
          <a:xfrm>
            <a:off x="4838700" y="419100"/>
            <a:ext cx="3721100" cy="4610100"/>
          </a:xfrm>
          <a:prstGeom prst="rect">
            <a:avLst/>
          </a:prstGeom>
        </p:spPr>
      </p:pic>
      <p:pic>
        <p:nvPicPr>
          <p:cNvPr id="5" name="Picture 4"/>
          <p:cNvPicPr>
            <a:picLocks noChangeAspect="1"/>
          </p:cNvPicPr>
          <p:nvPr/>
        </p:nvPicPr>
        <p:blipFill>
          <a:blip r:embed="rId4"/>
          <a:stretch>
            <a:fillRect/>
          </a:stretch>
        </p:blipFill>
        <p:spPr>
          <a:xfrm>
            <a:off x="444500" y="2705100"/>
            <a:ext cx="3695700" cy="2095500"/>
          </a:xfrm>
          <a:prstGeom prst="rect">
            <a:avLst/>
          </a:prstGeom>
        </p:spPr>
      </p:pic>
    </p:spTree>
    <p:extLst>
      <p:ext uri="{BB962C8B-B14F-4D97-AF65-F5344CB8AC3E}">
        <p14:creationId xmlns:p14="http://schemas.microsoft.com/office/powerpoint/2010/main" val="1380627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From England to America . . .</a:t>
            </a:r>
            <a:endParaRPr lang="en-US" dirty="0"/>
          </a:p>
        </p:txBody>
      </p:sp>
      <p:pic>
        <p:nvPicPr>
          <p:cNvPr id="7" name="Content Placeholder 6"/>
          <p:cNvPicPr>
            <a:picLocks noGrp="1" noChangeAspect="1"/>
          </p:cNvPicPr>
          <p:nvPr>
            <p:ph sz="half" idx="1"/>
          </p:nvPr>
        </p:nvPicPr>
        <p:blipFill>
          <a:blip r:embed="rId3"/>
          <a:srcRect t="5173" b="5173"/>
          <a:stretch>
            <a:fillRect/>
          </a:stretch>
        </p:blipFill>
        <p:spPr/>
      </p:pic>
      <p:pic>
        <p:nvPicPr>
          <p:cNvPr id="8" name="Content Placeholder 7"/>
          <p:cNvPicPr>
            <a:picLocks noGrp="1" noChangeAspect="1"/>
          </p:cNvPicPr>
          <p:nvPr>
            <p:ph sz="half" idx="2"/>
          </p:nvPr>
        </p:nvPicPr>
        <p:blipFill>
          <a:blip r:embed="rId4"/>
          <a:srcRect t="5173" b="5173"/>
          <a:stretch>
            <a:fillRect/>
          </a:stretch>
        </p:blipFill>
        <p:spPr/>
      </p:pic>
      <p:sp>
        <p:nvSpPr>
          <p:cNvPr id="4" name="TextBox 3"/>
          <p:cNvSpPr txBox="1"/>
          <p:nvPr/>
        </p:nvSpPr>
        <p:spPr>
          <a:xfrm>
            <a:off x="2691639" y="6304875"/>
            <a:ext cx="4175880" cy="369332"/>
          </a:xfrm>
          <a:prstGeom prst="rect">
            <a:avLst/>
          </a:prstGeom>
          <a:noFill/>
        </p:spPr>
        <p:txBody>
          <a:bodyPr wrap="none" rtlCol="0">
            <a:spAutoFit/>
          </a:bodyPr>
          <a:lstStyle/>
          <a:p>
            <a:r>
              <a:rPr lang="en-US" dirty="0" smtClean="0">
                <a:hlinkClick r:id="rId5"/>
              </a:rPr>
              <a:t>http://www.loc.gov/pictures/item/ri0102/</a:t>
            </a:r>
            <a:r>
              <a:rPr lang="en-US" dirty="0" smtClean="0"/>
              <a:t> </a:t>
            </a:r>
            <a:endParaRPr lang="en-US" dirty="0"/>
          </a:p>
        </p:txBody>
      </p:sp>
    </p:spTree>
    <p:extLst>
      <p:ext uri="{BB962C8B-B14F-4D97-AF65-F5344CB8AC3E}">
        <p14:creationId xmlns:p14="http://schemas.microsoft.com/office/powerpoint/2010/main" val="13858033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Slater Mill</a:t>
            </a:r>
            <a:endParaRPr lang="en-US" dirty="0"/>
          </a:p>
        </p:txBody>
      </p:sp>
      <p:pic>
        <p:nvPicPr>
          <p:cNvPr id="7" name="Content Placeholder 6"/>
          <p:cNvPicPr>
            <a:picLocks noGrp="1" noChangeAspect="1"/>
          </p:cNvPicPr>
          <p:nvPr>
            <p:ph idx="1"/>
          </p:nvPr>
        </p:nvPicPr>
        <p:blipFill>
          <a:blip r:embed="rId2"/>
          <a:srcRect t="1055" b="1055"/>
          <a:stretch>
            <a:fillRect/>
          </a:stretch>
        </p:blipFill>
        <p:spPr/>
      </p:pic>
    </p:spTree>
    <p:extLst>
      <p:ext uri="{BB962C8B-B14F-4D97-AF65-F5344CB8AC3E}">
        <p14:creationId xmlns:p14="http://schemas.microsoft.com/office/powerpoint/2010/main" val="412930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Corporate Era: 1860</a:t>
            </a:r>
            <a:r>
              <a:rPr lang="en-US" dirty="0"/>
              <a:t>s</a:t>
            </a:r>
            <a:r>
              <a:rPr lang="en-US" dirty="0" smtClean="0"/>
              <a:t> to 1930s</a:t>
            </a:r>
            <a:endParaRPr lang="en-US" dirty="0"/>
          </a:p>
        </p:txBody>
      </p:sp>
      <p:sp>
        <p:nvSpPr>
          <p:cNvPr id="4" name="TextBox 3"/>
          <p:cNvSpPr txBox="1"/>
          <p:nvPr/>
        </p:nvSpPr>
        <p:spPr>
          <a:xfrm>
            <a:off x="1003300" y="6362700"/>
            <a:ext cx="7350728" cy="369332"/>
          </a:xfrm>
          <a:prstGeom prst="rect">
            <a:avLst/>
          </a:prstGeom>
          <a:noFill/>
        </p:spPr>
        <p:txBody>
          <a:bodyPr wrap="none" rtlCol="0">
            <a:spAutoFit/>
          </a:bodyPr>
          <a:lstStyle/>
          <a:p>
            <a:r>
              <a:rPr lang="en-US" dirty="0">
                <a:hlinkClick r:id="rId2"/>
              </a:rPr>
              <a:t>http://americanhistory.si.edu/american-enterprise-exhibition/corporate-</a:t>
            </a:r>
            <a:r>
              <a:rPr lang="en-US" dirty="0" smtClean="0">
                <a:hlinkClick r:id="rId2"/>
              </a:rPr>
              <a:t>era</a:t>
            </a:r>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6" name="Content Placeholder 4" descr="http---americanhistory.si.edu-sites-default-files-Cropped_AC0293-0000001 %284671%29.jpg.jpg"/>
          <p:cNvPicPr>
            <a:picLocks noChangeAspect="1"/>
          </p:cNvPicPr>
          <p:nvPr/>
        </p:nvPicPr>
        <p:blipFill>
          <a:blip r:embed="rId3">
            <a:extLst>
              <a:ext uri="{28A0092B-C50C-407E-A947-70E740481C1C}">
                <a14:useLocalDpi xmlns:a14="http://schemas.microsoft.com/office/drawing/2010/main" val="0"/>
              </a:ext>
            </a:extLst>
          </a:blip>
          <a:srcRect t="16192" b="16192"/>
          <a:stretch>
            <a:fillRect/>
          </a:stretch>
        </p:blipFill>
        <p:spPr>
          <a:xfrm>
            <a:off x="0" y="1251921"/>
            <a:ext cx="9116897" cy="5013942"/>
          </a:xfrm>
          <a:prstGeom prst="rect">
            <a:avLst/>
          </a:prstGeom>
        </p:spPr>
      </p:pic>
    </p:spTree>
    <p:extLst>
      <p:ext uri="{BB962C8B-B14F-4D97-AF65-F5344CB8AC3E}">
        <p14:creationId xmlns:p14="http://schemas.microsoft.com/office/powerpoint/2010/main" val="39891141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199" b="1199"/>
          <a:stretch>
            <a:fillRect/>
          </a:stretch>
        </p:blipFill>
        <p:spPr/>
      </p:pic>
    </p:spTree>
    <p:extLst>
      <p:ext uri="{BB962C8B-B14F-4D97-AF65-F5344CB8AC3E}">
        <p14:creationId xmlns:p14="http://schemas.microsoft.com/office/powerpoint/2010/main" val="3276751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392" r="2392"/>
          <a:stretch>
            <a:fillRect/>
          </a:stretch>
        </p:blipFill>
        <p:spPr/>
      </p:pic>
    </p:spTree>
    <p:extLst>
      <p:ext uri="{BB962C8B-B14F-4D97-AF65-F5344CB8AC3E}">
        <p14:creationId xmlns:p14="http://schemas.microsoft.com/office/powerpoint/2010/main" val="3319465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3120" b="-3120"/>
          <a:stretch>
            <a:fillRect/>
          </a:stretch>
        </p:blipFill>
        <p:spPr/>
      </p:pic>
    </p:spTree>
    <p:extLst>
      <p:ext uri="{BB962C8B-B14F-4D97-AF65-F5344CB8AC3E}">
        <p14:creationId xmlns:p14="http://schemas.microsoft.com/office/powerpoint/2010/main" val="1853673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3803" b="-3803"/>
          <a:stretch>
            <a:fillRect/>
          </a:stretch>
        </p:blipFill>
        <p:spPr/>
      </p:pic>
    </p:spTree>
    <p:extLst>
      <p:ext uri="{BB962C8B-B14F-4D97-AF65-F5344CB8AC3E}">
        <p14:creationId xmlns:p14="http://schemas.microsoft.com/office/powerpoint/2010/main" val="3052440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sp>
        <p:nvSpPr>
          <p:cNvPr id="3" name="Content Placeholder 2"/>
          <p:cNvSpPr>
            <a:spLocks noGrp="1"/>
          </p:cNvSpPr>
          <p:nvPr>
            <p:ph idx="1"/>
          </p:nvPr>
        </p:nvSpPr>
        <p:spPr>
          <a:xfrm>
            <a:off x="457200" y="1219201"/>
            <a:ext cx="8229600" cy="4724400"/>
          </a:xfrm>
        </p:spPr>
        <p:txBody>
          <a:bodyPr>
            <a:normAutofit fontScale="70000" lnSpcReduction="20000"/>
          </a:bodyPr>
          <a:lstStyle/>
          <a:p>
            <a:pPr marL="0" indent="0">
              <a:buNone/>
            </a:pPr>
            <a:r>
              <a:rPr lang="en-US" b="1" dirty="0" smtClean="0"/>
              <a:t>SS</a:t>
            </a:r>
            <a:r>
              <a:rPr lang="en-US" b="1" dirty="0"/>
              <a:t>.912.A.3.4:</a:t>
            </a:r>
            <a:r>
              <a:rPr lang="en-US" dirty="0"/>
              <a:t> </a:t>
            </a:r>
            <a:r>
              <a:rPr lang="en-US" i="1" dirty="0"/>
              <a:t>Determine how the development of steel, oil, transportation, communication, and business practices affected the United States economy</a:t>
            </a:r>
            <a:r>
              <a:rPr lang="en-US" dirty="0"/>
              <a:t>. </a:t>
            </a:r>
            <a:endParaRPr lang="en-US" dirty="0" smtClean="0"/>
          </a:p>
          <a:p>
            <a:pPr marL="0" indent="0">
              <a:buNone/>
            </a:pPr>
            <a:r>
              <a:rPr lang="en-US" b="1" dirty="0" smtClean="0"/>
              <a:t>SS</a:t>
            </a:r>
            <a:r>
              <a:rPr lang="en-US" b="1" dirty="0"/>
              <a:t>.912.W.6.2</a:t>
            </a:r>
            <a:r>
              <a:rPr lang="en-US" i="1" dirty="0"/>
              <a:t>: Summarize the social and economic effects of the Industrial Revolution. Examples are urbanization, increased productivity and wealth, rise of the middle class, conditions faced by workers, rise of labor unions, expansion of colonialism</a:t>
            </a:r>
            <a:r>
              <a:rPr lang="en-US" dirty="0"/>
              <a:t>. </a:t>
            </a:r>
          </a:p>
          <a:p>
            <a:pPr marL="0" indent="0">
              <a:buNone/>
            </a:pPr>
            <a:r>
              <a:rPr lang="en-US" b="1" dirty="0" smtClean="0"/>
              <a:t>SS</a:t>
            </a:r>
            <a:r>
              <a:rPr lang="en-US" b="1" dirty="0"/>
              <a:t>.912.A.7.14</a:t>
            </a:r>
            <a:r>
              <a:rPr lang="en-US" dirty="0"/>
              <a:t>: </a:t>
            </a:r>
            <a:r>
              <a:rPr lang="en-US" i="1" dirty="0"/>
              <a:t>Review the role of the United States as a participant in the global economy (trade agreements, international competition, impact on American labor, environmental concerns). Examples may include, but are not limited to, NAFTA, World Trade Organization</a:t>
            </a:r>
            <a:r>
              <a:rPr lang="en-US" i="1" dirty="0" smtClean="0"/>
              <a:t>.</a:t>
            </a:r>
          </a:p>
          <a:p>
            <a:pPr marL="0" indent="0">
              <a:buNone/>
            </a:pPr>
            <a:r>
              <a:rPr lang="en-US" b="1" dirty="0" smtClean="0"/>
              <a:t>SS</a:t>
            </a:r>
            <a:r>
              <a:rPr lang="en-US" b="1" dirty="0"/>
              <a:t>.912.W.9.6:</a:t>
            </a:r>
            <a:r>
              <a:rPr lang="en-US" i="1" dirty="0"/>
              <a:t>Analyze the rise of regional trade blocs such as the European Union and NAFTA, and predict the impact of increased globalization in the 20th and 21st centuries.</a:t>
            </a:r>
            <a:endParaRPr lang="en-US" dirty="0"/>
          </a:p>
          <a:p>
            <a:pPr marL="0" indent="0">
              <a:buNone/>
            </a:pPr>
            <a:r>
              <a:rPr lang="en-US" i="1" dirty="0"/>
              <a:t> </a:t>
            </a:r>
            <a:endParaRPr lang="en-US" dirty="0"/>
          </a:p>
          <a:p>
            <a:pPr marL="0" indent="0">
              <a:buNone/>
            </a:pPr>
            <a:endParaRPr lang="en-US" dirty="0"/>
          </a:p>
        </p:txBody>
      </p:sp>
    </p:spTree>
    <p:extLst>
      <p:ext uri="{BB962C8B-B14F-4D97-AF65-F5344CB8AC3E}">
        <p14:creationId xmlns:p14="http://schemas.microsoft.com/office/powerpoint/2010/main" val="18410831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8080" b="-8080"/>
          <a:stretch>
            <a:fillRect/>
          </a:stretch>
        </p:blipFill>
        <p:spPr/>
      </p:pic>
    </p:spTree>
    <p:extLst>
      <p:ext uri="{BB962C8B-B14F-4D97-AF65-F5344CB8AC3E}">
        <p14:creationId xmlns:p14="http://schemas.microsoft.com/office/powerpoint/2010/main" val="2776204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5300" b="-5300"/>
          <a:stretch>
            <a:fillRect/>
          </a:stretch>
        </p:blipFill>
        <p:spPr/>
      </p:pic>
    </p:spTree>
    <p:extLst>
      <p:ext uri="{BB962C8B-B14F-4D97-AF65-F5344CB8AC3E}">
        <p14:creationId xmlns:p14="http://schemas.microsoft.com/office/powerpoint/2010/main" val="3934286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smtClean="0">
                <a:hlinkClick r:id="rId2"/>
              </a:rPr>
              <a:t>https</a:t>
            </a:r>
            <a:r>
              <a:rPr lang="en-US" sz="2700" dirty="0">
                <a:hlinkClick r:id="rId2"/>
              </a:rPr>
              <a:t>://www.youtube.com/watch?v=</a:t>
            </a:r>
            <a:r>
              <a:rPr lang="en-US" sz="2700" dirty="0" smtClean="0">
                <a:hlinkClick r:id="rId2"/>
              </a:rPr>
              <a:t>Xac4Px49Tfo</a:t>
            </a:r>
            <a:r>
              <a:rPr lang="en-US" sz="2700" dirty="0" smtClean="0"/>
              <a:t> </a:t>
            </a:r>
            <a:endParaRPr lang="en-US" sz="2700" dirty="0"/>
          </a:p>
        </p:txBody>
      </p:sp>
      <p:pic>
        <p:nvPicPr>
          <p:cNvPr id="4" name="Content Placeholder 3"/>
          <p:cNvPicPr>
            <a:picLocks noGrp="1" noChangeAspect="1"/>
          </p:cNvPicPr>
          <p:nvPr>
            <p:ph idx="1"/>
          </p:nvPr>
        </p:nvPicPr>
        <p:blipFill>
          <a:blip r:embed="rId3"/>
          <a:srcRect l="5609" r="5609"/>
          <a:stretch>
            <a:fillRect/>
          </a:stretch>
        </p:blipFill>
        <p:spPr/>
      </p:pic>
      <p:sp>
        <p:nvSpPr>
          <p:cNvPr id="5" name="TextBox 4"/>
          <p:cNvSpPr txBox="1"/>
          <p:nvPr/>
        </p:nvSpPr>
        <p:spPr>
          <a:xfrm>
            <a:off x="1254894" y="6330434"/>
            <a:ext cx="7123390" cy="369332"/>
          </a:xfrm>
          <a:prstGeom prst="rect">
            <a:avLst/>
          </a:prstGeom>
          <a:noFill/>
        </p:spPr>
        <p:txBody>
          <a:bodyPr wrap="none" rtlCol="0">
            <a:spAutoFit/>
          </a:bodyPr>
          <a:lstStyle/>
          <a:p>
            <a:r>
              <a:rPr lang="en-US" dirty="0" smtClean="0"/>
              <a:t>How will you be great? How can you solve problems of the corporate era? </a:t>
            </a:r>
            <a:endParaRPr lang="en-US" dirty="0"/>
          </a:p>
        </p:txBody>
      </p:sp>
    </p:spTree>
    <p:extLst>
      <p:ext uri="{BB962C8B-B14F-4D97-AF65-F5344CB8AC3E}">
        <p14:creationId xmlns:p14="http://schemas.microsoft.com/office/powerpoint/2010/main" val="1770350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Debating Enterprise Activity: </a:t>
            </a:r>
            <a:br>
              <a:rPr lang="en-US" dirty="0" smtClean="0"/>
            </a:br>
            <a:r>
              <a:rPr lang="en-US" dirty="0" smtClean="0"/>
              <a:t>Private Gain </a:t>
            </a:r>
            <a:r>
              <a:rPr lang="en-US" dirty="0" err="1" smtClean="0"/>
              <a:t>vs</a:t>
            </a:r>
            <a:r>
              <a:rPr lang="en-US" dirty="0" smtClean="0"/>
              <a:t> Public Good</a:t>
            </a:r>
            <a:endParaRPr lang="en-US" dirty="0"/>
          </a:p>
        </p:txBody>
      </p:sp>
      <p:pic>
        <p:nvPicPr>
          <p:cNvPr id="4" name="Content Placeholder 3"/>
          <p:cNvPicPr>
            <a:picLocks noGrp="1" noChangeAspect="1"/>
          </p:cNvPicPr>
          <p:nvPr>
            <p:ph idx="1"/>
          </p:nvPr>
        </p:nvPicPr>
        <p:blipFill>
          <a:blip r:embed="rId2"/>
          <a:srcRect t="2971" b="2971"/>
          <a:stretch>
            <a:fillRect/>
          </a:stretch>
        </p:blipFill>
        <p:spPr/>
      </p:pic>
    </p:spTree>
    <p:extLst>
      <p:ext uri="{BB962C8B-B14F-4D97-AF65-F5344CB8AC3E}">
        <p14:creationId xmlns:p14="http://schemas.microsoft.com/office/powerpoint/2010/main" val="33319776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Debating Enterprise: </a:t>
            </a:r>
            <a:br>
              <a:rPr lang="en-US" dirty="0" smtClean="0"/>
            </a:br>
            <a:r>
              <a:rPr lang="en-US" dirty="0" smtClean="0"/>
              <a:t>Private Gain </a:t>
            </a:r>
            <a:r>
              <a:rPr lang="en-US" dirty="0" err="1" smtClean="0"/>
              <a:t>vs</a:t>
            </a:r>
            <a:r>
              <a:rPr lang="en-US" dirty="0" smtClean="0"/>
              <a:t> Public Good</a:t>
            </a:r>
            <a:endParaRPr lang="en-US" dirty="0"/>
          </a:p>
        </p:txBody>
      </p:sp>
      <p:pic>
        <p:nvPicPr>
          <p:cNvPr id="5" name="Content Placeholder 4"/>
          <p:cNvPicPr>
            <a:picLocks noGrp="1" noChangeAspect="1"/>
          </p:cNvPicPr>
          <p:nvPr>
            <p:ph idx="1"/>
          </p:nvPr>
        </p:nvPicPr>
        <p:blipFill>
          <a:blip r:embed="rId2"/>
          <a:srcRect t="4194" b="4194"/>
          <a:stretch>
            <a:fillRect/>
          </a:stretch>
        </p:blipFill>
        <p:spPr/>
      </p:pic>
    </p:spTree>
    <p:extLst>
      <p:ext uri="{BB962C8B-B14F-4D97-AF65-F5344CB8AC3E}">
        <p14:creationId xmlns:p14="http://schemas.microsoft.com/office/powerpoint/2010/main" val="19162578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Debating Enterprise: </a:t>
            </a:r>
            <a:br>
              <a:rPr lang="en-US" dirty="0" smtClean="0"/>
            </a:br>
            <a:r>
              <a:rPr lang="en-US" dirty="0" smtClean="0"/>
              <a:t>Private Gain </a:t>
            </a:r>
            <a:r>
              <a:rPr lang="en-US" dirty="0" err="1" smtClean="0"/>
              <a:t>vs</a:t>
            </a:r>
            <a:r>
              <a:rPr lang="en-US" dirty="0" smtClean="0"/>
              <a:t> Public Good</a:t>
            </a:r>
            <a:endParaRPr lang="en-US" dirty="0"/>
          </a:p>
        </p:txBody>
      </p:sp>
      <p:pic>
        <p:nvPicPr>
          <p:cNvPr id="4" name="Content Placeholder 3"/>
          <p:cNvPicPr>
            <a:picLocks noGrp="1" noChangeAspect="1"/>
          </p:cNvPicPr>
          <p:nvPr>
            <p:ph idx="1"/>
          </p:nvPr>
        </p:nvPicPr>
        <p:blipFill>
          <a:blip r:embed="rId2"/>
          <a:srcRect t="3883" b="3883"/>
          <a:stretch>
            <a:fillRect/>
          </a:stretch>
        </p:blipFill>
        <p:spPr/>
      </p:pic>
    </p:spTree>
    <p:extLst>
      <p:ext uri="{BB962C8B-B14F-4D97-AF65-F5344CB8AC3E}">
        <p14:creationId xmlns:p14="http://schemas.microsoft.com/office/powerpoint/2010/main" val="354192846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Explore Find Evidence: Through the different topics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4636087"/>
              </p:ext>
            </p:extLst>
          </p:nvPr>
        </p:nvGraphicFramePr>
        <p:xfrm>
          <a:off x="317500" y="1417638"/>
          <a:ext cx="8369301" cy="4569142"/>
        </p:xfrm>
        <a:graphic>
          <a:graphicData uri="http://schemas.openxmlformats.org/drawingml/2006/table">
            <a:tbl>
              <a:tblPr firstRow="1" bandRow="1">
                <a:tableStyleId>{5940675A-B579-460E-94D1-54222C63F5DA}</a:tableStyleId>
              </a:tblPr>
              <a:tblGrid>
                <a:gridCol w="2789767"/>
                <a:gridCol w="2789767"/>
                <a:gridCol w="2789767"/>
              </a:tblGrid>
              <a:tr h="9721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Andrew</a:t>
                      </a:r>
                      <a:r>
                        <a:rPr lang="en-US" sz="1800" baseline="0" dirty="0" smtClean="0"/>
                        <a:t> Carnegie: Competition strengthens the country</a:t>
                      </a:r>
                      <a:endParaRPr lang="en-US" sz="1800" dirty="0" smtClean="0"/>
                    </a:p>
                  </a:txBody>
                  <a:tcPr/>
                </a:tc>
                <a:tc>
                  <a:txBody>
                    <a:bodyPr/>
                    <a:lstStyle/>
                    <a:p>
                      <a:r>
                        <a:rPr lang="en-US" dirty="0" smtClean="0"/>
                        <a:t>Louis Brandeis: The wealthy few will overwhelm</a:t>
                      </a:r>
                      <a:r>
                        <a:rPr lang="en-US" baseline="0" dirty="0" smtClean="0"/>
                        <a:t> the rights of the many</a:t>
                      </a:r>
                      <a:endParaRPr lang="en-US" dirty="0"/>
                    </a:p>
                  </a:txBody>
                  <a:tcPr/>
                </a:tc>
                <a:tc>
                  <a:txBody>
                    <a:bodyPr/>
                    <a:lstStyle/>
                    <a:p>
                      <a:r>
                        <a:rPr lang="en-US" dirty="0" smtClean="0"/>
                        <a:t>Theodore Roosevelt: Government needed to regulate</a:t>
                      </a:r>
                      <a:r>
                        <a:rPr lang="en-US" baseline="0" dirty="0" smtClean="0"/>
                        <a:t> big business</a:t>
                      </a:r>
                      <a:endParaRPr lang="en-US" dirty="0"/>
                    </a:p>
                  </a:txBody>
                  <a:tcPr/>
                </a:tc>
              </a:tr>
              <a:tr h="3596984">
                <a:tc>
                  <a:txBody>
                    <a:bodyPr/>
                    <a:lstStyle/>
                    <a:p>
                      <a:endParaRPr lang="en-US" dirty="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r>
            </a:tbl>
          </a:graphicData>
        </a:graphic>
      </p:graphicFrame>
    </p:spTree>
    <p:extLst>
      <p:ext uri="{BB962C8B-B14F-4D97-AF65-F5344CB8AC3E}">
        <p14:creationId xmlns:p14="http://schemas.microsoft.com/office/powerpoint/2010/main" val="68245311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16850"/>
          </a:xfrm>
        </p:spPr>
        <p:txBody>
          <a:bodyPr>
            <a:normAutofit fontScale="90000"/>
          </a:bodyPr>
          <a:lstStyle/>
          <a:p>
            <a:r>
              <a:rPr lang="en-US" sz="2400" dirty="0" smtClean="0"/>
              <a:t>Building an Argument</a:t>
            </a:r>
            <a:endParaRPr lang="en-US" sz="2400" dirty="0"/>
          </a:p>
        </p:txBody>
      </p:sp>
      <p:sp>
        <p:nvSpPr>
          <p:cNvPr id="14" name="Content Placeholder 13"/>
          <p:cNvSpPr>
            <a:spLocks noGrp="1"/>
          </p:cNvSpPr>
          <p:nvPr>
            <p:ph sz="half" idx="1"/>
          </p:nvPr>
        </p:nvSpPr>
        <p:spPr>
          <a:xfrm>
            <a:off x="4007223" y="1990166"/>
            <a:ext cx="2082800" cy="3717364"/>
          </a:xfrm>
        </p:spPr>
        <p:txBody>
          <a:bodyPr/>
          <a:lstStyle/>
          <a:p>
            <a:pPr marL="0" indent="0">
              <a:buNone/>
            </a:pPr>
            <a:r>
              <a:rPr lang="en-US" sz="1400" dirty="0" smtClean="0"/>
              <a:t>Here are my </a:t>
            </a:r>
            <a:r>
              <a:rPr lang="en-US" sz="1400" b="1" dirty="0" smtClean="0"/>
              <a:t>reasons</a:t>
            </a:r>
            <a:r>
              <a:rPr lang="en-US" sz="1400" dirty="0" smtClean="0"/>
              <a:t>!</a:t>
            </a:r>
          </a:p>
          <a:p>
            <a:pPr>
              <a:lnSpc>
                <a:spcPct val="130000"/>
              </a:lnSpc>
              <a:buFont typeface="+mj-lt"/>
              <a:buAutoNum type="arabicPeriod"/>
            </a:pPr>
            <a:r>
              <a:rPr lang="en-US" sz="1400" dirty="0" smtClean="0"/>
              <a:t>___________________________________________________</a:t>
            </a:r>
          </a:p>
          <a:p>
            <a:pPr>
              <a:lnSpc>
                <a:spcPct val="150000"/>
              </a:lnSpc>
              <a:buFont typeface="+mj-lt"/>
              <a:buAutoNum type="arabicPeriod"/>
            </a:pPr>
            <a:r>
              <a:rPr lang="en-US" sz="1400" dirty="0" smtClean="0"/>
              <a:t>___________________________________________________</a:t>
            </a:r>
          </a:p>
          <a:p>
            <a:pPr>
              <a:lnSpc>
                <a:spcPct val="150000"/>
              </a:lnSpc>
              <a:buFont typeface="+mj-lt"/>
              <a:buAutoNum type="arabicPeriod"/>
            </a:pPr>
            <a:r>
              <a:rPr lang="en-US" sz="1400" dirty="0" smtClean="0"/>
              <a:t>___________________________________________________</a:t>
            </a:r>
          </a:p>
          <a:p>
            <a:pPr marL="0" indent="0">
              <a:lnSpc>
                <a:spcPct val="130000"/>
              </a:lnSpc>
              <a:buNone/>
            </a:pPr>
            <a:endParaRPr lang="en-US" sz="1400" dirty="0" smtClean="0"/>
          </a:p>
        </p:txBody>
      </p:sp>
      <p:sp>
        <p:nvSpPr>
          <p:cNvPr id="15" name="Content Placeholder 14"/>
          <p:cNvSpPr>
            <a:spLocks noGrp="1"/>
          </p:cNvSpPr>
          <p:nvPr>
            <p:ph sz="half" idx="2"/>
          </p:nvPr>
        </p:nvSpPr>
        <p:spPr>
          <a:xfrm>
            <a:off x="6394822" y="1943847"/>
            <a:ext cx="2097741" cy="4525963"/>
          </a:xfrm>
        </p:spPr>
        <p:txBody>
          <a:bodyPr/>
          <a:lstStyle/>
          <a:p>
            <a:pPr marL="0" indent="0">
              <a:buNone/>
            </a:pPr>
            <a:r>
              <a:rPr lang="en-US" sz="1400" dirty="0" smtClean="0"/>
              <a:t>You </a:t>
            </a:r>
            <a:r>
              <a:rPr lang="en-US" sz="1400" b="1" dirty="0" smtClean="0"/>
              <a:t>could</a:t>
            </a:r>
            <a:r>
              <a:rPr lang="en-US" sz="1400" dirty="0" smtClean="0"/>
              <a:t> argue that…</a:t>
            </a:r>
          </a:p>
          <a:p>
            <a:pPr marL="0" indent="0">
              <a:lnSpc>
                <a:spcPct val="130000"/>
              </a:lnSpc>
              <a:buNone/>
            </a:pPr>
            <a:r>
              <a:rPr lang="en-US" sz="1400" dirty="0" smtClean="0"/>
              <a:t>_________________________________________________________________________________________________________</a:t>
            </a:r>
          </a:p>
          <a:p>
            <a:pPr marL="0" indent="0">
              <a:lnSpc>
                <a:spcPct val="130000"/>
              </a:lnSpc>
              <a:buNone/>
            </a:pPr>
            <a:r>
              <a:rPr lang="en-US" sz="1400" dirty="0" smtClean="0"/>
              <a:t>. . .but here is the </a:t>
            </a:r>
            <a:r>
              <a:rPr lang="en-US" sz="1400" b="1" dirty="0" smtClean="0"/>
              <a:t>weakness . . .</a:t>
            </a:r>
          </a:p>
          <a:p>
            <a:pPr marL="0" indent="0">
              <a:lnSpc>
                <a:spcPct val="130000"/>
              </a:lnSpc>
              <a:buNone/>
            </a:pPr>
            <a:r>
              <a:rPr lang="en-US" sz="1400" dirty="0" smtClean="0"/>
              <a:t>_______________________________________________________________</a:t>
            </a:r>
          </a:p>
          <a:p>
            <a:pPr marL="0" indent="0">
              <a:lnSpc>
                <a:spcPct val="130000"/>
              </a:lnSpc>
              <a:buNone/>
            </a:pPr>
            <a:endParaRPr lang="en-US" sz="1400" dirty="0"/>
          </a:p>
          <a:p>
            <a:pPr marL="0" indent="0">
              <a:lnSpc>
                <a:spcPct val="130000"/>
              </a:lnSpc>
              <a:buNone/>
            </a:pPr>
            <a:endParaRPr lang="en-US" sz="1400" dirty="0"/>
          </a:p>
        </p:txBody>
      </p:sp>
      <p:sp>
        <p:nvSpPr>
          <p:cNvPr id="4" name="Oval 3"/>
          <p:cNvSpPr/>
          <p:nvPr/>
        </p:nvSpPr>
        <p:spPr>
          <a:xfrm>
            <a:off x="963704" y="780742"/>
            <a:ext cx="3697943" cy="13409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9763042">
            <a:off x="660931" y="758189"/>
            <a:ext cx="1130295" cy="338554"/>
          </a:xfrm>
          <a:prstGeom prst="rect">
            <a:avLst/>
          </a:prstGeom>
          <a:noFill/>
        </p:spPr>
        <p:txBody>
          <a:bodyPr wrap="square" rtlCol="0">
            <a:spAutoFit/>
          </a:bodyPr>
          <a:lstStyle/>
          <a:p>
            <a:r>
              <a:rPr lang="en-US" sz="1600" b="1" dirty="0" smtClean="0"/>
              <a:t>Main Idea</a:t>
            </a:r>
            <a:endParaRPr lang="en-US" sz="1600" b="1" dirty="0"/>
          </a:p>
        </p:txBody>
      </p:sp>
      <p:sp>
        <p:nvSpPr>
          <p:cNvPr id="7" name="TextBox 6"/>
          <p:cNvSpPr txBox="1"/>
          <p:nvPr/>
        </p:nvSpPr>
        <p:spPr>
          <a:xfrm>
            <a:off x="1897529" y="861234"/>
            <a:ext cx="1620957" cy="276999"/>
          </a:xfrm>
          <a:prstGeom prst="rect">
            <a:avLst/>
          </a:prstGeom>
          <a:noFill/>
        </p:spPr>
        <p:txBody>
          <a:bodyPr wrap="none" rtlCol="0">
            <a:spAutoFit/>
          </a:bodyPr>
          <a:lstStyle/>
          <a:p>
            <a:r>
              <a:rPr lang="en-US" sz="1200" dirty="0" smtClean="0"/>
              <a:t>Here is what I think . . .</a:t>
            </a:r>
            <a:endParaRPr lang="en-US" sz="1200" dirty="0"/>
          </a:p>
        </p:txBody>
      </p:sp>
      <p:cxnSp>
        <p:nvCxnSpPr>
          <p:cNvPr id="12" name="Straight Connector 11"/>
          <p:cNvCxnSpPr/>
          <p:nvPr/>
        </p:nvCxnSpPr>
        <p:spPr>
          <a:xfrm>
            <a:off x="6185647" y="2121647"/>
            <a:ext cx="0" cy="3436471"/>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nvCxnSpPr>
        <p:spPr>
          <a:xfrm>
            <a:off x="2982098" y="2154517"/>
            <a:ext cx="1025126" cy="127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200588" y="1018703"/>
            <a:ext cx="1461247" cy="1135814"/>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9222739">
            <a:off x="6105620" y="1156028"/>
            <a:ext cx="1018227" cy="523220"/>
          </a:xfrm>
          <a:prstGeom prst="rect">
            <a:avLst/>
          </a:prstGeom>
          <a:noFill/>
        </p:spPr>
        <p:txBody>
          <a:bodyPr wrap="none" rtlCol="0">
            <a:spAutoFit/>
          </a:bodyPr>
          <a:lstStyle/>
          <a:p>
            <a:r>
              <a:rPr lang="en-US" sz="1400" b="1" dirty="0" smtClean="0"/>
              <a:t>Counter </a:t>
            </a:r>
          </a:p>
          <a:p>
            <a:r>
              <a:rPr lang="en-US" sz="1400" b="1" dirty="0" smtClean="0"/>
              <a:t>Arguments</a:t>
            </a:r>
            <a:endParaRPr lang="en-US" sz="1400" b="1" dirty="0"/>
          </a:p>
        </p:txBody>
      </p:sp>
      <p:cxnSp>
        <p:nvCxnSpPr>
          <p:cNvPr id="26" name="Straight Connector 25"/>
          <p:cNvCxnSpPr/>
          <p:nvPr/>
        </p:nvCxnSpPr>
        <p:spPr>
          <a:xfrm flipV="1">
            <a:off x="687294" y="5558118"/>
            <a:ext cx="2719294" cy="911692"/>
          </a:xfrm>
          <a:prstGeom prst="line">
            <a:avLst/>
          </a:prstGeom>
          <a:ln w="28575" cmpd="sng">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30" name="Isosceles Triangle 29"/>
          <p:cNvSpPr/>
          <p:nvPr/>
        </p:nvSpPr>
        <p:spPr>
          <a:xfrm>
            <a:off x="1464236" y="6140824"/>
            <a:ext cx="433293" cy="37530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rot="20509638">
            <a:off x="730371" y="5974095"/>
            <a:ext cx="582085" cy="369332"/>
          </a:xfrm>
          <a:prstGeom prst="rect">
            <a:avLst/>
          </a:prstGeom>
          <a:noFill/>
        </p:spPr>
        <p:txBody>
          <a:bodyPr wrap="none" rtlCol="0">
            <a:spAutoFit/>
          </a:bodyPr>
          <a:lstStyle/>
          <a:p>
            <a:r>
              <a:rPr lang="en-US" dirty="0" smtClean="0"/>
              <a:t>PRO</a:t>
            </a:r>
            <a:endParaRPr lang="en-US" dirty="0"/>
          </a:p>
        </p:txBody>
      </p:sp>
      <p:sp>
        <p:nvSpPr>
          <p:cNvPr id="40" name="TextBox 39"/>
          <p:cNvSpPr txBox="1"/>
          <p:nvPr/>
        </p:nvSpPr>
        <p:spPr>
          <a:xfrm rot="20632724">
            <a:off x="2474266" y="5373452"/>
            <a:ext cx="609587" cy="369332"/>
          </a:xfrm>
          <a:prstGeom prst="rect">
            <a:avLst/>
          </a:prstGeom>
          <a:noFill/>
        </p:spPr>
        <p:txBody>
          <a:bodyPr wrap="none" rtlCol="0">
            <a:spAutoFit/>
          </a:bodyPr>
          <a:lstStyle/>
          <a:p>
            <a:r>
              <a:rPr lang="en-US" dirty="0" smtClean="0"/>
              <a:t>CON</a:t>
            </a:r>
            <a:endParaRPr lang="en-US" dirty="0"/>
          </a:p>
        </p:txBody>
      </p:sp>
      <p:sp>
        <p:nvSpPr>
          <p:cNvPr id="41" name="TextBox 40"/>
          <p:cNvSpPr txBox="1"/>
          <p:nvPr/>
        </p:nvSpPr>
        <p:spPr>
          <a:xfrm rot="20476620">
            <a:off x="684500" y="5942152"/>
            <a:ext cx="2905974" cy="461665"/>
          </a:xfrm>
          <a:prstGeom prst="rect">
            <a:avLst/>
          </a:prstGeom>
          <a:noFill/>
        </p:spPr>
        <p:txBody>
          <a:bodyPr wrap="square" rtlCol="0">
            <a:spAutoFit/>
          </a:bodyPr>
          <a:lstStyle/>
          <a:p>
            <a:r>
              <a:rPr lang="en-US" sz="1200" dirty="0" smtClean="0"/>
              <a:t>When you            weigh all the evidence</a:t>
            </a:r>
          </a:p>
          <a:p>
            <a:r>
              <a:rPr lang="en-US" sz="1200" dirty="0" smtClean="0"/>
              <a:t>                               you conclude that . . .</a:t>
            </a:r>
            <a:endParaRPr lang="en-US" sz="1200" dirty="0"/>
          </a:p>
        </p:txBody>
      </p:sp>
      <p:sp>
        <p:nvSpPr>
          <p:cNvPr id="45" name="TextBox 44"/>
          <p:cNvSpPr txBox="1"/>
          <p:nvPr/>
        </p:nvSpPr>
        <p:spPr>
          <a:xfrm>
            <a:off x="306294" y="2054535"/>
            <a:ext cx="2734235" cy="307777"/>
          </a:xfrm>
          <a:prstGeom prst="rect">
            <a:avLst/>
          </a:prstGeom>
          <a:noFill/>
        </p:spPr>
        <p:txBody>
          <a:bodyPr wrap="square" rtlCol="0">
            <a:spAutoFit/>
          </a:bodyPr>
          <a:lstStyle/>
          <a:p>
            <a:r>
              <a:rPr lang="en-US" sz="1400" b="1" dirty="0" smtClean="0"/>
              <a:t>Evidence</a:t>
            </a:r>
            <a:r>
              <a:rPr lang="en-US" sz="1400" dirty="0" smtClean="0"/>
              <a:t> to back up my reasons</a:t>
            </a:r>
            <a:endParaRPr lang="en-US" sz="1400" dirty="0"/>
          </a:p>
        </p:txBody>
      </p:sp>
      <p:cxnSp>
        <p:nvCxnSpPr>
          <p:cNvPr id="47" name="Straight Arrow Connector 46"/>
          <p:cNvCxnSpPr/>
          <p:nvPr/>
        </p:nvCxnSpPr>
        <p:spPr>
          <a:xfrm flipH="1">
            <a:off x="3294369" y="2607235"/>
            <a:ext cx="740922" cy="2913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3294369" y="3409576"/>
            <a:ext cx="712855" cy="310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3294369" y="4458447"/>
            <a:ext cx="665043" cy="218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457200" y="2557365"/>
            <a:ext cx="2781783" cy="8522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stCxn id="45" idx="2"/>
          </p:cNvCxnSpPr>
          <p:nvPr/>
        </p:nvCxnSpPr>
        <p:spPr>
          <a:xfrm>
            <a:off x="1673412" y="2362312"/>
            <a:ext cx="0" cy="195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457200" y="3594283"/>
            <a:ext cx="2781783" cy="8522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512586" y="4620815"/>
            <a:ext cx="2781783" cy="85221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Content Placeholder 13"/>
          <p:cNvSpPr txBox="1">
            <a:spLocks/>
          </p:cNvSpPr>
          <p:nvPr/>
        </p:nvSpPr>
        <p:spPr bwMode="auto">
          <a:xfrm>
            <a:off x="4392706" y="5094942"/>
            <a:ext cx="4294094"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30000"/>
              </a:lnSpc>
              <a:buNone/>
            </a:pPr>
            <a:endParaRPr lang="en-US" sz="1400" dirty="0" smtClean="0"/>
          </a:p>
          <a:p>
            <a:pPr marL="0" indent="0">
              <a:lnSpc>
                <a:spcPct val="130000"/>
              </a:lnSpc>
              <a:buFont typeface="Arial" charset="0"/>
              <a:buNone/>
            </a:pPr>
            <a:r>
              <a:rPr lang="en-US" sz="1400" b="1" dirty="0" smtClean="0"/>
              <a:t>Strong Finish!</a:t>
            </a:r>
          </a:p>
          <a:p>
            <a:pPr marL="0" indent="0">
              <a:lnSpc>
                <a:spcPct val="130000"/>
              </a:lnSpc>
              <a:buFont typeface="Arial" charset="0"/>
              <a:buNone/>
            </a:pPr>
            <a:r>
              <a:rPr lang="en-US" sz="1400" b="1" dirty="0" smtClean="0"/>
              <a:t>__________________________________________________________________________________________________________________________________________</a:t>
            </a:r>
            <a:endParaRPr lang="en-US" sz="1400" b="1" dirty="0"/>
          </a:p>
        </p:txBody>
      </p:sp>
    </p:spTree>
    <p:extLst>
      <p:ext uri="{BB962C8B-B14F-4D97-AF65-F5344CB8AC3E}">
        <p14:creationId xmlns:p14="http://schemas.microsoft.com/office/powerpoint/2010/main" val="26531430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was the impact of mass production? </a:t>
            </a:r>
            <a:endParaRPr lang="en-US" sz="3200" dirty="0"/>
          </a:p>
        </p:txBody>
      </p:sp>
      <p:pic>
        <p:nvPicPr>
          <p:cNvPr id="3" name="Picture 2"/>
          <p:cNvPicPr>
            <a:picLocks noChangeAspect="1"/>
          </p:cNvPicPr>
          <p:nvPr/>
        </p:nvPicPr>
        <p:blipFill>
          <a:blip r:embed="rId2"/>
          <a:stretch>
            <a:fillRect/>
          </a:stretch>
        </p:blipFill>
        <p:spPr>
          <a:xfrm>
            <a:off x="355600" y="1256220"/>
            <a:ext cx="8331200" cy="5312650"/>
          </a:xfrm>
          <a:prstGeom prst="rect">
            <a:avLst/>
          </a:prstGeom>
        </p:spPr>
      </p:pic>
    </p:spTree>
    <p:extLst>
      <p:ext uri="{BB962C8B-B14F-4D97-AF65-F5344CB8AC3E}">
        <p14:creationId xmlns:p14="http://schemas.microsoft.com/office/powerpoint/2010/main" val="11578696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 of Congress</a:t>
            </a:r>
            <a:endParaRPr lang="en-US" dirty="0"/>
          </a:p>
        </p:txBody>
      </p:sp>
      <p:pic>
        <p:nvPicPr>
          <p:cNvPr id="3" name="Picture 2" descr="Screen Shot 2019-09-24 at 4.19.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638"/>
            <a:ext cx="9144000" cy="5554858"/>
          </a:xfrm>
          <a:prstGeom prst="rect">
            <a:avLst/>
          </a:prstGeom>
        </p:spPr>
      </p:pic>
    </p:spTree>
    <p:extLst>
      <p:ext uri="{BB962C8B-B14F-4D97-AF65-F5344CB8AC3E}">
        <p14:creationId xmlns:p14="http://schemas.microsoft.com/office/powerpoint/2010/main" val="2857151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Designing Better </a:t>
            </a:r>
            <a:r>
              <a:rPr lang="en-US" sz="3600" dirty="0" smtClean="0"/>
              <a:t>Futures: </a:t>
            </a:r>
            <a:br>
              <a:rPr lang="en-US" sz="3600" dirty="0" smtClean="0"/>
            </a:br>
            <a:r>
              <a:rPr lang="en-US" sz="3600" dirty="0" smtClean="0"/>
              <a:t>From the Problems of the Past and Present to Sustainable Solutions</a:t>
            </a:r>
            <a:endParaRPr lang="en-US" sz="3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013914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3553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 the future with Social, Environmental, and Economic thinking </a:t>
            </a:r>
            <a:br>
              <a:rPr lang="en-US" dirty="0" smtClean="0"/>
            </a:br>
            <a:endParaRPr lang="en-US" dirty="0"/>
          </a:p>
        </p:txBody>
      </p:sp>
      <p:sp>
        <p:nvSpPr>
          <p:cNvPr id="3" name="Content Placeholder 2"/>
          <p:cNvSpPr>
            <a:spLocks noGrp="1"/>
          </p:cNvSpPr>
          <p:nvPr>
            <p:ph sz="half" idx="1"/>
          </p:nvPr>
        </p:nvSpPr>
        <p:spPr/>
        <p:txBody>
          <a:bodyPr>
            <a:normAutofit/>
          </a:bodyPr>
          <a:lstStyle/>
          <a:p>
            <a:pPr marL="0" indent="0">
              <a:buNone/>
            </a:pPr>
            <a:r>
              <a:rPr lang="en-US" b="1" dirty="0" smtClean="0"/>
              <a:t>Things</a:t>
            </a:r>
          </a:p>
          <a:p>
            <a:r>
              <a:rPr lang="en-US" dirty="0" smtClean="0"/>
              <a:t>What was produced? </a:t>
            </a:r>
          </a:p>
          <a:p>
            <a:r>
              <a:rPr lang="en-US" dirty="0" smtClean="0"/>
              <a:t>How was it produced? </a:t>
            </a:r>
          </a:p>
          <a:p>
            <a:r>
              <a:rPr lang="en-US" dirty="0" smtClean="0"/>
              <a:t>How did what was produced get distributed?</a:t>
            </a:r>
          </a:p>
          <a:p>
            <a:pPr marL="0" indent="0">
              <a:buNone/>
            </a:pPr>
            <a:endParaRPr lang="en-US" dirty="0"/>
          </a:p>
          <a:p>
            <a:pPr marL="0" indent="0">
              <a:buNone/>
            </a:pPr>
            <a:endParaRPr lang="en-US" dirty="0" smtClean="0"/>
          </a:p>
          <a:p>
            <a:endParaRPr lang="en-US" dirty="0"/>
          </a:p>
          <a:p>
            <a:endParaRPr lang="en-US" dirty="0"/>
          </a:p>
        </p:txBody>
      </p:sp>
      <p:sp>
        <p:nvSpPr>
          <p:cNvPr id="5" name="Content Placeholder 4"/>
          <p:cNvSpPr>
            <a:spLocks noGrp="1"/>
          </p:cNvSpPr>
          <p:nvPr>
            <p:ph sz="half" idx="2"/>
          </p:nvPr>
        </p:nvSpPr>
        <p:spPr/>
        <p:txBody>
          <a:bodyPr>
            <a:normAutofit/>
          </a:bodyPr>
          <a:lstStyle/>
          <a:p>
            <a:pPr marL="0" indent="0">
              <a:buNone/>
            </a:pPr>
            <a:r>
              <a:rPr lang="en-US" b="1" dirty="0" smtClean="0"/>
              <a:t>People </a:t>
            </a:r>
            <a:r>
              <a:rPr lang="en-US" b="1" dirty="0"/>
              <a:t>and Places</a:t>
            </a:r>
          </a:p>
          <a:p>
            <a:r>
              <a:rPr lang="en-US" dirty="0"/>
              <a:t>What were the social and economic impacts on people? </a:t>
            </a:r>
          </a:p>
          <a:p>
            <a:r>
              <a:rPr lang="en-US" dirty="0"/>
              <a:t>What were the environmental </a:t>
            </a:r>
            <a:r>
              <a:rPr lang="en-US" dirty="0" smtClean="0"/>
              <a:t>and </a:t>
            </a:r>
            <a:r>
              <a:rPr lang="en-US" dirty="0"/>
              <a:t>economic impacts on places?</a:t>
            </a:r>
          </a:p>
          <a:p>
            <a:pPr marL="0" indent="0">
              <a:buNone/>
            </a:pPr>
            <a:endParaRPr lang="en-US" dirty="0"/>
          </a:p>
        </p:txBody>
      </p:sp>
      <p:sp>
        <p:nvSpPr>
          <p:cNvPr id="4" name="TextBox 3"/>
          <p:cNvSpPr txBox="1"/>
          <p:nvPr/>
        </p:nvSpPr>
        <p:spPr>
          <a:xfrm>
            <a:off x="1739900" y="6211669"/>
            <a:ext cx="5169955" cy="646331"/>
          </a:xfrm>
          <a:prstGeom prst="rect">
            <a:avLst/>
          </a:prstGeom>
          <a:noFill/>
        </p:spPr>
        <p:txBody>
          <a:bodyPr wrap="none" rtlCol="0">
            <a:spAutoFit/>
          </a:bodyPr>
          <a:lstStyle/>
          <a:p>
            <a:r>
              <a:rPr lang="en-US" sz="1200" dirty="0">
                <a:hlinkClick r:id="rId2"/>
              </a:rPr>
              <a:t>https://hti.osu.edu/history-lesson-plans/european-history/industrial-revolution</a:t>
            </a:r>
            <a:r>
              <a:rPr lang="en-US" dirty="0"/>
              <a:t/>
            </a:r>
            <a:br>
              <a:rPr lang="en-US" dirty="0"/>
            </a:br>
            <a:endParaRPr lang="en-US" dirty="0"/>
          </a:p>
        </p:txBody>
      </p:sp>
    </p:spTree>
    <p:extLst>
      <p:ext uri="{BB962C8B-B14F-4D97-AF65-F5344CB8AC3E}">
        <p14:creationId xmlns:p14="http://schemas.microsoft.com/office/powerpoint/2010/main" val="4213234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2540000" cy="1301750"/>
          </a:xfrm>
        </p:spPr>
        <p:txBody>
          <a:bodyPr>
            <a:normAutofit fontScale="90000"/>
          </a:bodyPr>
          <a:lstStyle/>
          <a:p>
            <a:r>
              <a:rPr lang="en-US" dirty="0" smtClean="0"/>
              <a:t>What were the relationships between workers and managers?</a:t>
            </a:r>
            <a:endParaRPr lang="en-US" dirty="0"/>
          </a:p>
        </p:txBody>
      </p:sp>
      <p:pic>
        <p:nvPicPr>
          <p:cNvPr id="9" name="Content Placeholder 8" descr="http---americanhistory.si.edu-sites-default-files-SMITHSONIANtrialFeb7 %286281%29.jpg.jpg"/>
          <p:cNvPicPr>
            <a:picLocks noGrp="1" noChangeAspect="1"/>
          </p:cNvPicPr>
          <p:nvPr>
            <p:ph idx="1"/>
          </p:nvPr>
        </p:nvPicPr>
        <p:blipFill>
          <a:blip r:embed="rId2">
            <a:extLst>
              <a:ext uri="{28A0092B-C50C-407E-A947-70E740481C1C}">
                <a14:useLocalDpi xmlns:a14="http://schemas.microsoft.com/office/drawing/2010/main" val="0"/>
              </a:ext>
            </a:extLst>
          </a:blip>
          <a:srcRect t="-4320" b="-4320"/>
          <a:stretch>
            <a:fillRect/>
          </a:stretch>
        </p:blipFill>
        <p:spPr>
          <a:xfrm>
            <a:off x="3225800" y="273050"/>
            <a:ext cx="5664200" cy="6485685"/>
          </a:xfrm>
        </p:spPr>
      </p:pic>
      <p:sp>
        <p:nvSpPr>
          <p:cNvPr id="8" name="Text Placeholder 7"/>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291411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 the future with Social, Environmental, and Economic thinking </a:t>
            </a:r>
            <a:br>
              <a:rPr lang="en-US" dirty="0" smtClean="0"/>
            </a:br>
            <a:endParaRPr lang="en-US" dirty="0"/>
          </a:p>
        </p:txBody>
      </p:sp>
      <p:sp>
        <p:nvSpPr>
          <p:cNvPr id="3" name="Content Placeholder 2"/>
          <p:cNvSpPr>
            <a:spLocks noGrp="1"/>
          </p:cNvSpPr>
          <p:nvPr>
            <p:ph sz="half" idx="1"/>
          </p:nvPr>
        </p:nvSpPr>
        <p:spPr/>
        <p:txBody>
          <a:bodyPr>
            <a:normAutofit/>
          </a:bodyPr>
          <a:lstStyle/>
          <a:p>
            <a:pPr marL="0" indent="0">
              <a:buNone/>
            </a:pPr>
            <a:r>
              <a:rPr lang="en-US" b="1" dirty="0" smtClean="0"/>
              <a:t>Things</a:t>
            </a:r>
          </a:p>
          <a:p>
            <a:r>
              <a:rPr lang="en-US" dirty="0" smtClean="0"/>
              <a:t>What was produced? </a:t>
            </a:r>
          </a:p>
          <a:p>
            <a:r>
              <a:rPr lang="en-US" dirty="0" smtClean="0"/>
              <a:t>How was it produced? </a:t>
            </a:r>
          </a:p>
          <a:p>
            <a:r>
              <a:rPr lang="en-US" dirty="0" smtClean="0"/>
              <a:t>How did what was produced get distributed?</a:t>
            </a:r>
          </a:p>
          <a:p>
            <a:pPr marL="0" indent="0">
              <a:buNone/>
            </a:pPr>
            <a:endParaRPr lang="en-US" dirty="0"/>
          </a:p>
          <a:p>
            <a:pPr marL="0" indent="0">
              <a:buNone/>
            </a:pPr>
            <a:endParaRPr lang="en-US" dirty="0" smtClean="0"/>
          </a:p>
          <a:p>
            <a:endParaRPr lang="en-US" dirty="0"/>
          </a:p>
          <a:p>
            <a:endParaRPr lang="en-US" dirty="0"/>
          </a:p>
        </p:txBody>
      </p:sp>
      <p:sp>
        <p:nvSpPr>
          <p:cNvPr id="5" name="Content Placeholder 4"/>
          <p:cNvSpPr>
            <a:spLocks noGrp="1"/>
          </p:cNvSpPr>
          <p:nvPr>
            <p:ph sz="half" idx="2"/>
          </p:nvPr>
        </p:nvSpPr>
        <p:spPr/>
        <p:txBody>
          <a:bodyPr>
            <a:normAutofit/>
          </a:bodyPr>
          <a:lstStyle/>
          <a:p>
            <a:pPr marL="0" indent="0">
              <a:buNone/>
            </a:pPr>
            <a:r>
              <a:rPr lang="en-US" b="1" dirty="0" smtClean="0"/>
              <a:t>People </a:t>
            </a:r>
            <a:r>
              <a:rPr lang="en-US" b="1" dirty="0"/>
              <a:t>and Places</a:t>
            </a:r>
          </a:p>
          <a:p>
            <a:r>
              <a:rPr lang="en-US" dirty="0"/>
              <a:t>What were the social and economic impacts on people? </a:t>
            </a:r>
          </a:p>
          <a:p>
            <a:r>
              <a:rPr lang="en-US" dirty="0"/>
              <a:t>What were the environmental </a:t>
            </a:r>
            <a:r>
              <a:rPr lang="en-US" dirty="0" smtClean="0"/>
              <a:t>and </a:t>
            </a:r>
            <a:r>
              <a:rPr lang="en-US" dirty="0"/>
              <a:t>economic impacts on places?</a:t>
            </a:r>
          </a:p>
          <a:p>
            <a:pPr marL="0" indent="0">
              <a:buNone/>
            </a:pPr>
            <a:endParaRPr lang="en-US" dirty="0"/>
          </a:p>
        </p:txBody>
      </p:sp>
      <p:sp>
        <p:nvSpPr>
          <p:cNvPr id="4" name="TextBox 3"/>
          <p:cNvSpPr txBox="1"/>
          <p:nvPr/>
        </p:nvSpPr>
        <p:spPr>
          <a:xfrm>
            <a:off x="1739900" y="6211669"/>
            <a:ext cx="184666" cy="646331"/>
          </a:xfrm>
          <a:prstGeom prst="rect">
            <a:avLst/>
          </a:prstGeom>
          <a:noFill/>
        </p:spPr>
        <p:txBody>
          <a:bodyPr wrap="none" rtlCol="0">
            <a:spAutoFit/>
          </a:bodyPr>
          <a:lstStyle/>
          <a:p>
            <a:r>
              <a:rPr lang="en-US" dirty="0"/>
              <a:t/>
            </a:r>
            <a:br>
              <a:rPr lang="en-US" dirty="0"/>
            </a:br>
            <a:endParaRPr lang="en-US" dirty="0"/>
          </a:p>
        </p:txBody>
      </p:sp>
    </p:spTree>
    <p:extLst>
      <p:ext uri="{BB962C8B-B14F-4D97-AF65-F5344CB8AC3E}">
        <p14:creationId xmlns:p14="http://schemas.microsoft.com/office/powerpoint/2010/main" val="2194423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did agriculture change from 1800’s to 1920?</a:t>
            </a:r>
            <a:endParaRPr lang="en-US" sz="3200" dirty="0"/>
          </a:p>
        </p:txBody>
      </p:sp>
      <p:sp>
        <p:nvSpPr>
          <p:cNvPr id="16" name="Text Placeholder 15"/>
          <p:cNvSpPr>
            <a:spLocks noGrp="1"/>
          </p:cNvSpPr>
          <p:nvPr>
            <p:ph type="body" idx="1"/>
          </p:nvPr>
        </p:nvSpPr>
        <p:spPr/>
        <p:txBody>
          <a:bodyPr/>
          <a:lstStyle/>
          <a:p>
            <a:r>
              <a:rPr lang="en-US" dirty="0" smtClean="0"/>
              <a:t>Oliver plow, 1877</a:t>
            </a:r>
            <a:endParaRPr lang="en-US" dirty="0"/>
          </a:p>
        </p:txBody>
      </p:sp>
      <p:pic>
        <p:nvPicPr>
          <p:cNvPr id="12" name="Content Placeholder 11"/>
          <p:cNvPicPr>
            <a:picLocks noGrp="1" noChangeAspect="1"/>
          </p:cNvPicPr>
          <p:nvPr>
            <p:ph sz="half" idx="2"/>
          </p:nvPr>
        </p:nvPicPr>
        <p:blipFill rotWithShape="1">
          <a:blip r:embed="rId2"/>
          <a:srcRect l="9309" t="2935" r="-1823" b="35679"/>
          <a:stretch/>
        </p:blipFill>
        <p:spPr>
          <a:xfrm>
            <a:off x="152400" y="2581275"/>
            <a:ext cx="4237982" cy="2905125"/>
          </a:xfrm>
        </p:spPr>
      </p:pic>
      <p:sp>
        <p:nvSpPr>
          <p:cNvPr id="17" name="Text Placeholder 16"/>
          <p:cNvSpPr>
            <a:spLocks noGrp="1"/>
          </p:cNvSpPr>
          <p:nvPr>
            <p:ph type="body" sz="quarter" idx="3"/>
          </p:nvPr>
        </p:nvSpPr>
        <p:spPr/>
        <p:txBody>
          <a:bodyPr/>
          <a:lstStyle/>
          <a:p>
            <a:r>
              <a:rPr lang="en-US" dirty="0" err="1" smtClean="0"/>
              <a:t>Fordson</a:t>
            </a:r>
            <a:r>
              <a:rPr lang="en-US" dirty="0" smtClean="0"/>
              <a:t> tractor, 1918</a:t>
            </a:r>
            <a:endParaRPr lang="en-US" dirty="0"/>
          </a:p>
        </p:txBody>
      </p:sp>
      <p:pic>
        <p:nvPicPr>
          <p:cNvPr id="15" name="Content Placeholder 14"/>
          <p:cNvPicPr>
            <a:picLocks noGrp="1" noChangeAspect="1"/>
          </p:cNvPicPr>
          <p:nvPr>
            <p:ph sz="quarter" idx="4"/>
          </p:nvPr>
        </p:nvPicPr>
        <p:blipFill rotWithShape="1">
          <a:blip r:embed="rId3"/>
          <a:srcRect t="-1198" b="16774"/>
          <a:stretch/>
        </p:blipFill>
        <p:spPr>
          <a:xfrm>
            <a:off x="4157235" y="2463800"/>
            <a:ext cx="4669265" cy="3213100"/>
          </a:xfrm>
        </p:spPr>
      </p:pic>
      <p:pic>
        <p:nvPicPr>
          <p:cNvPr id="18" name="Content Placeholder 5"/>
          <p:cNvPicPr>
            <a:picLocks noChangeAspect="1"/>
          </p:cNvPicPr>
          <p:nvPr/>
        </p:nvPicPr>
        <p:blipFill rotWithShape="1">
          <a:blip r:embed="rId4"/>
          <a:srcRect t="-451" b="-405"/>
          <a:stretch/>
        </p:blipFill>
        <p:spPr>
          <a:xfrm>
            <a:off x="320121" y="0"/>
            <a:ext cx="8822665" cy="6680200"/>
          </a:xfrm>
          <a:prstGeom prst="rect">
            <a:avLst/>
          </a:prstGeom>
        </p:spPr>
      </p:pic>
    </p:spTree>
    <p:extLst>
      <p:ext uri="{BB962C8B-B14F-4D97-AF65-F5344CB8AC3E}">
        <p14:creationId xmlns:p14="http://schemas.microsoft.com/office/powerpoint/2010/main" val="7076190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0" y="851243"/>
            <a:ext cx="7848600" cy="5727357"/>
          </a:xfrm>
          <a:prstGeom prst="rect">
            <a:avLst/>
          </a:prstGeom>
        </p:spPr>
      </p:pic>
      <p:sp>
        <p:nvSpPr>
          <p:cNvPr id="5" name="Title 4"/>
          <p:cNvSpPr>
            <a:spLocks noGrp="1"/>
          </p:cNvSpPr>
          <p:nvPr>
            <p:ph type="title"/>
          </p:nvPr>
        </p:nvSpPr>
        <p:spPr>
          <a:xfrm>
            <a:off x="457200" y="274638"/>
            <a:ext cx="8229600" cy="576605"/>
          </a:xfrm>
        </p:spPr>
        <p:txBody>
          <a:bodyPr>
            <a:noAutofit/>
          </a:bodyPr>
          <a:lstStyle/>
          <a:p>
            <a:r>
              <a:rPr lang="en-US" sz="2800" dirty="0" smtClean="0"/>
              <a:t>What were some problems during the corporate era? </a:t>
            </a:r>
            <a:endParaRPr lang="en-US" sz="2800" dirty="0"/>
          </a:p>
        </p:txBody>
      </p:sp>
    </p:spTree>
    <p:extLst>
      <p:ext uri="{BB962C8B-B14F-4D97-AF65-F5344CB8AC3E}">
        <p14:creationId xmlns:p14="http://schemas.microsoft.com/office/powerpoint/2010/main" val="29529560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Library of Congress</a:t>
            </a:r>
            <a:endParaRPr lang="en-US" dirty="0"/>
          </a:p>
        </p:txBody>
      </p:sp>
      <p:sp>
        <p:nvSpPr>
          <p:cNvPr id="3" name="Rectangle 2"/>
          <p:cNvSpPr/>
          <p:nvPr/>
        </p:nvSpPr>
        <p:spPr>
          <a:xfrm>
            <a:off x="457200" y="5916527"/>
            <a:ext cx="8229600" cy="646331"/>
          </a:xfrm>
          <a:prstGeom prst="rect">
            <a:avLst/>
          </a:prstGeom>
        </p:spPr>
        <p:txBody>
          <a:bodyPr wrap="square">
            <a:spAutoFit/>
          </a:bodyPr>
          <a:lstStyle/>
          <a:p>
            <a:r>
              <a:rPr lang="en-US" dirty="0"/>
              <a:t>http://</a:t>
            </a:r>
            <a:r>
              <a:rPr lang="en-US" dirty="0" err="1"/>
              <a:t>www.loc.gov</a:t>
            </a:r>
            <a:r>
              <a:rPr lang="en-US" dirty="0"/>
              <a:t>/teachers/</a:t>
            </a:r>
            <a:r>
              <a:rPr lang="en-US" dirty="0" err="1"/>
              <a:t>classroommaterials</a:t>
            </a:r>
            <a:r>
              <a:rPr lang="en-US" dirty="0"/>
              <a:t>/</a:t>
            </a:r>
            <a:r>
              <a:rPr lang="en-US" dirty="0" err="1"/>
              <a:t>primarysourcesets</a:t>
            </a:r>
            <a:r>
              <a:rPr lang="en-US" dirty="0"/>
              <a:t>/industrial-revolution/</a:t>
            </a:r>
          </a:p>
        </p:txBody>
      </p:sp>
      <p:pic>
        <p:nvPicPr>
          <p:cNvPr id="4" name="Picture 3" descr="Screen Shot 2019-09-24 at 4.07.37 PM.png"/>
          <p:cNvPicPr>
            <a:picLocks noChangeAspect="1"/>
          </p:cNvPicPr>
          <p:nvPr/>
        </p:nvPicPr>
        <p:blipFill rotWithShape="1">
          <a:blip r:embed="rId2">
            <a:extLst>
              <a:ext uri="{28A0092B-C50C-407E-A947-70E740481C1C}">
                <a14:useLocalDpi xmlns:a14="http://schemas.microsoft.com/office/drawing/2010/main" val="0"/>
              </a:ext>
            </a:extLst>
          </a:blip>
          <a:srcRect b="25993"/>
          <a:stretch/>
        </p:blipFill>
        <p:spPr>
          <a:xfrm>
            <a:off x="457199" y="1123789"/>
            <a:ext cx="8423505" cy="2686211"/>
          </a:xfrm>
          <a:prstGeom prst="rect">
            <a:avLst/>
          </a:prstGeom>
        </p:spPr>
      </p:pic>
    </p:spTree>
    <p:extLst>
      <p:ext uri="{BB962C8B-B14F-4D97-AF65-F5344CB8AC3E}">
        <p14:creationId xmlns:p14="http://schemas.microsoft.com/office/powerpoint/2010/main" val="423813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39800"/>
            <a:ext cx="9144000" cy="4971987"/>
          </a:xfrm>
          <a:prstGeom prst="rect">
            <a:avLst/>
          </a:prstGeom>
        </p:spPr>
      </p:pic>
      <p:sp>
        <p:nvSpPr>
          <p:cNvPr id="5" name="TextBox 4"/>
          <p:cNvSpPr txBox="1"/>
          <p:nvPr/>
        </p:nvSpPr>
        <p:spPr>
          <a:xfrm>
            <a:off x="8166" y="6299200"/>
            <a:ext cx="9135834" cy="369332"/>
          </a:xfrm>
          <a:prstGeom prst="rect">
            <a:avLst/>
          </a:prstGeom>
          <a:noFill/>
        </p:spPr>
        <p:txBody>
          <a:bodyPr wrap="none" rtlCol="0">
            <a:spAutoFit/>
          </a:bodyPr>
          <a:lstStyle/>
          <a:p>
            <a:r>
              <a:rPr lang="en-US" dirty="0">
                <a:hlinkClick r:id="rId3"/>
              </a:rPr>
              <a:t>http://www.loc.gov/teachers/usingprimarysources/resources/</a:t>
            </a:r>
            <a:r>
              <a:rPr lang="en-US" dirty="0" smtClean="0">
                <a:hlinkClick r:id="rId3"/>
              </a:rPr>
              <a:t>Analyzing_Political_Cartoons.pdf</a:t>
            </a:r>
            <a:r>
              <a:rPr lang="en-US" dirty="0" smtClean="0"/>
              <a:t> </a:t>
            </a:r>
            <a:endParaRPr lang="en-US" dirty="0"/>
          </a:p>
        </p:txBody>
      </p:sp>
    </p:spTree>
    <p:extLst>
      <p:ext uri="{BB962C8B-B14F-4D97-AF65-F5344CB8AC3E}">
        <p14:creationId xmlns:p14="http://schemas.microsoft.com/office/powerpoint/2010/main" val="3392649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Shopping</a:t>
            </a:r>
            <a:endParaRPr lang="en-US" dirty="0"/>
          </a:p>
        </p:txBody>
      </p:sp>
      <p:pic>
        <p:nvPicPr>
          <p:cNvPr id="4" name="Content Placeholder 3"/>
          <p:cNvPicPr>
            <a:picLocks noGrp="1" noChangeAspect="1"/>
          </p:cNvPicPr>
          <p:nvPr>
            <p:ph idx="1"/>
          </p:nvPr>
        </p:nvPicPr>
        <p:blipFill>
          <a:blip r:embed="rId2"/>
          <a:srcRect t="7953" b="7953"/>
          <a:stretch>
            <a:fillRect/>
          </a:stretch>
        </p:blipFill>
        <p:spPr/>
      </p:pic>
    </p:spTree>
    <p:extLst>
      <p:ext uri="{BB962C8B-B14F-4D97-AF65-F5344CB8AC3E}">
        <p14:creationId xmlns:p14="http://schemas.microsoft.com/office/powerpoint/2010/main" val="2132799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ustry-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5216"/>
            <a:ext cx="9144000" cy="4441568"/>
          </a:xfrm>
          <a:prstGeom prst="rect">
            <a:avLst/>
          </a:prstGeom>
        </p:spPr>
      </p:pic>
      <p:sp>
        <p:nvSpPr>
          <p:cNvPr id="3" name="Down Arrow 2"/>
          <p:cNvSpPr/>
          <p:nvPr/>
        </p:nvSpPr>
        <p:spPr>
          <a:xfrm>
            <a:off x="5751285" y="625929"/>
            <a:ext cx="1415143" cy="97840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1821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Rethinking Progress</a:t>
            </a:r>
            <a:endParaRPr lang="en-US" dirty="0"/>
          </a:p>
        </p:txBody>
      </p:sp>
      <p:pic>
        <p:nvPicPr>
          <p:cNvPr id="4" name="Content Placeholder 3"/>
          <p:cNvPicPr>
            <a:picLocks noGrp="1" noChangeAspect="1"/>
          </p:cNvPicPr>
          <p:nvPr>
            <p:ph idx="1"/>
          </p:nvPr>
        </p:nvPicPr>
        <p:blipFill>
          <a:blip r:embed="rId2"/>
          <a:srcRect l="-5361" r="-5361"/>
          <a:stretch>
            <a:fillRect/>
          </a:stretch>
        </p:blipFill>
        <p:spPr/>
      </p:pic>
    </p:spTree>
    <p:extLst>
      <p:ext uri="{BB962C8B-B14F-4D97-AF65-F5344CB8AC3E}">
        <p14:creationId xmlns:p14="http://schemas.microsoft.com/office/powerpoint/2010/main" val="3340984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noChangeArrowheads="1"/>
          </p:cNvSpPr>
          <p:nvPr>
            <p:ph type="title"/>
          </p:nvPr>
        </p:nvSpPr>
        <p:spPr>
          <a:xfrm>
            <a:off x="457200" y="416719"/>
            <a:ext cx="8229600" cy="614362"/>
          </a:xfrm>
        </p:spPr>
        <p:txBody>
          <a:bodyPr>
            <a:normAutofit fontScale="90000"/>
          </a:bodyPr>
          <a:lstStyle/>
          <a:p>
            <a:r>
              <a:rPr lang="en-US" sz="3600" b="1" dirty="0" smtClean="0">
                <a:latin typeface="Arial" charset="0"/>
                <a:ea typeface="ＭＳ Ｐゴシック" charset="0"/>
                <a:cs typeface="ＭＳ Ｐゴシック" charset="0"/>
              </a:rPr>
              <a:t>SEE</a:t>
            </a:r>
            <a:r>
              <a:rPr lang="en-US" sz="3600" dirty="0" smtClean="0">
                <a:latin typeface="Arial" charset="0"/>
                <a:ea typeface="ＭＳ Ｐゴシック" charset="0"/>
                <a:cs typeface="ＭＳ Ｐゴシック" charset="0"/>
              </a:rPr>
              <a:t> the Future: </a:t>
            </a:r>
            <a:r>
              <a:rPr lang="en-US" sz="3600" b="1" dirty="0" smtClean="0">
                <a:latin typeface="Arial" charset="0"/>
                <a:ea typeface="ＭＳ Ｐゴシック" charset="0"/>
                <a:cs typeface="ＭＳ Ｐゴシック" charset="0"/>
              </a:rPr>
              <a:t>S</a:t>
            </a:r>
            <a:r>
              <a:rPr lang="en-US" sz="3600" dirty="0" smtClean="0">
                <a:latin typeface="Arial" charset="0"/>
                <a:ea typeface="ＭＳ Ｐゴシック" charset="0"/>
                <a:cs typeface="ＭＳ Ｐゴシック" charset="0"/>
              </a:rPr>
              <a:t>ocial, </a:t>
            </a:r>
            <a:r>
              <a:rPr lang="en-US" sz="3600" b="1" dirty="0" smtClean="0">
                <a:latin typeface="Arial" charset="0"/>
                <a:ea typeface="ＭＳ Ｐゴシック" charset="0"/>
                <a:cs typeface="ＭＳ Ｐゴシック" charset="0"/>
              </a:rPr>
              <a:t>E</a:t>
            </a:r>
            <a:r>
              <a:rPr lang="en-US" sz="3600" dirty="0" smtClean="0">
                <a:latin typeface="Arial" charset="0"/>
                <a:ea typeface="ＭＳ Ｐゴシック" charset="0"/>
                <a:cs typeface="ＭＳ Ｐゴシック" charset="0"/>
              </a:rPr>
              <a:t>nvironmental, and </a:t>
            </a:r>
            <a:r>
              <a:rPr lang="en-US" sz="3600" b="1" dirty="0" smtClean="0">
                <a:latin typeface="Arial" charset="0"/>
                <a:ea typeface="ＭＳ Ｐゴシック" charset="0"/>
                <a:cs typeface="ＭＳ Ｐゴシック" charset="0"/>
              </a:rPr>
              <a:t>E</a:t>
            </a:r>
            <a:r>
              <a:rPr lang="en-US" sz="3600" dirty="0" smtClean="0">
                <a:latin typeface="Arial" charset="0"/>
                <a:ea typeface="ＭＳ Ｐゴシック" charset="0"/>
                <a:cs typeface="ＭＳ Ｐゴシック" charset="0"/>
              </a:rPr>
              <a:t>conomic Impacts of the Triple Bottom Line</a:t>
            </a:r>
            <a:endParaRPr lang="en-US" sz="3600" dirty="0">
              <a:latin typeface="Arial" charset="0"/>
              <a:ea typeface="ＭＳ Ｐゴシック" charset="0"/>
              <a:cs typeface="ＭＳ Ｐゴシック" charset="0"/>
            </a:endParaRPr>
          </a:p>
        </p:txBody>
      </p:sp>
      <p:pic>
        <p:nvPicPr>
          <p:cNvPr id="2355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7800"/>
            <a:ext cx="478301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73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Sustainable Development Goals United Nations and WTO</a:t>
            </a:r>
            <a:endParaRPr lang="en-US" dirty="0"/>
          </a:p>
        </p:txBody>
      </p:sp>
      <p:pic>
        <p:nvPicPr>
          <p:cNvPr id="6" name="Content Placeholder 5">
            <a:extLst>
              <a:ext uri="{FF2B5EF4-FFF2-40B4-BE49-F238E27FC236}">
                <a16:creationId xmlns:a16="http://schemas.microsoft.com/office/drawing/2014/main" xmlns="" id="{FC12F434-5669-4FE8-B768-3D3DC3B1106B}"/>
              </a:ext>
            </a:extLst>
          </p:cNvPr>
          <p:cNvPicPr>
            <a:picLocks noGrp="1" noChangeAspect="1"/>
          </p:cNvPicPr>
          <p:nvPr>
            <p:ph sz="half" idx="2"/>
          </p:nvPr>
        </p:nvPicPr>
        <p:blipFill>
          <a:blip r:embed="rId2"/>
          <a:stretch>
            <a:fillRect/>
          </a:stretch>
        </p:blipFill>
        <p:spPr>
          <a:xfrm>
            <a:off x="427506" y="1581433"/>
            <a:ext cx="8259293" cy="4377407"/>
          </a:xfrm>
          <a:prstGeom prst="rect">
            <a:avLst/>
          </a:prstGeom>
        </p:spPr>
      </p:pic>
      <p:sp>
        <p:nvSpPr>
          <p:cNvPr id="3" name="TextBox 2"/>
          <p:cNvSpPr txBox="1"/>
          <p:nvPr/>
        </p:nvSpPr>
        <p:spPr>
          <a:xfrm>
            <a:off x="1433285" y="6013268"/>
            <a:ext cx="6701737" cy="646331"/>
          </a:xfrm>
          <a:prstGeom prst="rect">
            <a:avLst/>
          </a:prstGeom>
          <a:noFill/>
        </p:spPr>
        <p:txBody>
          <a:bodyPr wrap="none" rtlCol="0">
            <a:spAutoFit/>
          </a:bodyPr>
          <a:lstStyle/>
          <a:p>
            <a:r>
              <a:rPr lang="en-US" dirty="0">
                <a:hlinkClick r:id="rId3"/>
              </a:rPr>
              <a:t>https://www.wto.org/english/thewto_e/coher_e/sdgs_e/sdgs_e.htm</a:t>
            </a:r>
            <a:r>
              <a:rPr lang="en-US" dirty="0"/>
              <a:t> </a:t>
            </a:r>
          </a:p>
          <a:p>
            <a:endParaRPr lang="en-US" dirty="0"/>
          </a:p>
        </p:txBody>
      </p:sp>
    </p:spTree>
    <p:extLst>
      <p:ext uri="{BB962C8B-B14F-4D97-AF65-F5344CB8AC3E}">
        <p14:creationId xmlns:p14="http://schemas.microsoft.com/office/powerpoint/2010/main" val="453007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Can You Manage the Triple Bottom Line?</a:t>
            </a:r>
            <a:endParaRPr lang="en-US" sz="3200" dirty="0"/>
          </a:p>
        </p:txBody>
      </p:sp>
      <p:pic>
        <p:nvPicPr>
          <p:cNvPr id="6" name="Content Placeholder 5"/>
          <p:cNvPicPr>
            <a:picLocks noGrp="1" noChangeAspect="1"/>
          </p:cNvPicPr>
          <p:nvPr>
            <p:ph idx="1"/>
          </p:nvPr>
        </p:nvPicPr>
        <p:blipFill>
          <a:blip r:embed="rId2"/>
          <a:srcRect t="997" b="997"/>
          <a:stretch>
            <a:fillRect/>
          </a:stretch>
        </p:blipFill>
        <p:spPr/>
      </p:pic>
    </p:spTree>
    <p:extLst>
      <p:ext uri="{BB962C8B-B14F-4D97-AF65-F5344CB8AC3E}">
        <p14:creationId xmlns:p14="http://schemas.microsoft.com/office/powerpoint/2010/main" val="29971872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Economists </a:t>
            </a:r>
            <a:r>
              <a:rPr lang="en-US" dirty="0" err="1" smtClean="0"/>
              <a:t>vs</a:t>
            </a:r>
            <a:r>
              <a:rPr lang="en-US" dirty="0" smtClean="0"/>
              <a:t> Economic Historians</a:t>
            </a:r>
            <a:endParaRPr lang="en-US" dirty="0"/>
          </a:p>
        </p:txBody>
      </p:sp>
      <p:pic>
        <p:nvPicPr>
          <p:cNvPr id="4" name="Content Placeholder 3"/>
          <p:cNvPicPr>
            <a:picLocks noGrp="1" noChangeAspect="1"/>
          </p:cNvPicPr>
          <p:nvPr>
            <p:ph idx="1"/>
          </p:nvPr>
        </p:nvPicPr>
        <p:blipFill>
          <a:blip r:embed="rId2"/>
          <a:srcRect l="654" r="654"/>
          <a:stretch>
            <a:fillRect/>
          </a:stretch>
        </p:blipFill>
        <p:spPr/>
      </p:pic>
    </p:spTree>
    <p:extLst>
      <p:ext uri="{BB962C8B-B14F-4D97-AF65-F5344CB8AC3E}">
        <p14:creationId xmlns:p14="http://schemas.microsoft.com/office/powerpoint/2010/main" val="3043203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08DF535D-B412-0D49-8B06-58196BC12F83}"/>
              </a:ext>
            </a:extLst>
          </p:cNvPr>
          <p:cNvSpPr>
            <a:spLocks noGrp="1"/>
          </p:cNvSpPr>
          <p:nvPr>
            <p:ph type="title"/>
          </p:nvPr>
        </p:nvSpPr>
        <p:spPr/>
        <p:txBody>
          <a:bodyPr>
            <a:normAutofit/>
          </a:bodyPr>
          <a:lstStyle/>
          <a:p>
            <a:r>
              <a:rPr lang="en-US" sz="3600" dirty="0"/>
              <a:t>Economic vs Economic Historic Thinking</a:t>
            </a:r>
          </a:p>
        </p:txBody>
      </p:sp>
      <p:sp>
        <p:nvSpPr>
          <p:cNvPr id="7" name="Text Placeholder 6">
            <a:extLst>
              <a:ext uri="{FF2B5EF4-FFF2-40B4-BE49-F238E27FC236}">
                <a16:creationId xmlns="" xmlns:a16="http://schemas.microsoft.com/office/drawing/2014/main" id="{BF2A2C67-B5B1-644F-812B-B8AA3C3B3E27}"/>
              </a:ext>
            </a:extLst>
          </p:cNvPr>
          <p:cNvSpPr>
            <a:spLocks noGrp="1"/>
          </p:cNvSpPr>
          <p:nvPr>
            <p:ph type="body" idx="1"/>
          </p:nvPr>
        </p:nvSpPr>
        <p:spPr/>
        <p:txBody>
          <a:bodyPr/>
          <a:lstStyle/>
          <a:p>
            <a:r>
              <a:rPr lang="en-US" dirty="0"/>
              <a:t>Economics</a:t>
            </a:r>
          </a:p>
        </p:txBody>
      </p:sp>
      <p:sp>
        <p:nvSpPr>
          <p:cNvPr id="8" name="Content Placeholder 7">
            <a:extLst>
              <a:ext uri="{FF2B5EF4-FFF2-40B4-BE49-F238E27FC236}">
                <a16:creationId xmlns="" xmlns:a16="http://schemas.microsoft.com/office/drawing/2014/main" id="{BED72FDB-D45D-544E-8256-4117DD53B025}"/>
              </a:ext>
            </a:extLst>
          </p:cNvPr>
          <p:cNvSpPr>
            <a:spLocks noGrp="1"/>
          </p:cNvSpPr>
          <p:nvPr>
            <p:ph sz="half" idx="2"/>
          </p:nvPr>
        </p:nvSpPr>
        <p:spPr/>
        <p:txBody>
          <a:bodyPr/>
          <a:lstStyle/>
          <a:p>
            <a:r>
              <a:rPr lang="en-US" dirty="0"/>
              <a:t>Economists practice something few historians do look to the future and predict</a:t>
            </a:r>
          </a:p>
          <a:p>
            <a:r>
              <a:rPr lang="en-US" dirty="0"/>
              <a:t>Economists isolate independent variables to find regularities that predict</a:t>
            </a:r>
          </a:p>
        </p:txBody>
      </p:sp>
      <p:sp>
        <p:nvSpPr>
          <p:cNvPr id="9" name="Text Placeholder 8">
            <a:extLst>
              <a:ext uri="{FF2B5EF4-FFF2-40B4-BE49-F238E27FC236}">
                <a16:creationId xmlns="" xmlns:a16="http://schemas.microsoft.com/office/drawing/2014/main" id="{9A0C3215-F7BF-1841-B8B3-BD1A12158E2E}"/>
              </a:ext>
            </a:extLst>
          </p:cNvPr>
          <p:cNvSpPr>
            <a:spLocks noGrp="1"/>
          </p:cNvSpPr>
          <p:nvPr>
            <p:ph type="body" sz="quarter" idx="3"/>
          </p:nvPr>
        </p:nvSpPr>
        <p:spPr/>
        <p:txBody>
          <a:bodyPr/>
          <a:lstStyle/>
          <a:p>
            <a:r>
              <a:rPr lang="en-US" dirty="0"/>
              <a:t>Economic Historians</a:t>
            </a:r>
          </a:p>
        </p:txBody>
      </p:sp>
      <p:sp>
        <p:nvSpPr>
          <p:cNvPr id="10" name="Content Placeholder 9">
            <a:extLst>
              <a:ext uri="{FF2B5EF4-FFF2-40B4-BE49-F238E27FC236}">
                <a16:creationId xmlns="" xmlns:a16="http://schemas.microsoft.com/office/drawing/2014/main" id="{4D325D65-7776-9C45-97D1-8BD5DA2D5B3B}"/>
              </a:ext>
            </a:extLst>
          </p:cNvPr>
          <p:cNvSpPr>
            <a:spLocks noGrp="1"/>
          </p:cNvSpPr>
          <p:nvPr>
            <p:ph sz="quarter" idx="4"/>
          </p:nvPr>
        </p:nvSpPr>
        <p:spPr/>
        <p:txBody>
          <a:bodyPr/>
          <a:lstStyle/>
          <a:p>
            <a:r>
              <a:rPr lang="en-US" dirty="0"/>
              <a:t>Historians don’t try to predict the future. </a:t>
            </a:r>
          </a:p>
          <a:p>
            <a:r>
              <a:rPr lang="en-US" dirty="0"/>
              <a:t>Historians feel that isolating variables is unattainable because all variables are interdependent. They consider as many variables as possible. </a:t>
            </a:r>
          </a:p>
        </p:txBody>
      </p:sp>
    </p:spTree>
    <p:extLst>
      <p:ext uri="{BB962C8B-B14F-4D97-AF65-F5344CB8AC3E}">
        <p14:creationId xmlns:p14="http://schemas.microsoft.com/office/powerpoint/2010/main" val="215873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538"/>
            <a:ext cx="8229600" cy="1143000"/>
          </a:xfrm>
        </p:spPr>
        <p:txBody>
          <a:bodyPr>
            <a:normAutofit fontScale="90000"/>
          </a:bodyPr>
          <a:lstStyle/>
          <a:p>
            <a:r>
              <a:rPr lang="en-US" dirty="0" smtClean="0"/>
              <a:t>Economic Social Scientists Investigate: People, Places, and Things</a:t>
            </a:r>
            <a:br>
              <a:rPr lang="en-US" dirty="0" smtClean="0"/>
            </a:br>
            <a:endParaRPr lang="en-US" dirty="0"/>
          </a:p>
        </p:txBody>
      </p:sp>
      <p:sp>
        <p:nvSpPr>
          <p:cNvPr id="3" name="Content Placeholder 2"/>
          <p:cNvSpPr>
            <a:spLocks noGrp="1"/>
          </p:cNvSpPr>
          <p:nvPr>
            <p:ph sz="half" idx="1"/>
          </p:nvPr>
        </p:nvSpPr>
        <p:spPr/>
        <p:txBody>
          <a:bodyPr>
            <a:normAutofit/>
          </a:bodyPr>
          <a:lstStyle/>
          <a:p>
            <a:pPr marL="0" indent="0">
              <a:buNone/>
            </a:pPr>
            <a:r>
              <a:rPr lang="en-US" b="1" dirty="0" smtClean="0"/>
              <a:t>Things</a:t>
            </a:r>
          </a:p>
          <a:p>
            <a:r>
              <a:rPr lang="en-US" dirty="0" smtClean="0"/>
              <a:t>What was produced? </a:t>
            </a:r>
          </a:p>
          <a:p>
            <a:r>
              <a:rPr lang="en-US" dirty="0" smtClean="0"/>
              <a:t>How was it produced? </a:t>
            </a:r>
          </a:p>
          <a:p>
            <a:r>
              <a:rPr lang="en-US" dirty="0" smtClean="0"/>
              <a:t>How did what was produced get distributed?</a:t>
            </a:r>
          </a:p>
          <a:p>
            <a:pPr marL="0" indent="0">
              <a:buNone/>
            </a:pPr>
            <a:endParaRPr lang="en-US" dirty="0"/>
          </a:p>
          <a:p>
            <a:pPr marL="0" indent="0">
              <a:buNone/>
            </a:pPr>
            <a:endParaRPr lang="en-US" dirty="0" smtClean="0"/>
          </a:p>
          <a:p>
            <a:endParaRPr lang="en-US" dirty="0"/>
          </a:p>
          <a:p>
            <a:endParaRPr lang="en-US" dirty="0"/>
          </a:p>
        </p:txBody>
      </p:sp>
      <p:sp>
        <p:nvSpPr>
          <p:cNvPr id="5" name="Content Placeholder 4"/>
          <p:cNvSpPr>
            <a:spLocks noGrp="1"/>
          </p:cNvSpPr>
          <p:nvPr>
            <p:ph sz="half" idx="2"/>
          </p:nvPr>
        </p:nvSpPr>
        <p:spPr/>
        <p:txBody>
          <a:bodyPr>
            <a:normAutofit/>
          </a:bodyPr>
          <a:lstStyle/>
          <a:p>
            <a:pPr marL="0" indent="0">
              <a:buNone/>
            </a:pPr>
            <a:r>
              <a:rPr lang="en-US" b="1" dirty="0" smtClean="0"/>
              <a:t>People </a:t>
            </a:r>
            <a:r>
              <a:rPr lang="en-US" b="1" dirty="0"/>
              <a:t>and Places</a:t>
            </a:r>
          </a:p>
          <a:p>
            <a:r>
              <a:rPr lang="en-US" dirty="0"/>
              <a:t>What were the social and economic impacts on people? </a:t>
            </a:r>
          </a:p>
          <a:p>
            <a:r>
              <a:rPr lang="en-US" dirty="0"/>
              <a:t>What were the environmental </a:t>
            </a:r>
            <a:r>
              <a:rPr lang="en-US" dirty="0" smtClean="0"/>
              <a:t>and </a:t>
            </a:r>
            <a:r>
              <a:rPr lang="en-US" dirty="0"/>
              <a:t>economic impacts on places?</a:t>
            </a:r>
          </a:p>
          <a:p>
            <a:pPr marL="0" indent="0">
              <a:buNone/>
            </a:pPr>
            <a:endParaRPr lang="en-US" dirty="0"/>
          </a:p>
        </p:txBody>
      </p:sp>
      <p:sp>
        <p:nvSpPr>
          <p:cNvPr id="4" name="TextBox 3"/>
          <p:cNvSpPr txBox="1"/>
          <p:nvPr/>
        </p:nvSpPr>
        <p:spPr>
          <a:xfrm>
            <a:off x="1739900" y="6211669"/>
            <a:ext cx="5169955" cy="646331"/>
          </a:xfrm>
          <a:prstGeom prst="rect">
            <a:avLst/>
          </a:prstGeom>
          <a:noFill/>
        </p:spPr>
        <p:txBody>
          <a:bodyPr wrap="none" rtlCol="0">
            <a:spAutoFit/>
          </a:bodyPr>
          <a:lstStyle/>
          <a:p>
            <a:r>
              <a:rPr lang="en-US" sz="1200" dirty="0">
                <a:hlinkClick r:id="rId2"/>
              </a:rPr>
              <a:t>https://hti.osu.edu/history-lesson-plans/european-history/industrial-revolution</a:t>
            </a:r>
            <a:r>
              <a:rPr lang="en-US" dirty="0"/>
              <a:t/>
            </a:r>
            <a:br>
              <a:rPr lang="en-US" dirty="0"/>
            </a:br>
            <a:endParaRPr lang="en-US" dirty="0"/>
          </a:p>
        </p:txBody>
      </p:sp>
    </p:spTree>
    <p:extLst>
      <p:ext uri="{BB962C8B-B14F-4D97-AF65-F5344CB8AC3E}">
        <p14:creationId xmlns:p14="http://schemas.microsoft.com/office/powerpoint/2010/main" val="3472023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49562</TotalTime>
  <Words>1641</Words>
  <Application>Microsoft Macintosh PowerPoint</Application>
  <PresentationFormat>On-screen Show (4:3)</PresentationFormat>
  <Paragraphs>227</Paragraphs>
  <Slides>50</Slides>
  <Notes>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SEE (Social, Environmental, Economic) a Sustainable Future: From the First to the Fourth Industrial Revolutions</vt:lpstr>
      <vt:lpstr>Historical Literacy</vt:lpstr>
      <vt:lpstr>Standards</vt:lpstr>
      <vt:lpstr>Designing Better Futures:  From the Problems of the Past and Present to Sustainable Solutions</vt:lpstr>
      <vt:lpstr>SEE the Future: Social, Environmental, and Economic Impacts of the Triple Bottom Line</vt:lpstr>
      <vt:lpstr>Can You Manage the Triple Bottom Line?</vt:lpstr>
      <vt:lpstr>Economists vs Economic Historians</vt:lpstr>
      <vt:lpstr>Economic vs Economic Historic Thinking</vt:lpstr>
      <vt:lpstr>Economic Social Scientists Investigate: People, Places, and Things </vt:lpstr>
      <vt:lpstr>From Development to Sustainable Development</vt:lpstr>
      <vt:lpstr>British Industrial Revolution:  What Questions Do You Have? https://hti.osu.edu/history-lesson-plans/european-history/industrial-revolution </vt:lpstr>
      <vt:lpstr>SEE the future with Social, Environmental, and Economic thinking  </vt:lpstr>
      <vt:lpstr>Historical Thinking</vt:lpstr>
      <vt:lpstr>Integrating text with timelines and images</vt:lpstr>
      <vt:lpstr>Historical Paintings </vt:lpstr>
      <vt:lpstr>Historical Thinking About Art</vt:lpstr>
      <vt:lpstr>Historical Literacy Through the Lens of an Artist/Art Historian </vt:lpstr>
      <vt:lpstr>SEE the future with Social, Environmental, and Economic thinking  </vt:lpstr>
      <vt:lpstr>PowerPoint Presentation</vt:lpstr>
      <vt:lpstr>PowerPoint Presentation</vt:lpstr>
      <vt:lpstr>PowerPoint Presentation</vt:lpstr>
      <vt:lpstr>PowerPoint Presentation</vt:lpstr>
      <vt:lpstr>From England to America . . .</vt:lpstr>
      <vt:lpstr>Slater Mill</vt:lpstr>
      <vt:lpstr>Corporate Era: 1860s to 1930s</vt:lpstr>
      <vt:lpstr>PowerPoint Presentation</vt:lpstr>
      <vt:lpstr>PowerPoint Presentation</vt:lpstr>
      <vt:lpstr>PowerPoint Presentation</vt:lpstr>
      <vt:lpstr>PowerPoint Presentation</vt:lpstr>
      <vt:lpstr>PowerPoint Presentation</vt:lpstr>
      <vt:lpstr>PowerPoint Presentation</vt:lpstr>
      <vt:lpstr>https://www.youtube.com/watch?v=Xac4Px49Tfo </vt:lpstr>
      <vt:lpstr>Debating Enterprise Activity:  Private Gain vs Public Good</vt:lpstr>
      <vt:lpstr>Debating Enterprise:  Private Gain vs Public Good</vt:lpstr>
      <vt:lpstr>Debating Enterprise:  Private Gain vs Public Good</vt:lpstr>
      <vt:lpstr>Explore Find Evidence: Through the different topics</vt:lpstr>
      <vt:lpstr>Building an Argument</vt:lpstr>
      <vt:lpstr>What was the impact of mass production? </vt:lpstr>
      <vt:lpstr>Library of Congress</vt:lpstr>
      <vt:lpstr>SEE the future with Social, Environmental, and Economic thinking  </vt:lpstr>
      <vt:lpstr>What were the relationships between workers and managers?</vt:lpstr>
      <vt:lpstr>SEE the future with Social, Environmental, and Economic thinking  </vt:lpstr>
      <vt:lpstr>How did agriculture change from 1800’s to 1920?</vt:lpstr>
      <vt:lpstr>What were some problems during the corporate era? </vt:lpstr>
      <vt:lpstr>Library of Congress</vt:lpstr>
      <vt:lpstr>PowerPoint Presentation</vt:lpstr>
      <vt:lpstr>Shopping</vt:lpstr>
      <vt:lpstr>PowerPoint Presentation</vt:lpstr>
      <vt:lpstr>Rethinking Progress</vt:lpstr>
      <vt:lpstr>Sustainable Development Goals United Nations and WTO</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Technology</dc:creator>
  <cp:lastModifiedBy>Information Technology</cp:lastModifiedBy>
  <cp:revision>278</cp:revision>
  <cp:lastPrinted>2019-09-25T15:41:45Z</cp:lastPrinted>
  <dcterms:created xsi:type="dcterms:W3CDTF">2017-09-01T23:45:56Z</dcterms:created>
  <dcterms:modified xsi:type="dcterms:W3CDTF">2019-09-25T16:24:38Z</dcterms:modified>
</cp:coreProperties>
</file>