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731" r:id="rId2"/>
    <p:sldId id="268" r:id="rId3"/>
    <p:sldId id="257" r:id="rId4"/>
    <p:sldId id="699" r:id="rId5"/>
    <p:sldId id="274" r:id="rId6"/>
    <p:sldId id="271" r:id="rId7"/>
    <p:sldId id="262" r:id="rId8"/>
    <p:sldId id="715" r:id="rId9"/>
    <p:sldId id="275" r:id="rId10"/>
    <p:sldId id="732" r:id="rId11"/>
    <p:sldId id="739" r:id="rId12"/>
    <p:sldId id="740" r:id="rId13"/>
    <p:sldId id="273" r:id="rId14"/>
    <p:sldId id="716" r:id="rId15"/>
    <p:sldId id="717" r:id="rId16"/>
    <p:sldId id="700" r:id="rId17"/>
    <p:sldId id="735" r:id="rId18"/>
    <p:sldId id="736" r:id="rId19"/>
    <p:sldId id="737" r:id="rId20"/>
    <p:sldId id="738" r:id="rId21"/>
    <p:sldId id="734" r:id="rId22"/>
    <p:sldId id="721" r:id="rId23"/>
    <p:sldId id="718" r:id="rId24"/>
    <p:sldId id="719" r:id="rId25"/>
    <p:sldId id="720" r:id="rId26"/>
    <p:sldId id="701" r:id="rId27"/>
    <p:sldId id="729" r:id="rId28"/>
    <p:sldId id="730" r:id="rId29"/>
    <p:sldId id="722" r:id="rId30"/>
    <p:sldId id="723" r:id="rId31"/>
    <p:sldId id="724" r:id="rId32"/>
    <p:sldId id="725" r:id="rId33"/>
    <p:sldId id="707" r:id="rId34"/>
    <p:sldId id="728" r:id="rId35"/>
    <p:sldId id="705" r:id="rId36"/>
    <p:sldId id="726" r:id="rId37"/>
    <p:sldId id="727" r:id="rId38"/>
    <p:sldId id="276" r:id="rId39"/>
    <p:sldId id="277" r:id="rId40"/>
    <p:sldId id="278" r:id="rId41"/>
    <p:sldId id="279" r:id="rId42"/>
    <p:sldId id="709" r:id="rId43"/>
    <p:sldId id="713" r:id="rId44"/>
    <p:sldId id="712" r:id="rId45"/>
    <p:sldId id="714" r:id="rId46"/>
    <p:sldId id="280" r:id="rId47"/>
    <p:sldId id="706" r:id="rId48"/>
    <p:sldId id="698" r:id="rId49"/>
    <p:sldId id="708" r:id="rId50"/>
    <p:sldId id="695" r:id="rId51"/>
    <p:sldId id="697" r:id="rId52"/>
    <p:sldId id="696" r:id="rId53"/>
    <p:sldId id="711" r:id="rId54"/>
    <p:sldId id="281" r:id="rId55"/>
    <p:sldId id="264" r:id="rId56"/>
    <p:sldId id="74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ACC251-448E-4890-BD45-DB9EA5CB901C}" v="59" dt="2022-11-26T17:10:56.7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55" autoAdjust="0"/>
    <p:restoredTop sz="94660"/>
  </p:normalViewPr>
  <p:slideViewPr>
    <p:cSldViewPr snapToGrid="0">
      <p:cViewPr varScale="1">
        <p:scale>
          <a:sx n="95" d="100"/>
          <a:sy n="95" d="100"/>
        </p:scale>
        <p:origin x="108"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E114-C697-6840-E761-A4857557B7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C88D6-8E7C-3119-257B-F726F3F9BB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CA7C47-B3BB-6B54-4818-951D0DDB299F}"/>
              </a:ext>
            </a:extLst>
          </p:cNvPr>
          <p:cNvSpPr>
            <a:spLocks noGrp="1"/>
          </p:cNvSpPr>
          <p:nvPr>
            <p:ph type="dt" sz="half" idx="10"/>
          </p:nvPr>
        </p:nvSpPr>
        <p:spPr/>
        <p:txBody>
          <a:bodyPr/>
          <a:lstStyle/>
          <a:p>
            <a:fld id="{4DD5A11B-68D2-4367-B993-EDAC4FF34F9C}" type="datetimeFigureOut">
              <a:rPr lang="en-US" smtClean="0"/>
              <a:t>12/1/2022</a:t>
            </a:fld>
            <a:endParaRPr lang="en-US"/>
          </a:p>
        </p:txBody>
      </p:sp>
      <p:sp>
        <p:nvSpPr>
          <p:cNvPr id="5" name="Footer Placeholder 4">
            <a:extLst>
              <a:ext uri="{FF2B5EF4-FFF2-40B4-BE49-F238E27FC236}">
                <a16:creationId xmlns:a16="http://schemas.microsoft.com/office/drawing/2014/main" id="{F0C84A41-0098-B10A-D9F2-33801C339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BAD6A2-13CD-43EB-26A3-2AD8100772FA}"/>
              </a:ext>
            </a:extLst>
          </p:cNvPr>
          <p:cNvSpPr>
            <a:spLocks noGrp="1"/>
          </p:cNvSpPr>
          <p:nvPr>
            <p:ph type="sldNum" sz="quarter" idx="12"/>
          </p:nvPr>
        </p:nvSpPr>
        <p:spPr/>
        <p:txBody>
          <a:bodyPr/>
          <a:lstStyle/>
          <a:p>
            <a:fld id="{0B107FFF-CD46-4BEE-90CD-FD5D09B742D8}" type="slidenum">
              <a:rPr lang="en-US" smtClean="0"/>
              <a:t>‹#›</a:t>
            </a:fld>
            <a:endParaRPr lang="en-US"/>
          </a:p>
        </p:txBody>
      </p:sp>
    </p:spTree>
    <p:extLst>
      <p:ext uri="{BB962C8B-B14F-4D97-AF65-F5344CB8AC3E}">
        <p14:creationId xmlns:p14="http://schemas.microsoft.com/office/powerpoint/2010/main" val="1181819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C50E4-B702-37C1-F5AE-8C947F21B7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255350-F08B-3AB7-7274-B390246C18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BAABA-B07C-9D28-1120-E2C341653194}"/>
              </a:ext>
            </a:extLst>
          </p:cNvPr>
          <p:cNvSpPr>
            <a:spLocks noGrp="1"/>
          </p:cNvSpPr>
          <p:nvPr>
            <p:ph type="dt" sz="half" idx="10"/>
          </p:nvPr>
        </p:nvSpPr>
        <p:spPr/>
        <p:txBody>
          <a:bodyPr/>
          <a:lstStyle/>
          <a:p>
            <a:fld id="{4DD5A11B-68D2-4367-B993-EDAC4FF34F9C}" type="datetimeFigureOut">
              <a:rPr lang="en-US" smtClean="0"/>
              <a:t>12/1/2022</a:t>
            </a:fld>
            <a:endParaRPr lang="en-US"/>
          </a:p>
        </p:txBody>
      </p:sp>
      <p:sp>
        <p:nvSpPr>
          <p:cNvPr id="5" name="Footer Placeholder 4">
            <a:extLst>
              <a:ext uri="{FF2B5EF4-FFF2-40B4-BE49-F238E27FC236}">
                <a16:creationId xmlns:a16="http://schemas.microsoft.com/office/drawing/2014/main" id="{2D2B1CEF-A09C-C3DE-354A-A4E1861E6B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445A6-67AB-1096-F54C-DDB05E5B96B1}"/>
              </a:ext>
            </a:extLst>
          </p:cNvPr>
          <p:cNvSpPr>
            <a:spLocks noGrp="1"/>
          </p:cNvSpPr>
          <p:nvPr>
            <p:ph type="sldNum" sz="quarter" idx="12"/>
          </p:nvPr>
        </p:nvSpPr>
        <p:spPr/>
        <p:txBody>
          <a:bodyPr/>
          <a:lstStyle/>
          <a:p>
            <a:fld id="{0B107FFF-CD46-4BEE-90CD-FD5D09B742D8}" type="slidenum">
              <a:rPr lang="en-US" smtClean="0"/>
              <a:t>‹#›</a:t>
            </a:fld>
            <a:endParaRPr lang="en-US"/>
          </a:p>
        </p:txBody>
      </p:sp>
    </p:spTree>
    <p:extLst>
      <p:ext uri="{BB962C8B-B14F-4D97-AF65-F5344CB8AC3E}">
        <p14:creationId xmlns:p14="http://schemas.microsoft.com/office/powerpoint/2010/main" val="850956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4FA23A-86A6-C05C-8729-4115EFF567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8EB5A0-F1D6-0062-613D-BD352E2CF4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5839E-8B4C-1AFC-5542-BE8A885BFC6F}"/>
              </a:ext>
            </a:extLst>
          </p:cNvPr>
          <p:cNvSpPr>
            <a:spLocks noGrp="1"/>
          </p:cNvSpPr>
          <p:nvPr>
            <p:ph type="dt" sz="half" idx="10"/>
          </p:nvPr>
        </p:nvSpPr>
        <p:spPr/>
        <p:txBody>
          <a:bodyPr/>
          <a:lstStyle/>
          <a:p>
            <a:fld id="{4DD5A11B-68D2-4367-B993-EDAC4FF34F9C}" type="datetimeFigureOut">
              <a:rPr lang="en-US" smtClean="0"/>
              <a:t>12/1/2022</a:t>
            </a:fld>
            <a:endParaRPr lang="en-US"/>
          </a:p>
        </p:txBody>
      </p:sp>
      <p:sp>
        <p:nvSpPr>
          <p:cNvPr id="5" name="Footer Placeholder 4">
            <a:extLst>
              <a:ext uri="{FF2B5EF4-FFF2-40B4-BE49-F238E27FC236}">
                <a16:creationId xmlns:a16="http://schemas.microsoft.com/office/drawing/2014/main" id="{DCA191A0-013C-63F1-FF88-6EF48355A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81E5C-1A06-41B4-B7FC-933FF242BFF2}"/>
              </a:ext>
            </a:extLst>
          </p:cNvPr>
          <p:cNvSpPr>
            <a:spLocks noGrp="1"/>
          </p:cNvSpPr>
          <p:nvPr>
            <p:ph type="sldNum" sz="quarter" idx="12"/>
          </p:nvPr>
        </p:nvSpPr>
        <p:spPr/>
        <p:txBody>
          <a:bodyPr/>
          <a:lstStyle/>
          <a:p>
            <a:fld id="{0B107FFF-CD46-4BEE-90CD-FD5D09B742D8}" type="slidenum">
              <a:rPr lang="en-US" smtClean="0"/>
              <a:t>‹#›</a:t>
            </a:fld>
            <a:endParaRPr lang="en-US"/>
          </a:p>
        </p:txBody>
      </p:sp>
    </p:spTree>
    <p:extLst>
      <p:ext uri="{BB962C8B-B14F-4D97-AF65-F5344CB8AC3E}">
        <p14:creationId xmlns:p14="http://schemas.microsoft.com/office/powerpoint/2010/main" val="2304199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86387-7848-8DF9-8D25-49F61FF441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52D770-10A3-1FD7-7C1B-5DC857283F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E7B65C-1629-8F3A-6A57-FCD35ADA2DB5}"/>
              </a:ext>
            </a:extLst>
          </p:cNvPr>
          <p:cNvSpPr>
            <a:spLocks noGrp="1"/>
          </p:cNvSpPr>
          <p:nvPr>
            <p:ph type="dt" sz="half" idx="10"/>
          </p:nvPr>
        </p:nvSpPr>
        <p:spPr/>
        <p:txBody>
          <a:bodyPr/>
          <a:lstStyle/>
          <a:p>
            <a:fld id="{4DD5A11B-68D2-4367-B993-EDAC4FF34F9C}" type="datetimeFigureOut">
              <a:rPr lang="en-US" smtClean="0"/>
              <a:t>12/1/2022</a:t>
            </a:fld>
            <a:endParaRPr lang="en-US"/>
          </a:p>
        </p:txBody>
      </p:sp>
      <p:sp>
        <p:nvSpPr>
          <p:cNvPr id="5" name="Footer Placeholder 4">
            <a:extLst>
              <a:ext uri="{FF2B5EF4-FFF2-40B4-BE49-F238E27FC236}">
                <a16:creationId xmlns:a16="http://schemas.microsoft.com/office/drawing/2014/main" id="{A4F59A91-D309-2139-6E54-47BE98854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C9AEAF-773C-1F86-B16E-F6451ECDF842}"/>
              </a:ext>
            </a:extLst>
          </p:cNvPr>
          <p:cNvSpPr>
            <a:spLocks noGrp="1"/>
          </p:cNvSpPr>
          <p:nvPr>
            <p:ph type="sldNum" sz="quarter" idx="12"/>
          </p:nvPr>
        </p:nvSpPr>
        <p:spPr/>
        <p:txBody>
          <a:bodyPr/>
          <a:lstStyle/>
          <a:p>
            <a:fld id="{0B107FFF-CD46-4BEE-90CD-FD5D09B742D8}" type="slidenum">
              <a:rPr lang="en-US" smtClean="0"/>
              <a:t>‹#›</a:t>
            </a:fld>
            <a:endParaRPr lang="en-US"/>
          </a:p>
        </p:txBody>
      </p:sp>
    </p:spTree>
    <p:extLst>
      <p:ext uri="{BB962C8B-B14F-4D97-AF65-F5344CB8AC3E}">
        <p14:creationId xmlns:p14="http://schemas.microsoft.com/office/powerpoint/2010/main" val="2213439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24718-5673-6F98-684C-F9A8AA5E4C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E9BF50-8991-47D3-1B03-23D69B36D3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03D28-AB2E-0B4C-7647-D3572254ABAA}"/>
              </a:ext>
            </a:extLst>
          </p:cNvPr>
          <p:cNvSpPr>
            <a:spLocks noGrp="1"/>
          </p:cNvSpPr>
          <p:nvPr>
            <p:ph type="dt" sz="half" idx="10"/>
          </p:nvPr>
        </p:nvSpPr>
        <p:spPr/>
        <p:txBody>
          <a:bodyPr/>
          <a:lstStyle/>
          <a:p>
            <a:fld id="{4DD5A11B-68D2-4367-B993-EDAC4FF34F9C}" type="datetimeFigureOut">
              <a:rPr lang="en-US" smtClean="0"/>
              <a:t>12/1/2022</a:t>
            </a:fld>
            <a:endParaRPr lang="en-US"/>
          </a:p>
        </p:txBody>
      </p:sp>
      <p:sp>
        <p:nvSpPr>
          <p:cNvPr id="5" name="Footer Placeholder 4">
            <a:extLst>
              <a:ext uri="{FF2B5EF4-FFF2-40B4-BE49-F238E27FC236}">
                <a16:creationId xmlns:a16="http://schemas.microsoft.com/office/drawing/2014/main" id="{6AFE7481-36BD-1536-9246-FF725D7C75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94F027-D015-6999-5617-B820B468B542}"/>
              </a:ext>
            </a:extLst>
          </p:cNvPr>
          <p:cNvSpPr>
            <a:spLocks noGrp="1"/>
          </p:cNvSpPr>
          <p:nvPr>
            <p:ph type="sldNum" sz="quarter" idx="12"/>
          </p:nvPr>
        </p:nvSpPr>
        <p:spPr/>
        <p:txBody>
          <a:bodyPr/>
          <a:lstStyle/>
          <a:p>
            <a:fld id="{0B107FFF-CD46-4BEE-90CD-FD5D09B742D8}" type="slidenum">
              <a:rPr lang="en-US" smtClean="0"/>
              <a:t>‹#›</a:t>
            </a:fld>
            <a:endParaRPr lang="en-US"/>
          </a:p>
        </p:txBody>
      </p:sp>
    </p:spTree>
    <p:extLst>
      <p:ext uri="{BB962C8B-B14F-4D97-AF65-F5344CB8AC3E}">
        <p14:creationId xmlns:p14="http://schemas.microsoft.com/office/powerpoint/2010/main" val="3580350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E1AA8-5B41-4907-64B6-FD9A9C8639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5AC587-759C-E5E4-97F2-4FACC097B7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685D6-F71B-D6B0-65E1-2BFB199237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E5AF49-84E8-3C95-27B0-B8204732F13B}"/>
              </a:ext>
            </a:extLst>
          </p:cNvPr>
          <p:cNvSpPr>
            <a:spLocks noGrp="1"/>
          </p:cNvSpPr>
          <p:nvPr>
            <p:ph type="dt" sz="half" idx="10"/>
          </p:nvPr>
        </p:nvSpPr>
        <p:spPr/>
        <p:txBody>
          <a:bodyPr/>
          <a:lstStyle/>
          <a:p>
            <a:fld id="{4DD5A11B-68D2-4367-B993-EDAC4FF34F9C}" type="datetimeFigureOut">
              <a:rPr lang="en-US" smtClean="0"/>
              <a:t>12/1/2022</a:t>
            </a:fld>
            <a:endParaRPr lang="en-US"/>
          </a:p>
        </p:txBody>
      </p:sp>
      <p:sp>
        <p:nvSpPr>
          <p:cNvPr id="6" name="Footer Placeholder 5">
            <a:extLst>
              <a:ext uri="{FF2B5EF4-FFF2-40B4-BE49-F238E27FC236}">
                <a16:creationId xmlns:a16="http://schemas.microsoft.com/office/drawing/2014/main" id="{E1051CC7-3A55-4D08-ECFA-AD2BA99E6E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27C064-3BC3-91F1-5211-7655B3D030AE}"/>
              </a:ext>
            </a:extLst>
          </p:cNvPr>
          <p:cNvSpPr>
            <a:spLocks noGrp="1"/>
          </p:cNvSpPr>
          <p:nvPr>
            <p:ph type="sldNum" sz="quarter" idx="12"/>
          </p:nvPr>
        </p:nvSpPr>
        <p:spPr/>
        <p:txBody>
          <a:bodyPr/>
          <a:lstStyle/>
          <a:p>
            <a:fld id="{0B107FFF-CD46-4BEE-90CD-FD5D09B742D8}" type="slidenum">
              <a:rPr lang="en-US" smtClean="0"/>
              <a:t>‹#›</a:t>
            </a:fld>
            <a:endParaRPr lang="en-US"/>
          </a:p>
        </p:txBody>
      </p:sp>
    </p:spTree>
    <p:extLst>
      <p:ext uri="{BB962C8B-B14F-4D97-AF65-F5344CB8AC3E}">
        <p14:creationId xmlns:p14="http://schemas.microsoft.com/office/powerpoint/2010/main" val="4125883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F87BD-2ACA-1469-718B-55D213C8AF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3FA787-BD03-0365-785E-0DDEE29E18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10AF5F-D3F6-22AA-B037-743704C59B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7160ED-40CF-FAE5-548D-690C249958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1F54D5-9F33-7A55-7E25-59CD839A27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E28632-3CEB-2565-8B6B-FD278810FE20}"/>
              </a:ext>
            </a:extLst>
          </p:cNvPr>
          <p:cNvSpPr>
            <a:spLocks noGrp="1"/>
          </p:cNvSpPr>
          <p:nvPr>
            <p:ph type="dt" sz="half" idx="10"/>
          </p:nvPr>
        </p:nvSpPr>
        <p:spPr/>
        <p:txBody>
          <a:bodyPr/>
          <a:lstStyle/>
          <a:p>
            <a:fld id="{4DD5A11B-68D2-4367-B993-EDAC4FF34F9C}" type="datetimeFigureOut">
              <a:rPr lang="en-US" smtClean="0"/>
              <a:t>12/1/2022</a:t>
            </a:fld>
            <a:endParaRPr lang="en-US"/>
          </a:p>
        </p:txBody>
      </p:sp>
      <p:sp>
        <p:nvSpPr>
          <p:cNvPr id="8" name="Footer Placeholder 7">
            <a:extLst>
              <a:ext uri="{FF2B5EF4-FFF2-40B4-BE49-F238E27FC236}">
                <a16:creationId xmlns:a16="http://schemas.microsoft.com/office/drawing/2014/main" id="{6B54161A-5F75-B847-827A-36524E4253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0A6342-4B7A-17E4-85B2-AE432A33BBD6}"/>
              </a:ext>
            </a:extLst>
          </p:cNvPr>
          <p:cNvSpPr>
            <a:spLocks noGrp="1"/>
          </p:cNvSpPr>
          <p:nvPr>
            <p:ph type="sldNum" sz="quarter" idx="12"/>
          </p:nvPr>
        </p:nvSpPr>
        <p:spPr/>
        <p:txBody>
          <a:bodyPr/>
          <a:lstStyle/>
          <a:p>
            <a:fld id="{0B107FFF-CD46-4BEE-90CD-FD5D09B742D8}" type="slidenum">
              <a:rPr lang="en-US" smtClean="0"/>
              <a:t>‹#›</a:t>
            </a:fld>
            <a:endParaRPr lang="en-US"/>
          </a:p>
        </p:txBody>
      </p:sp>
    </p:spTree>
    <p:extLst>
      <p:ext uri="{BB962C8B-B14F-4D97-AF65-F5344CB8AC3E}">
        <p14:creationId xmlns:p14="http://schemas.microsoft.com/office/powerpoint/2010/main" val="2600209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D94B2-E6E5-7D54-90BC-518D65896A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350F0B-F9F7-6DE8-6A03-FE2E74E241FB}"/>
              </a:ext>
            </a:extLst>
          </p:cNvPr>
          <p:cNvSpPr>
            <a:spLocks noGrp="1"/>
          </p:cNvSpPr>
          <p:nvPr>
            <p:ph type="dt" sz="half" idx="10"/>
          </p:nvPr>
        </p:nvSpPr>
        <p:spPr/>
        <p:txBody>
          <a:bodyPr/>
          <a:lstStyle/>
          <a:p>
            <a:fld id="{4DD5A11B-68D2-4367-B993-EDAC4FF34F9C}" type="datetimeFigureOut">
              <a:rPr lang="en-US" smtClean="0"/>
              <a:t>12/1/2022</a:t>
            </a:fld>
            <a:endParaRPr lang="en-US"/>
          </a:p>
        </p:txBody>
      </p:sp>
      <p:sp>
        <p:nvSpPr>
          <p:cNvPr id="4" name="Footer Placeholder 3">
            <a:extLst>
              <a:ext uri="{FF2B5EF4-FFF2-40B4-BE49-F238E27FC236}">
                <a16:creationId xmlns:a16="http://schemas.microsoft.com/office/drawing/2014/main" id="{7DB18264-D61B-0E3A-4F95-F0C165C4F7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0FBAD4-E93D-5825-5343-EAC70C0895D5}"/>
              </a:ext>
            </a:extLst>
          </p:cNvPr>
          <p:cNvSpPr>
            <a:spLocks noGrp="1"/>
          </p:cNvSpPr>
          <p:nvPr>
            <p:ph type="sldNum" sz="quarter" idx="12"/>
          </p:nvPr>
        </p:nvSpPr>
        <p:spPr/>
        <p:txBody>
          <a:bodyPr/>
          <a:lstStyle/>
          <a:p>
            <a:fld id="{0B107FFF-CD46-4BEE-90CD-FD5D09B742D8}" type="slidenum">
              <a:rPr lang="en-US" smtClean="0"/>
              <a:t>‹#›</a:t>
            </a:fld>
            <a:endParaRPr lang="en-US"/>
          </a:p>
        </p:txBody>
      </p:sp>
    </p:spTree>
    <p:extLst>
      <p:ext uri="{BB962C8B-B14F-4D97-AF65-F5344CB8AC3E}">
        <p14:creationId xmlns:p14="http://schemas.microsoft.com/office/powerpoint/2010/main" val="1598107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330327-969E-E03E-06F9-2D473BB30AEC}"/>
              </a:ext>
            </a:extLst>
          </p:cNvPr>
          <p:cNvSpPr>
            <a:spLocks noGrp="1"/>
          </p:cNvSpPr>
          <p:nvPr>
            <p:ph type="dt" sz="half" idx="10"/>
          </p:nvPr>
        </p:nvSpPr>
        <p:spPr/>
        <p:txBody>
          <a:bodyPr/>
          <a:lstStyle/>
          <a:p>
            <a:fld id="{4DD5A11B-68D2-4367-B993-EDAC4FF34F9C}" type="datetimeFigureOut">
              <a:rPr lang="en-US" smtClean="0"/>
              <a:t>12/1/2022</a:t>
            </a:fld>
            <a:endParaRPr lang="en-US"/>
          </a:p>
        </p:txBody>
      </p:sp>
      <p:sp>
        <p:nvSpPr>
          <p:cNvPr id="3" name="Footer Placeholder 2">
            <a:extLst>
              <a:ext uri="{FF2B5EF4-FFF2-40B4-BE49-F238E27FC236}">
                <a16:creationId xmlns:a16="http://schemas.microsoft.com/office/drawing/2014/main" id="{87159CB5-4C53-3CDD-C37F-57E3A5496D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FB256B-62B4-5D90-8092-06F1AA768B05}"/>
              </a:ext>
            </a:extLst>
          </p:cNvPr>
          <p:cNvSpPr>
            <a:spLocks noGrp="1"/>
          </p:cNvSpPr>
          <p:nvPr>
            <p:ph type="sldNum" sz="quarter" idx="12"/>
          </p:nvPr>
        </p:nvSpPr>
        <p:spPr/>
        <p:txBody>
          <a:bodyPr/>
          <a:lstStyle/>
          <a:p>
            <a:fld id="{0B107FFF-CD46-4BEE-90CD-FD5D09B742D8}" type="slidenum">
              <a:rPr lang="en-US" smtClean="0"/>
              <a:t>‹#›</a:t>
            </a:fld>
            <a:endParaRPr lang="en-US"/>
          </a:p>
        </p:txBody>
      </p:sp>
    </p:spTree>
    <p:extLst>
      <p:ext uri="{BB962C8B-B14F-4D97-AF65-F5344CB8AC3E}">
        <p14:creationId xmlns:p14="http://schemas.microsoft.com/office/powerpoint/2010/main" val="3592153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12810-51B2-BAF5-9A88-069D1DECDB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3FF650-DA23-7825-1F40-59059B2578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B97FCF-492F-61DD-2285-2D670C9DA5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58638D-591E-D1FD-2769-E65AEBA8DD22}"/>
              </a:ext>
            </a:extLst>
          </p:cNvPr>
          <p:cNvSpPr>
            <a:spLocks noGrp="1"/>
          </p:cNvSpPr>
          <p:nvPr>
            <p:ph type="dt" sz="half" idx="10"/>
          </p:nvPr>
        </p:nvSpPr>
        <p:spPr/>
        <p:txBody>
          <a:bodyPr/>
          <a:lstStyle/>
          <a:p>
            <a:fld id="{4DD5A11B-68D2-4367-B993-EDAC4FF34F9C}" type="datetimeFigureOut">
              <a:rPr lang="en-US" smtClean="0"/>
              <a:t>12/1/2022</a:t>
            </a:fld>
            <a:endParaRPr lang="en-US"/>
          </a:p>
        </p:txBody>
      </p:sp>
      <p:sp>
        <p:nvSpPr>
          <p:cNvPr id="6" name="Footer Placeholder 5">
            <a:extLst>
              <a:ext uri="{FF2B5EF4-FFF2-40B4-BE49-F238E27FC236}">
                <a16:creationId xmlns:a16="http://schemas.microsoft.com/office/drawing/2014/main" id="{5D47E1B8-17FA-8375-BD95-709CFA3A8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F05CA-C4E6-B939-7DE8-690D94FD0838}"/>
              </a:ext>
            </a:extLst>
          </p:cNvPr>
          <p:cNvSpPr>
            <a:spLocks noGrp="1"/>
          </p:cNvSpPr>
          <p:nvPr>
            <p:ph type="sldNum" sz="quarter" idx="12"/>
          </p:nvPr>
        </p:nvSpPr>
        <p:spPr/>
        <p:txBody>
          <a:bodyPr/>
          <a:lstStyle/>
          <a:p>
            <a:fld id="{0B107FFF-CD46-4BEE-90CD-FD5D09B742D8}" type="slidenum">
              <a:rPr lang="en-US" smtClean="0"/>
              <a:t>‹#›</a:t>
            </a:fld>
            <a:endParaRPr lang="en-US"/>
          </a:p>
        </p:txBody>
      </p:sp>
    </p:spTree>
    <p:extLst>
      <p:ext uri="{BB962C8B-B14F-4D97-AF65-F5344CB8AC3E}">
        <p14:creationId xmlns:p14="http://schemas.microsoft.com/office/powerpoint/2010/main" val="122835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F5A9-23AC-AE99-BAE6-797EC28B4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2EAFE-91D7-9AD3-B863-0B6B2541BD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E01DA8-1243-9DDE-204A-88257EDB00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ECB895-1236-3920-F21B-C3C7B663E503}"/>
              </a:ext>
            </a:extLst>
          </p:cNvPr>
          <p:cNvSpPr>
            <a:spLocks noGrp="1"/>
          </p:cNvSpPr>
          <p:nvPr>
            <p:ph type="dt" sz="half" idx="10"/>
          </p:nvPr>
        </p:nvSpPr>
        <p:spPr/>
        <p:txBody>
          <a:bodyPr/>
          <a:lstStyle/>
          <a:p>
            <a:fld id="{4DD5A11B-68D2-4367-B993-EDAC4FF34F9C}" type="datetimeFigureOut">
              <a:rPr lang="en-US" smtClean="0"/>
              <a:t>12/1/2022</a:t>
            </a:fld>
            <a:endParaRPr lang="en-US"/>
          </a:p>
        </p:txBody>
      </p:sp>
      <p:sp>
        <p:nvSpPr>
          <p:cNvPr id="6" name="Footer Placeholder 5">
            <a:extLst>
              <a:ext uri="{FF2B5EF4-FFF2-40B4-BE49-F238E27FC236}">
                <a16:creationId xmlns:a16="http://schemas.microsoft.com/office/drawing/2014/main" id="{B5F65E1B-1C35-6129-1A54-5FC4CA3926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A4D3A8-FE39-181F-495D-54E0CBE06FD8}"/>
              </a:ext>
            </a:extLst>
          </p:cNvPr>
          <p:cNvSpPr>
            <a:spLocks noGrp="1"/>
          </p:cNvSpPr>
          <p:nvPr>
            <p:ph type="sldNum" sz="quarter" idx="12"/>
          </p:nvPr>
        </p:nvSpPr>
        <p:spPr/>
        <p:txBody>
          <a:bodyPr/>
          <a:lstStyle/>
          <a:p>
            <a:fld id="{0B107FFF-CD46-4BEE-90CD-FD5D09B742D8}" type="slidenum">
              <a:rPr lang="en-US" smtClean="0"/>
              <a:t>‹#›</a:t>
            </a:fld>
            <a:endParaRPr lang="en-US"/>
          </a:p>
        </p:txBody>
      </p:sp>
    </p:spTree>
    <p:extLst>
      <p:ext uri="{BB962C8B-B14F-4D97-AF65-F5344CB8AC3E}">
        <p14:creationId xmlns:p14="http://schemas.microsoft.com/office/powerpoint/2010/main" val="3937091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3EF71B-F53B-40BF-3FFB-673CE08683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8AB731-F04C-2172-B087-99CBC137AD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EF2DB3-F60B-2336-89EE-6B8071BE1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D5A11B-68D2-4367-B993-EDAC4FF34F9C}" type="datetimeFigureOut">
              <a:rPr lang="en-US" smtClean="0"/>
              <a:t>12/1/2022</a:t>
            </a:fld>
            <a:endParaRPr lang="en-US"/>
          </a:p>
        </p:txBody>
      </p:sp>
      <p:sp>
        <p:nvSpPr>
          <p:cNvPr id="5" name="Footer Placeholder 4">
            <a:extLst>
              <a:ext uri="{FF2B5EF4-FFF2-40B4-BE49-F238E27FC236}">
                <a16:creationId xmlns:a16="http://schemas.microsoft.com/office/drawing/2014/main" id="{14CB0452-64EA-0CB7-166A-65846BB835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3CDBA8-6F35-CBB8-99F9-A48598CA44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07FFF-CD46-4BEE-90CD-FD5D09B742D8}" type="slidenum">
              <a:rPr lang="en-US" smtClean="0"/>
              <a:t>‹#›</a:t>
            </a:fld>
            <a:endParaRPr lang="en-US"/>
          </a:p>
        </p:txBody>
      </p:sp>
    </p:spTree>
    <p:extLst>
      <p:ext uri="{BB962C8B-B14F-4D97-AF65-F5344CB8AC3E}">
        <p14:creationId xmlns:p14="http://schemas.microsoft.com/office/powerpoint/2010/main" val="4073782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video" Target="https://www.youtube.com/embed/d1DndVz9dAs?feature=oembe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whitehouse.gov/bipartisan-infrastructure-law/"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usafacts.org/articles/internet-access-students-at-home/#:~:text=According%20to%20the%20most%20recent%20data%20from%20the,online.%20Reasons%20for%20not%20having%20home%20internet%20vary."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hyperlink" Target="https://www.kidsforsdgs.org/_files/ugd/f96108_93c60d09bd8a4513aad86d7612ae3ad5.pdf"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un.org/sustainabledevelopment/sdgbookclub-9archiv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www.youtube.com/watch?v=OdQIaaD77uA"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video" Target="https://www.youtube.com/embed/CUCSK1QFwts?feature=oembe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www.sustainabilitysuperheroes.org/energy.html"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video" Target="https://www.youtube.com/embed/nNp21zTeCDc?feature=oembe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7.xml"/><Relationship Id="rId1" Type="http://schemas.openxmlformats.org/officeDocument/2006/relationships/video" Target="https://www.youtube.com/embed/gcSnwW5v3f8?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video" Target="https://www.youtube.com/embed/1-2TyKqP84o?feature=oembed"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video" Target="https://www.youtube.com/embed/sUvaYycoWqI?feature=oembe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hyperlink" Target="https://lakerlutznews.com/lln/2022/10/108060/"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mailto:Margaret.Berridge@hcps.net"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7.xml"/><Relationship Id="rId1" Type="http://schemas.openxmlformats.org/officeDocument/2006/relationships/video" Target="https://www.youtube.com/embed/spayUO8wlqs?feature=oembed" TargetMode="External"/><Relationship Id="rId4" Type="http://schemas.openxmlformats.org/officeDocument/2006/relationships/hyperlink" Target="https://hillsborough.sharepoint.com/:b:/r/sites/ElementaryScience/20212022%20Hillsborough%20Regional%20STEM%20Fair/2022-2023%20HRSF%20K-5%20Timeline.pdf?csf=1&amp;web=1&amp;e=5nGxF0"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7.xml"/><Relationship Id="rId1" Type="http://schemas.openxmlformats.org/officeDocument/2006/relationships/video" Target="https://www.youtube.com/embed/as_ZpcwtQnk?feature=oembed"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epa.gov/e3"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ideo" Target="https://www.youtube.com/embed/wpvbVyUCi78?feature=oembed"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bcorporation.net/en-us/find-a-b-corp/" TargetMode="External"/><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7.xml"/><Relationship Id="rId1" Type="http://schemas.openxmlformats.org/officeDocument/2006/relationships/video" Target="https://player.vimeo.com/video/651234509?h=e7895d4899&amp;app_id=122963"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insider.com/guides/style/b-corp-retail-companies%23cotopaxi-9"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natgeokids.com/uk/sustainability-news/what-is-a-b-corp/"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hyperlink" Target="https://drive.google.com/file/d/1B2af4ugrf0Ov_Df1V9UXV7EAF-cCowRM/view?pli=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video" Target="https://player.vimeo.com/video/161333474?h=1aa106dc5f&amp;app_id=122963" TargetMode="External"/><Relationship Id="rId5" Type="http://schemas.openxmlformats.org/officeDocument/2006/relationships/image" Target="../media/image14.png"/><Relationship Id="rId4" Type="http://schemas.openxmlformats.org/officeDocument/2006/relationships/hyperlink" Target="https://www.youngvoicesfortheplanet.com/youth-climate-videos/save-tomorrow/"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video" Target="https://www.youtube.com/embed/oA2-80lY5rE?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64A99F-DA2A-C1A0-5D3B-8C96E9E937F8}"/>
              </a:ext>
            </a:extLst>
          </p:cNvPr>
          <p:cNvPicPr>
            <a:picLocks noChangeAspect="1"/>
          </p:cNvPicPr>
          <p:nvPr/>
        </p:nvPicPr>
        <p:blipFill rotWithShape="1">
          <a:blip r:embed="rId2"/>
          <a:srcRect b="5462"/>
          <a:stretch/>
        </p:blipFill>
        <p:spPr>
          <a:xfrm>
            <a:off x="-3047" y="10"/>
            <a:ext cx="12191999" cy="6857990"/>
          </a:xfrm>
          <a:prstGeom prst="rect">
            <a:avLst/>
          </a:prstGeom>
        </p:spPr>
      </p:pic>
      <p:sp>
        <p:nvSpPr>
          <p:cNvPr id="18" name="Rectangle 1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BB3803-4F36-AE42-A43D-FE2BC29FA293}"/>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b="1" cap="all" spc="75">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GLOBAL LITERACY: INDUSTRIES, INNOVATION, AND INFRASTRUCTURE </a:t>
            </a:r>
            <a:br>
              <a:rPr lang="en-US" sz="5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endParaRPr lang="en-US" sz="5200">
              <a:solidFill>
                <a:srgbClr val="FFFFFF"/>
              </a:solidFill>
            </a:endParaRPr>
          </a:p>
        </p:txBody>
      </p:sp>
      <p:pic>
        <p:nvPicPr>
          <p:cNvPr id="5" name="Picture 4">
            <a:extLst>
              <a:ext uri="{FF2B5EF4-FFF2-40B4-BE49-F238E27FC236}">
                <a16:creationId xmlns:a16="http://schemas.microsoft.com/office/drawing/2014/main" id="{E74C3F58-90B5-36FD-1C9F-B9223AB367F7}"/>
              </a:ext>
            </a:extLst>
          </p:cNvPr>
          <p:cNvPicPr>
            <a:picLocks noChangeAspect="1"/>
          </p:cNvPicPr>
          <p:nvPr/>
        </p:nvPicPr>
        <p:blipFill>
          <a:blip r:embed="rId3"/>
          <a:stretch>
            <a:fillRect/>
          </a:stretch>
        </p:blipFill>
        <p:spPr>
          <a:xfrm>
            <a:off x="10534595" y="59972"/>
            <a:ext cx="1556271" cy="1550464"/>
          </a:xfrm>
          <a:prstGeom prst="rect">
            <a:avLst/>
          </a:prstGeom>
        </p:spPr>
      </p:pic>
      <p:pic>
        <p:nvPicPr>
          <p:cNvPr id="6" name="Picture 5">
            <a:extLst>
              <a:ext uri="{FF2B5EF4-FFF2-40B4-BE49-F238E27FC236}">
                <a16:creationId xmlns:a16="http://schemas.microsoft.com/office/drawing/2014/main" id="{F39B5819-85EE-272C-287C-3E41D114F691}"/>
              </a:ext>
            </a:extLst>
          </p:cNvPr>
          <p:cNvPicPr>
            <a:picLocks noChangeAspect="1"/>
          </p:cNvPicPr>
          <p:nvPr/>
        </p:nvPicPr>
        <p:blipFill>
          <a:blip r:embed="rId4"/>
          <a:stretch>
            <a:fillRect/>
          </a:stretch>
        </p:blipFill>
        <p:spPr>
          <a:xfrm>
            <a:off x="9203634" y="5527736"/>
            <a:ext cx="2887231" cy="1219855"/>
          </a:xfrm>
          <a:prstGeom prst="rect">
            <a:avLst/>
          </a:prstGeom>
        </p:spPr>
      </p:pic>
      <p:pic>
        <p:nvPicPr>
          <p:cNvPr id="7" name="Picture 6">
            <a:extLst>
              <a:ext uri="{FF2B5EF4-FFF2-40B4-BE49-F238E27FC236}">
                <a16:creationId xmlns:a16="http://schemas.microsoft.com/office/drawing/2014/main" id="{F1BDF61A-A4C0-81D0-385B-0185F24290E6}"/>
              </a:ext>
            </a:extLst>
          </p:cNvPr>
          <p:cNvPicPr>
            <a:picLocks noChangeAspect="1"/>
          </p:cNvPicPr>
          <p:nvPr/>
        </p:nvPicPr>
        <p:blipFill>
          <a:blip r:embed="rId5"/>
          <a:stretch>
            <a:fillRect/>
          </a:stretch>
        </p:blipFill>
        <p:spPr>
          <a:xfrm>
            <a:off x="3048" y="5527736"/>
            <a:ext cx="2530059" cy="1201016"/>
          </a:xfrm>
          <a:prstGeom prst="rect">
            <a:avLst/>
          </a:prstGeom>
        </p:spPr>
      </p:pic>
      <p:sp>
        <p:nvSpPr>
          <p:cNvPr id="8" name="Rectangle 7">
            <a:extLst>
              <a:ext uri="{FF2B5EF4-FFF2-40B4-BE49-F238E27FC236}">
                <a16:creationId xmlns:a16="http://schemas.microsoft.com/office/drawing/2014/main" id="{70D0B451-421A-6259-F511-8CB6DEA2D4E6}"/>
              </a:ext>
            </a:extLst>
          </p:cNvPr>
          <p:cNvSpPr/>
          <p:nvPr/>
        </p:nvSpPr>
        <p:spPr>
          <a:xfrm>
            <a:off x="3965712" y="5637466"/>
            <a:ext cx="3160645" cy="109128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rPr>
              <a:t>Christine Angel Danger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rPr>
              <a:t>Kara </a:t>
            </a:r>
            <a:r>
              <a:rPr kumimoji="0" lang="en-US" sz="2400" b="0" i="0" u="none" strike="noStrike" kern="1200" cap="none" spc="0" normalizeH="0" baseline="0" noProof="0" dirty="0" err="1">
                <a:ln>
                  <a:noFill/>
                </a:ln>
                <a:solidFill>
                  <a:srgbClr val="FFFF00"/>
                </a:solidFill>
                <a:effectLst/>
                <a:uLnTx/>
                <a:uFillTx/>
                <a:latin typeface="Calibri" panose="020F0502020204030204"/>
                <a:ea typeface="+mn-ea"/>
                <a:cs typeface="+mn-cs"/>
              </a:rPr>
              <a:t>Windish</a:t>
            </a: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10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70E0F2-9FBE-C0C0-150C-389513AFA3FE}"/>
              </a:ext>
            </a:extLst>
          </p:cNvPr>
          <p:cNvPicPr>
            <a:picLocks noChangeAspect="1"/>
          </p:cNvPicPr>
          <p:nvPr/>
        </p:nvPicPr>
        <p:blipFill rotWithShape="1">
          <a:blip r:embed="rId2"/>
          <a:srcRect r="1510" b="1"/>
          <a:stretch/>
        </p:blipFill>
        <p:spPr>
          <a:xfrm>
            <a:off x="321733" y="321733"/>
            <a:ext cx="11548534" cy="6214534"/>
          </a:xfrm>
          <a:prstGeom prst="rect">
            <a:avLst/>
          </a:prstGeom>
        </p:spPr>
      </p:pic>
    </p:spTree>
    <p:extLst>
      <p:ext uri="{BB962C8B-B14F-4D97-AF65-F5344CB8AC3E}">
        <p14:creationId xmlns:p14="http://schemas.microsoft.com/office/powerpoint/2010/main" val="320094685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E51634-0970-BB8E-D4A5-ED4AB7863E1D}"/>
              </a:ext>
            </a:extLst>
          </p:cNvPr>
          <p:cNvPicPr>
            <a:picLocks noChangeAspect="1"/>
          </p:cNvPicPr>
          <p:nvPr/>
        </p:nvPicPr>
        <p:blipFill>
          <a:blip r:embed="rId2"/>
          <a:stretch>
            <a:fillRect/>
          </a:stretch>
        </p:blipFill>
        <p:spPr>
          <a:xfrm>
            <a:off x="657907" y="0"/>
            <a:ext cx="5349591" cy="6858000"/>
          </a:xfrm>
          <a:prstGeom prst="rect">
            <a:avLst/>
          </a:prstGeom>
        </p:spPr>
      </p:pic>
      <p:sp>
        <p:nvSpPr>
          <p:cNvPr id="4" name="TextBox 3">
            <a:extLst>
              <a:ext uri="{FF2B5EF4-FFF2-40B4-BE49-F238E27FC236}">
                <a16:creationId xmlns:a16="http://schemas.microsoft.com/office/drawing/2014/main" id="{685B8EAB-C2B9-706B-9759-191C7E57E6A0}"/>
              </a:ext>
            </a:extLst>
          </p:cNvPr>
          <p:cNvSpPr txBox="1"/>
          <p:nvPr/>
        </p:nvSpPr>
        <p:spPr>
          <a:xfrm>
            <a:off x="6179736" y="432079"/>
            <a:ext cx="5787851" cy="5632311"/>
          </a:xfrm>
          <a:prstGeom prst="rect">
            <a:avLst/>
          </a:prstGeom>
          <a:noFill/>
        </p:spPr>
        <p:txBody>
          <a:bodyPr wrap="square" rtlCol="0">
            <a:spAutoFit/>
          </a:bodyPr>
          <a:lstStyle/>
          <a:p>
            <a:r>
              <a:rPr lang="en-US" dirty="0"/>
              <a:t>Brightline is actively constructing a new rail line to connect our stops in Miami, Fort Lauderdale and West Palm Beach to Orlando. Our team is hard at work to continue our exciting expansion plans. Service connecting South Florida to Central Florida is expected to open in 2023.</a:t>
            </a:r>
          </a:p>
          <a:p>
            <a:endParaRPr lang="en-US" dirty="0"/>
          </a:p>
          <a:p>
            <a:r>
              <a:rPr lang="en-US" b="1" dirty="0"/>
              <a:t>Phase 1: </a:t>
            </a:r>
            <a:r>
              <a:rPr lang="en-US" dirty="0"/>
              <a:t>Miami - West Palm Beach 65-mile shared use line with freight 79 mph Operations began 2018 2019 ridership 885,000 </a:t>
            </a:r>
          </a:p>
          <a:p>
            <a:endParaRPr lang="en-US" dirty="0"/>
          </a:p>
          <a:p>
            <a:r>
              <a:rPr lang="en-US" b="1" dirty="0"/>
              <a:t>Phase 2: </a:t>
            </a:r>
            <a:r>
              <a:rPr lang="en-US" dirty="0"/>
              <a:t>West Palm Beach - Orlando International Airport West Palm Beach - Cocoa 120-mile upgraded shared use line 110 mph Under construction now, operational 2022 Cocoa – Orlando International Airport 35-mile new dedicated high-speed line 125 mph Under construction now, operational 2022 Expected annual ridership 3+ million</a:t>
            </a:r>
          </a:p>
          <a:p>
            <a:endParaRPr lang="en-US" dirty="0"/>
          </a:p>
          <a:p>
            <a:r>
              <a:rPr lang="en-US" b="1" dirty="0"/>
              <a:t>Phase 3: </a:t>
            </a:r>
            <a:r>
              <a:rPr lang="en-US" dirty="0"/>
              <a:t>Orlando International Airport - Tampa 85-mile proposed dedicated line in the medians of I-4 and SR 417 125 mph Still in planning phases</a:t>
            </a:r>
          </a:p>
        </p:txBody>
      </p:sp>
    </p:spTree>
    <p:extLst>
      <p:ext uri="{BB962C8B-B14F-4D97-AF65-F5344CB8AC3E}">
        <p14:creationId xmlns:p14="http://schemas.microsoft.com/office/powerpoint/2010/main" val="2769770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B426C0-2563-6EAE-1F1D-785163BF6C7A}"/>
              </a:ext>
            </a:extLst>
          </p:cNvPr>
          <p:cNvPicPr>
            <a:picLocks noChangeAspect="1"/>
          </p:cNvPicPr>
          <p:nvPr/>
        </p:nvPicPr>
        <p:blipFill>
          <a:blip r:embed="rId2"/>
          <a:stretch>
            <a:fillRect/>
          </a:stretch>
        </p:blipFill>
        <p:spPr>
          <a:xfrm>
            <a:off x="282899" y="0"/>
            <a:ext cx="6300576" cy="6858000"/>
          </a:xfrm>
          <a:prstGeom prst="rect">
            <a:avLst/>
          </a:prstGeom>
        </p:spPr>
      </p:pic>
      <p:pic>
        <p:nvPicPr>
          <p:cNvPr id="5" name="Picture 4">
            <a:extLst>
              <a:ext uri="{FF2B5EF4-FFF2-40B4-BE49-F238E27FC236}">
                <a16:creationId xmlns:a16="http://schemas.microsoft.com/office/drawing/2014/main" id="{E604D282-5F74-39BF-5297-2F6160DB0D02}"/>
              </a:ext>
            </a:extLst>
          </p:cNvPr>
          <p:cNvPicPr>
            <a:picLocks noChangeAspect="1"/>
          </p:cNvPicPr>
          <p:nvPr/>
        </p:nvPicPr>
        <p:blipFill>
          <a:blip r:embed="rId3"/>
          <a:stretch>
            <a:fillRect/>
          </a:stretch>
        </p:blipFill>
        <p:spPr>
          <a:xfrm>
            <a:off x="4878669" y="2809336"/>
            <a:ext cx="7030431" cy="3972479"/>
          </a:xfrm>
          <a:prstGeom prst="rect">
            <a:avLst/>
          </a:prstGeom>
        </p:spPr>
      </p:pic>
      <p:pic>
        <p:nvPicPr>
          <p:cNvPr id="7" name="Picture 6">
            <a:extLst>
              <a:ext uri="{FF2B5EF4-FFF2-40B4-BE49-F238E27FC236}">
                <a16:creationId xmlns:a16="http://schemas.microsoft.com/office/drawing/2014/main" id="{F923C1EE-C4A6-C5FC-F775-B9B6F2E1BD0C}"/>
              </a:ext>
            </a:extLst>
          </p:cNvPr>
          <p:cNvPicPr>
            <a:picLocks noChangeAspect="1"/>
          </p:cNvPicPr>
          <p:nvPr/>
        </p:nvPicPr>
        <p:blipFill>
          <a:blip r:embed="rId4"/>
          <a:stretch>
            <a:fillRect/>
          </a:stretch>
        </p:blipFill>
        <p:spPr>
          <a:xfrm>
            <a:off x="6569919" y="592853"/>
            <a:ext cx="5622081" cy="1909187"/>
          </a:xfrm>
          <a:prstGeom prst="rect">
            <a:avLst/>
          </a:prstGeom>
        </p:spPr>
      </p:pic>
    </p:spTree>
    <p:extLst>
      <p:ext uri="{BB962C8B-B14F-4D97-AF65-F5344CB8AC3E}">
        <p14:creationId xmlns:p14="http://schemas.microsoft.com/office/powerpoint/2010/main" val="1616137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mart Cities - Infrastructure and Transport of the Future">
            <a:hlinkClick r:id="" action="ppaction://media"/>
            <a:extLst>
              <a:ext uri="{FF2B5EF4-FFF2-40B4-BE49-F238E27FC236}">
                <a16:creationId xmlns:a16="http://schemas.microsoft.com/office/drawing/2014/main" id="{32B0EA61-9DEF-B393-B1ED-A68E39C51FA4}"/>
              </a:ext>
            </a:extLst>
          </p:cNvPr>
          <p:cNvPicPr>
            <a:picLocks noRot="1" noChangeAspect="1"/>
          </p:cNvPicPr>
          <p:nvPr>
            <a:videoFile r:link="rId1"/>
          </p:nvPr>
        </p:nvPicPr>
        <p:blipFill>
          <a:blip r:embed="rId3"/>
          <a:stretch>
            <a:fillRect/>
          </a:stretch>
        </p:blipFill>
        <p:spPr>
          <a:xfrm>
            <a:off x="713038" y="387626"/>
            <a:ext cx="9941710" cy="5617067"/>
          </a:xfrm>
          <a:prstGeom prst="rect">
            <a:avLst/>
          </a:prstGeom>
        </p:spPr>
      </p:pic>
    </p:spTree>
    <p:extLst>
      <p:ext uri="{BB962C8B-B14F-4D97-AF65-F5344CB8AC3E}">
        <p14:creationId xmlns:p14="http://schemas.microsoft.com/office/powerpoint/2010/main" val="277382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5DF2135-69D3-9E44-F9BA-50193DCC2763}"/>
              </a:ext>
            </a:extLst>
          </p:cNvPr>
          <p:cNvPicPr>
            <a:picLocks noGrp="1" noChangeAspect="1"/>
          </p:cNvPicPr>
          <p:nvPr>
            <p:ph idx="1"/>
          </p:nvPr>
        </p:nvPicPr>
        <p:blipFill>
          <a:blip r:embed="rId2"/>
          <a:stretch>
            <a:fillRect/>
          </a:stretch>
        </p:blipFill>
        <p:spPr>
          <a:xfrm>
            <a:off x="462257" y="457200"/>
            <a:ext cx="11267486" cy="5943600"/>
          </a:xfrm>
          <a:prstGeom prst="rect">
            <a:avLst/>
          </a:prstGeom>
        </p:spPr>
      </p:pic>
    </p:spTree>
    <p:extLst>
      <p:ext uri="{BB962C8B-B14F-4D97-AF65-F5344CB8AC3E}">
        <p14:creationId xmlns:p14="http://schemas.microsoft.com/office/powerpoint/2010/main" val="4090774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A3B0F-0BFC-ED6B-450D-D67F08FBBECD}"/>
              </a:ext>
            </a:extLst>
          </p:cNvPr>
          <p:cNvSpPr>
            <a:spLocks noGrp="1"/>
          </p:cNvSpPr>
          <p:nvPr>
            <p:ph type="title"/>
          </p:nvPr>
        </p:nvSpPr>
        <p:spPr/>
        <p:txBody>
          <a:bodyPr/>
          <a:lstStyle/>
          <a:p>
            <a:pPr algn="ctr"/>
            <a:r>
              <a:rPr lang="en-US" b="0" i="0" dirty="0">
                <a:solidFill>
                  <a:srgbClr val="333333"/>
                </a:solidFill>
                <a:effectLst/>
                <a:latin typeface="AcuminPro-Medium"/>
              </a:rPr>
              <a:t>National Bridge Inventory Rating Scale</a:t>
            </a:r>
            <a:br>
              <a:rPr lang="en-US" b="0" i="0" dirty="0">
                <a:solidFill>
                  <a:srgbClr val="333333"/>
                </a:solidFill>
                <a:effectLst/>
                <a:latin typeface="AcuminPro-Medium"/>
              </a:rPr>
            </a:br>
            <a:endParaRPr lang="en-US" dirty="0"/>
          </a:p>
        </p:txBody>
      </p:sp>
      <p:pic>
        <p:nvPicPr>
          <p:cNvPr id="4" name="Picture 3">
            <a:extLst>
              <a:ext uri="{FF2B5EF4-FFF2-40B4-BE49-F238E27FC236}">
                <a16:creationId xmlns:a16="http://schemas.microsoft.com/office/drawing/2014/main" id="{B6C38E12-5A4D-A952-8030-EBF4101D7449}"/>
              </a:ext>
            </a:extLst>
          </p:cNvPr>
          <p:cNvPicPr>
            <a:picLocks noChangeAspect="1"/>
          </p:cNvPicPr>
          <p:nvPr/>
        </p:nvPicPr>
        <p:blipFill>
          <a:blip r:embed="rId2"/>
          <a:stretch>
            <a:fillRect/>
          </a:stretch>
        </p:blipFill>
        <p:spPr>
          <a:xfrm>
            <a:off x="6488482" y="1192979"/>
            <a:ext cx="5703518" cy="5616629"/>
          </a:xfrm>
          <a:prstGeom prst="rect">
            <a:avLst/>
          </a:prstGeom>
        </p:spPr>
      </p:pic>
      <p:sp>
        <p:nvSpPr>
          <p:cNvPr id="6" name="TextBox 5">
            <a:extLst>
              <a:ext uri="{FF2B5EF4-FFF2-40B4-BE49-F238E27FC236}">
                <a16:creationId xmlns:a16="http://schemas.microsoft.com/office/drawing/2014/main" id="{56D5254C-684B-A905-73BF-63A06C572C57}"/>
              </a:ext>
            </a:extLst>
          </p:cNvPr>
          <p:cNvSpPr txBox="1"/>
          <p:nvPr/>
        </p:nvSpPr>
        <p:spPr>
          <a:xfrm>
            <a:off x="207643" y="1027906"/>
            <a:ext cx="6368522" cy="5632311"/>
          </a:xfrm>
          <a:prstGeom prst="rect">
            <a:avLst/>
          </a:prstGeom>
          <a:noFill/>
        </p:spPr>
        <p:txBody>
          <a:bodyPr wrap="square">
            <a:spAutoFit/>
          </a:bodyPr>
          <a:lstStyle/>
          <a:p>
            <a:r>
              <a:rPr lang="en-US" sz="2400" dirty="0"/>
              <a:t>DOTs typically use a numbered and color-coded rating system of 0 to 9 to rate bridge integrity. A 9 rating would imply that the bridge is in excellent condition, whereas a 0 rating would imply that the bridge has failed.</a:t>
            </a:r>
          </a:p>
          <a:p>
            <a:endParaRPr lang="en-US" sz="2400" dirty="0"/>
          </a:p>
          <a:p>
            <a:r>
              <a:rPr lang="en-US" sz="2400" dirty="0"/>
              <a:t>The government classifies a bridge as “structurally deficient” if any one of the following bridge components is rated less than or equal to 4 (in poor or worse condition):</a:t>
            </a:r>
          </a:p>
          <a:p>
            <a:endParaRPr lang="en-US" sz="2400" dirty="0"/>
          </a:p>
          <a:p>
            <a:pPr marL="342900" indent="-342900">
              <a:buFont typeface="Arial" panose="020B0604020202020204" pitchFamily="34" charset="0"/>
              <a:buChar char="•"/>
            </a:pPr>
            <a:r>
              <a:rPr lang="en-US" sz="2400" dirty="0"/>
              <a:t>Deck condition</a:t>
            </a:r>
          </a:p>
          <a:p>
            <a:pPr marL="342900" indent="-342900">
              <a:buFont typeface="Arial" panose="020B0604020202020204" pitchFamily="34" charset="0"/>
              <a:buChar char="•"/>
            </a:pPr>
            <a:r>
              <a:rPr lang="en-US" sz="2400" dirty="0"/>
              <a:t>Superstructure condition</a:t>
            </a:r>
          </a:p>
          <a:p>
            <a:pPr marL="342900" indent="-342900">
              <a:buFont typeface="Arial" panose="020B0604020202020204" pitchFamily="34" charset="0"/>
              <a:buChar char="•"/>
            </a:pPr>
            <a:r>
              <a:rPr lang="en-US" sz="2400" dirty="0"/>
              <a:t>Substructure condition</a:t>
            </a:r>
          </a:p>
          <a:p>
            <a:pPr marL="342900" indent="-342900">
              <a:buFont typeface="Arial" panose="020B0604020202020204" pitchFamily="34" charset="0"/>
              <a:buChar char="•"/>
            </a:pPr>
            <a:r>
              <a:rPr lang="en-US" sz="2400" dirty="0"/>
              <a:t>Culvert condition</a:t>
            </a:r>
          </a:p>
        </p:txBody>
      </p:sp>
    </p:spTree>
    <p:extLst>
      <p:ext uri="{BB962C8B-B14F-4D97-AF65-F5344CB8AC3E}">
        <p14:creationId xmlns:p14="http://schemas.microsoft.com/office/powerpoint/2010/main" val="75538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A1A01A-978B-3B67-4440-9B66440D0C95}"/>
              </a:ext>
            </a:extLst>
          </p:cNvPr>
          <p:cNvSpPr>
            <a:spLocks noGrp="1"/>
          </p:cNvSpPr>
          <p:nvPr>
            <p:ph idx="1"/>
          </p:nvPr>
        </p:nvSpPr>
        <p:spPr>
          <a:xfrm>
            <a:off x="838200" y="272374"/>
            <a:ext cx="10515600" cy="5904589"/>
          </a:xfrm>
        </p:spPr>
        <p:txBody>
          <a:bodyPr>
            <a:normAutofit/>
          </a:bodyPr>
          <a:lstStyle/>
          <a:p>
            <a:pPr marL="0" indent="0">
              <a:buNone/>
            </a:pPr>
            <a:endParaRPr lang="en-US" dirty="0"/>
          </a:p>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p:txBody>
      </p:sp>
      <p:pic>
        <p:nvPicPr>
          <p:cNvPr id="5" name="Picture 4">
            <a:extLst>
              <a:ext uri="{FF2B5EF4-FFF2-40B4-BE49-F238E27FC236}">
                <a16:creationId xmlns:a16="http://schemas.microsoft.com/office/drawing/2014/main" id="{D9FF93E0-DA7A-BBAF-675D-104AC95B62E7}"/>
              </a:ext>
            </a:extLst>
          </p:cNvPr>
          <p:cNvPicPr>
            <a:picLocks noChangeAspect="1"/>
          </p:cNvPicPr>
          <p:nvPr/>
        </p:nvPicPr>
        <p:blipFill>
          <a:blip r:embed="rId3"/>
          <a:stretch>
            <a:fillRect/>
          </a:stretch>
        </p:blipFill>
        <p:spPr>
          <a:xfrm>
            <a:off x="428018" y="1242074"/>
            <a:ext cx="11459182" cy="5270574"/>
          </a:xfrm>
          <a:prstGeom prst="rect">
            <a:avLst/>
          </a:prstGeom>
        </p:spPr>
      </p:pic>
      <p:sp>
        <p:nvSpPr>
          <p:cNvPr id="9" name="TextBox 8">
            <a:extLst>
              <a:ext uri="{FF2B5EF4-FFF2-40B4-BE49-F238E27FC236}">
                <a16:creationId xmlns:a16="http://schemas.microsoft.com/office/drawing/2014/main" id="{07D4E023-9881-4D70-1631-F50C3ECC1CA7}"/>
              </a:ext>
            </a:extLst>
          </p:cNvPr>
          <p:cNvSpPr txBox="1"/>
          <p:nvPr/>
        </p:nvSpPr>
        <p:spPr>
          <a:xfrm>
            <a:off x="1071288" y="170268"/>
            <a:ext cx="10141085" cy="4801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hlinkClick r:id="rId2"/>
              </a:rPr>
              <a:t>President Biden's Bipartisan Infrastructure Law | The White House</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6076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06C44C-CB6A-C0A9-3A8E-79C48C120570}"/>
              </a:ext>
            </a:extLst>
          </p:cNvPr>
          <p:cNvPicPr>
            <a:picLocks noChangeAspect="1"/>
          </p:cNvPicPr>
          <p:nvPr/>
        </p:nvPicPr>
        <p:blipFill>
          <a:blip r:embed="rId2"/>
          <a:stretch>
            <a:fillRect/>
          </a:stretch>
        </p:blipFill>
        <p:spPr>
          <a:xfrm>
            <a:off x="989555" y="151090"/>
            <a:ext cx="10521863" cy="6555819"/>
          </a:xfrm>
          <a:prstGeom prst="rect">
            <a:avLst/>
          </a:prstGeom>
        </p:spPr>
      </p:pic>
    </p:spTree>
    <p:extLst>
      <p:ext uri="{BB962C8B-B14F-4D97-AF65-F5344CB8AC3E}">
        <p14:creationId xmlns:p14="http://schemas.microsoft.com/office/powerpoint/2010/main" val="1095683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220269-8695-CCBB-E419-10F2D959D482}"/>
              </a:ext>
            </a:extLst>
          </p:cNvPr>
          <p:cNvPicPr>
            <a:picLocks noChangeAspect="1"/>
          </p:cNvPicPr>
          <p:nvPr/>
        </p:nvPicPr>
        <p:blipFill>
          <a:blip r:embed="rId2"/>
          <a:stretch>
            <a:fillRect/>
          </a:stretch>
        </p:blipFill>
        <p:spPr>
          <a:xfrm>
            <a:off x="87683" y="113898"/>
            <a:ext cx="11899726" cy="6695988"/>
          </a:xfrm>
          <a:prstGeom prst="rect">
            <a:avLst/>
          </a:prstGeom>
        </p:spPr>
      </p:pic>
    </p:spTree>
    <p:extLst>
      <p:ext uri="{BB962C8B-B14F-4D97-AF65-F5344CB8AC3E}">
        <p14:creationId xmlns:p14="http://schemas.microsoft.com/office/powerpoint/2010/main" val="411518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2CCCB4-213A-5A13-9B5E-2CFA1D81EA04}"/>
              </a:ext>
            </a:extLst>
          </p:cNvPr>
          <p:cNvPicPr>
            <a:picLocks noChangeAspect="1"/>
          </p:cNvPicPr>
          <p:nvPr/>
        </p:nvPicPr>
        <p:blipFill>
          <a:blip r:embed="rId2"/>
          <a:stretch>
            <a:fillRect/>
          </a:stretch>
        </p:blipFill>
        <p:spPr>
          <a:xfrm>
            <a:off x="90436" y="375812"/>
            <a:ext cx="8096952" cy="5412040"/>
          </a:xfrm>
          <a:prstGeom prst="rect">
            <a:avLst/>
          </a:prstGeom>
        </p:spPr>
      </p:pic>
      <p:sp>
        <p:nvSpPr>
          <p:cNvPr id="6" name="TextBox 5">
            <a:extLst>
              <a:ext uri="{FF2B5EF4-FFF2-40B4-BE49-F238E27FC236}">
                <a16:creationId xmlns:a16="http://schemas.microsoft.com/office/drawing/2014/main" id="{F402E853-5A1C-9A83-7697-BA5349161D49}"/>
              </a:ext>
            </a:extLst>
          </p:cNvPr>
          <p:cNvSpPr txBox="1"/>
          <p:nvPr/>
        </p:nvSpPr>
        <p:spPr>
          <a:xfrm>
            <a:off x="8187388" y="111213"/>
            <a:ext cx="3751384" cy="4524315"/>
          </a:xfrm>
          <a:prstGeom prst="rect">
            <a:avLst/>
          </a:prstGeom>
          <a:noFill/>
        </p:spPr>
        <p:txBody>
          <a:bodyPr wrap="square">
            <a:spAutoFit/>
          </a:bodyPr>
          <a:lstStyle/>
          <a:p>
            <a:r>
              <a:rPr lang="en-US" sz="2400" dirty="0"/>
              <a:t>According to the most recent data from the National Center for Education Statistics (NCES), 14% of American children ages 3-18 don't have internet access at home. More than 9 million schoolchildren will face difficultly completing assignments online.</a:t>
            </a:r>
          </a:p>
          <a:p>
            <a:r>
              <a:rPr lang="en-US" sz="2400" b="0" i="0" dirty="0">
                <a:solidFill>
                  <a:srgbClr val="424242"/>
                </a:solidFill>
                <a:effectLst/>
                <a:latin typeface="source serif pro" panose="020B0604020202020204" pitchFamily="18" charset="0"/>
              </a:rPr>
              <a:t> </a:t>
            </a:r>
            <a:endParaRPr lang="en-US" sz="2400" dirty="0"/>
          </a:p>
        </p:txBody>
      </p:sp>
      <p:sp>
        <p:nvSpPr>
          <p:cNvPr id="10" name="TextBox 9">
            <a:extLst>
              <a:ext uri="{FF2B5EF4-FFF2-40B4-BE49-F238E27FC236}">
                <a16:creationId xmlns:a16="http://schemas.microsoft.com/office/drawing/2014/main" id="{E1DE86D9-6D59-4BA7-364B-CC9B914F8D21}"/>
              </a:ext>
            </a:extLst>
          </p:cNvPr>
          <p:cNvSpPr txBox="1"/>
          <p:nvPr/>
        </p:nvSpPr>
        <p:spPr>
          <a:xfrm>
            <a:off x="2176305" y="6297522"/>
            <a:ext cx="9844872" cy="369332"/>
          </a:xfrm>
          <a:prstGeom prst="rect">
            <a:avLst/>
          </a:prstGeom>
          <a:noFill/>
        </p:spPr>
        <p:txBody>
          <a:bodyPr wrap="square">
            <a:spAutoFit/>
          </a:bodyPr>
          <a:lstStyle/>
          <a:p>
            <a:r>
              <a:rPr lang="en-US" dirty="0">
                <a:hlinkClick r:id="rId3"/>
              </a:rPr>
              <a:t>More than 9 million children lack internet access at home for online learning (usafacts.org)</a:t>
            </a:r>
            <a:endParaRPr lang="en-US" dirty="0"/>
          </a:p>
        </p:txBody>
      </p:sp>
    </p:spTree>
    <p:extLst>
      <p:ext uri="{BB962C8B-B14F-4D97-AF65-F5344CB8AC3E}">
        <p14:creationId xmlns:p14="http://schemas.microsoft.com/office/powerpoint/2010/main" val="2392803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877747-D78B-68F5-DAB9-3FF22B29421B}"/>
              </a:ext>
            </a:extLst>
          </p:cNvPr>
          <p:cNvPicPr>
            <a:picLocks noChangeAspect="1"/>
          </p:cNvPicPr>
          <p:nvPr/>
        </p:nvPicPr>
        <p:blipFill>
          <a:blip r:embed="rId2"/>
          <a:stretch>
            <a:fillRect/>
          </a:stretch>
        </p:blipFill>
        <p:spPr>
          <a:xfrm>
            <a:off x="469699" y="1465486"/>
            <a:ext cx="5624026" cy="3927028"/>
          </a:xfrm>
          <a:prstGeom prst="rect">
            <a:avLst/>
          </a:prstGeom>
        </p:spPr>
      </p:pic>
      <p:pic>
        <p:nvPicPr>
          <p:cNvPr id="7" name="Picture 6">
            <a:extLst>
              <a:ext uri="{FF2B5EF4-FFF2-40B4-BE49-F238E27FC236}">
                <a16:creationId xmlns:a16="http://schemas.microsoft.com/office/drawing/2014/main" id="{805D45F1-360A-CD63-D894-210607645489}"/>
              </a:ext>
            </a:extLst>
          </p:cNvPr>
          <p:cNvPicPr>
            <a:picLocks noChangeAspect="1"/>
          </p:cNvPicPr>
          <p:nvPr/>
        </p:nvPicPr>
        <p:blipFill>
          <a:blip r:embed="rId3"/>
          <a:stretch>
            <a:fillRect/>
          </a:stretch>
        </p:blipFill>
        <p:spPr>
          <a:xfrm>
            <a:off x="5892799" y="1204530"/>
            <a:ext cx="6065854" cy="3927027"/>
          </a:xfrm>
          <a:prstGeom prst="rect">
            <a:avLst/>
          </a:prstGeom>
        </p:spPr>
      </p:pic>
      <p:sp>
        <p:nvSpPr>
          <p:cNvPr id="11" name="TextBox 10">
            <a:extLst>
              <a:ext uri="{FF2B5EF4-FFF2-40B4-BE49-F238E27FC236}">
                <a16:creationId xmlns:a16="http://schemas.microsoft.com/office/drawing/2014/main" id="{041C4F7E-5AF8-66A6-0A7F-5DE4984B82FC}"/>
              </a:ext>
            </a:extLst>
          </p:cNvPr>
          <p:cNvSpPr txBox="1"/>
          <p:nvPr/>
        </p:nvSpPr>
        <p:spPr>
          <a:xfrm>
            <a:off x="2394143" y="6289769"/>
            <a:ext cx="7399163" cy="369332"/>
          </a:xfrm>
          <a:prstGeom prst="rect">
            <a:avLst/>
          </a:prstGeom>
          <a:noFill/>
        </p:spPr>
        <p:txBody>
          <a:bodyPr wrap="square">
            <a:spAutoFit/>
          </a:bodyPr>
          <a:lstStyle/>
          <a:p>
            <a:r>
              <a:rPr lang="en-US" dirty="0">
                <a:hlinkClick r:id="rId4"/>
              </a:rPr>
              <a:t>f96108_93c60d09bd8a4513aad86d7612ae3ad5.pdf (kidsforsdgs.org)</a:t>
            </a:r>
            <a:endParaRPr lang="en-US" dirty="0"/>
          </a:p>
        </p:txBody>
      </p:sp>
    </p:spTree>
    <p:extLst>
      <p:ext uri="{BB962C8B-B14F-4D97-AF65-F5344CB8AC3E}">
        <p14:creationId xmlns:p14="http://schemas.microsoft.com/office/powerpoint/2010/main" val="3464008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230CF-5ECD-112B-AA7D-39CDDE9AA323}"/>
              </a:ext>
            </a:extLst>
          </p:cNvPr>
          <p:cNvPicPr>
            <a:picLocks noChangeAspect="1"/>
          </p:cNvPicPr>
          <p:nvPr/>
        </p:nvPicPr>
        <p:blipFill>
          <a:blip r:embed="rId2"/>
          <a:stretch>
            <a:fillRect/>
          </a:stretch>
        </p:blipFill>
        <p:spPr>
          <a:xfrm>
            <a:off x="0" y="0"/>
            <a:ext cx="8854183" cy="6858000"/>
          </a:xfrm>
          <a:prstGeom prst="rect">
            <a:avLst/>
          </a:prstGeom>
        </p:spPr>
      </p:pic>
      <p:sp>
        <p:nvSpPr>
          <p:cNvPr id="4" name="TextBox 3">
            <a:extLst>
              <a:ext uri="{FF2B5EF4-FFF2-40B4-BE49-F238E27FC236}">
                <a16:creationId xmlns:a16="http://schemas.microsoft.com/office/drawing/2014/main" id="{A8333099-9295-07BC-9869-90999F56C86F}"/>
              </a:ext>
            </a:extLst>
          </p:cNvPr>
          <p:cNvSpPr txBox="1"/>
          <p:nvPr/>
        </p:nvSpPr>
        <p:spPr>
          <a:xfrm>
            <a:off x="8875643" y="0"/>
            <a:ext cx="3316357" cy="3785652"/>
          </a:xfrm>
          <a:prstGeom prst="rect">
            <a:avLst/>
          </a:prstGeom>
          <a:noFill/>
        </p:spPr>
        <p:txBody>
          <a:bodyPr wrap="square" rtlCol="0">
            <a:spAutoFit/>
          </a:bodyPr>
          <a:lstStyle/>
          <a:p>
            <a:endParaRPr lang="en-US" sz="2000" dirty="0">
              <a:solidFill>
                <a:srgbClr val="0A2458"/>
              </a:solidFill>
              <a:latin typeface="MercurySSm-Book-Pro_Web"/>
            </a:endParaRPr>
          </a:p>
          <a:p>
            <a:r>
              <a:rPr lang="en-US" sz="2000" b="0" i="0" dirty="0">
                <a:solidFill>
                  <a:srgbClr val="0A2458"/>
                </a:solidFill>
                <a:effectLst/>
                <a:latin typeface="MercurySSm-Book-Pro_Web"/>
              </a:rPr>
              <a:t>Modern, resilient, and sustainable port, airport, and freight infrastructure will strengthen our supply chains and support U.S. competitiveness by removing bottlenecks and expediting commerce and reduce the environmental impact on neighboring communities.</a:t>
            </a:r>
            <a:endParaRPr lang="en-US" sz="2000" dirty="0"/>
          </a:p>
          <a:p>
            <a:endParaRPr lang="en-US" sz="2000" dirty="0"/>
          </a:p>
        </p:txBody>
      </p:sp>
    </p:spTree>
    <p:extLst>
      <p:ext uri="{BB962C8B-B14F-4D97-AF65-F5344CB8AC3E}">
        <p14:creationId xmlns:p14="http://schemas.microsoft.com/office/powerpoint/2010/main" val="3582495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339F21-80FD-020D-06BB-B1338DF9D1BB}"/>
              </a:ext>
            </a:extLst>
          </p:cNvPr>
          <p:cNvPicPr>
            <a:picLocks noChangeAspect="1"/>
          </p:cNvPicPr>
          <p:nvPr/>
        </p:nvPicPr>
        <p:blipFill>
          <a:blip r:embed="rId2"/>
          <a:stretch>
            <a:fillRect/>
          </a:stretch>
        </p:blipFill>
        <p:spPr>
          <a:xfrm>
            <a:off x="0" y="0"/>
            <a:ext cx="9128739" cy="6858000"/>
          </a:xfrm>
          <a:prstGeom prst="rect">
            <a:avLst/>
          </a:prstGeom>
        </p:spPr>
      </p:pic>
      <p:sp>
        <p:nvSpPr>
          <p:cNvPr id="4" name="TextBox 3">
            <a:extLst>
              <a:ext uri="{FF2B5EF4-FFF2-40B4-BE49-F238E27FC236}">
                <a16:creationId xmlns:a16="http://schemas.microsoft.com/office/drawing/2014/main" id="{8D693E5E-5BBA-8C2E-CA4D-60B9EC02D5EC}"/>
              </a:ext>
            </a:extLst>
          </p:cNvPr>
          <p:cNvSpPr txBox="1"/>
          <p:nvPr/>
        </p:nvSpPr>
        <p:spPr>
          <a:xfrm>
            <a:off x="9203635" y="0"/>
            <a:ext cx="2988365" cy="5632311"/>
          </a:xfrm>
          <a:prstGeom prst="rect">
            <a:avLst/>
          </a:prstGeom>
          <a:noFill/>
        </p:spPr>
        <p:txBody>
          <a:bodyPr wrap="square" rtlCol="0">
            <a:spAutoFit/>
          </a:bodyPr>
          <a:lstStyle/>
          <a:p>
            <a:r>
              <a:rPr lang="en-US" sz="2400" b="0" i="0" dirty="0">
                <a:solidFill>
                  <a:srgbClr val="0A2458"/>
                </a:solidFill>
                <a:effectLst/>
                <a:latin typeface="MercurySSm-Book-Pro_Web"/>
              </a:rPr>
              <a:t>The Bipartisan Infrastructure Law makes the single largest investment in repairing and reconstructing our nation’s bridges since the construction of the interstate highway system. It will rebuild the most economically significant bridges in the country as well as thousands of smaller bridges. </a:t>
            </a:r>
            <a:endParaRPr lang="en-US" sz="2400" dirty="0"/>
          </a:p>
        </p:txBody>
      </p:sp>
    </p:spTree>
    <p:extLst>
      <p:ext uri="{BB962C8B-B14F-4D97-AF65-F5344CB8AC3E}">
        <p14:creationId xmlns:p14="http://schemas.microsoft.com/office/powerpoint/2010/main" val="3726453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90FF0-33A8-3AE6-8A28-392D51773A0D}"/>
              </a:ext>
            </a:extLst>
          </p:cNvPr>
          <p:cNvSpPr>
            <a:spLocks noGrp="1"/>
          </p:cNvSpPr>
          <p:nvPr>
            <p:ph type="title"/>
          </p:nvPr>
        </p:nvSpPr>
        <p:spPr/>
        <p:txBody>
          <a:bodyPr>
            <a:normAutofit fontScale="90000"/>
          </a:bodyPr>
          <a:lstStyle/>
          <a:p>
            <a:r>
              <a:rPr lang="en-US" dirty="0">
                <a:hlinkClick r:id="rId2"/>
              </a:rPr>
              <a:t>Goal 9: Industries, Innovation, and Infrastructure - United Nations Sustainable Development</a:t>
            </a:r>
            <a:endParaRPr lang="en-US" dirty="0"/>
          </a:p>
        </p:txBody>
      </p:sp>
      <p:pic>
        <p:nvPicPr>
          <p:cNvPr id="5" name="Content Placeholder 4">
            <a:extLst>
              <a:ext uri="{FF2B5EF4-FFF2-40B4-BE49-F238E27FC236}">
                <a16:creationId xmlns:a16="http://schemas.microsoft.com/office/drawing/2014/main" id="{EAF659D5-0F0C-8C13-FB31-6EB423C6715A}"/>
              </a:ext>
            </a:extLst>
          </p:cNvPr>
          <p:cNvPicPr>
            <a:picLocks noGrp="1" noChangeAspect="1"/>
          </p:cNvPicPr>
          <p:nvPr>
            <p:ph idx="1"/>
          </p:nvPr>
        </p:nvPicPr>
        <p:blipFill>
          <a:blip r:embed="rId3"/>
          <a:stretch>
            <a:fillRect/>
          </a:stretch>
        </p:blipFill>
        <p:spPr>
          <a:xfrm>
            <a:off x="935421" y="1577365"/>
            <a:ext cx="4014951" cy="5165435"/>
          </a:xfrm>
        </p:spPr>
      </p:pic>
      <p:sp>
        <p:nvSpPr>
          <p:cNvPr id="7" name="TextBox 6">
            <a:extLst>
              <a:ext uri="{FF2B5EF4-FFF2-40B4-BE49-F238E27FC236}">
                <a16:creationId xmlns:a16="http://schemas.microsoft.com/office/drawing/2014/main" id="{455AEF47-FA83-D2C1-36C6-F5FF7B4F9F94}"/>
              </a:ext>
            </a:extLst>
          </p:cNvPr>
          <p:cNvSpPr txBox="1"/>
          <p:nvPr/>
        </p:nvSpPr>
        <p:spPr>
          <a:xfrm>
            <a:off x="5360276" y="2464787"/>
            <a:ext cx="6096000" cy="3293209"/>
          </a:xfrm>
          <a:prstGeom prst="rect">
            <a:avLst/>
          </a:prstGeom>
          <a:noFill/>
        </p:spPr>
        <p:txBody>
          <a:bodyPr wrap="square">
            <a:spAutoFit/>
          </a:bodyPr>
          <a:lstStyle/>
          <a:p>
            <a:pPr algn="l"/>
            <a:r>
              <a:rPr lang="en-US" sz="2800" b="1" i="0" dirty="0">
                <a:solidFill>
                  <a:srgbClr val="4D4D4D"/>
                </a:solidFill>
                <a:effectLst/>
                <a:latin typeface="var(--h3_typography-font-family)"/>
              </a:rPr>
              <a:t>Wild Buildings and Bridges</a:t>
            </a:r>
          </a:p>
          <a:p>
            <a:pPr algn="l"/>
            <a:endParaRPr lang="en-US" b="0" i="0" dirty="0">
              <a:solidFill>
                <a:srgbClr val="4D4D4D"/>
              </a:solidFill>
              <a:effectLst/>
              <a:latin typeface="Roboto" panose="02000000000000000000" pitchFamily="2" charset="0"/>
            </a:endParaRPr>
          </a:p>
          <a:p>
            <a:pPr algn="l"/>
            <a:r>
              <a:rPr lang="en-US" b="0" i="0" dirty="0">
                <a:solidFill>
                  <a:srgbClr val="4D4D4D"/>
                </a:solidFill>
                <a:effectLst/>
                <a:latin typeface="Roboto" panose="02000000000000000000" pitchFamily="2" charset="0"/>
              </a:rPr>
              <a:t>Award-winning author Etta </a:t>
            </a:r>
            <a:r>
              <a:rPr lang="en-US" b="0" i="0" dirty="0" err="1">
                <a:solidFill>
                  <a:srgbClr val="4D4D4D"/>
                </a:solidFill>
                <a:effectLst/>
                <a:latin typeface="Roboto" panose="02000000000000000000" pitchFamily="2" charset="0"/>
              </a:rPr>
              <a:t>Kaner</a:t>
            </a:r>
            <a:r>
              <a:rPr lang="en-US" b="0" i="0" dirty="0">
                <a:solidFill>
                  <a:srgbClr val="4D4D4D"/>
                </a:solidFill>
                <a:effectLst/>
                <a:latin typeface="Roboto" panose="02000000000000000000" pitchFamily="2" charset="0"/>
              </a:rPr>
              <a:t> combines science and art in this unique look at nature’s influence on architecture and design. The emphasis on problem-solving and critical thinking make it an excellent choice for science and technology lessons on structures, mechanisms and engineering.</a:t>
            </a:r>
          </a:p>
          <a:p>
            <a:pPr algn="l"/>
            <a:endParaRPr lang="en-US" b="0" i="0" dirty="0">
              <a:solidFill>
                <a:srgbClr val="4D4D4D"/>
              </a:solidFill>
              <a:effectLst/>
              <a:latin typeface="Roboto" panose="02000000000000000000" pitchFamily="2" charset="0"/>
            </a:endParaRPr>
          </a:p>
          <a:p>
            <a:pPr algn="l"/>
            <a:r>
              <a:rPr lang="en-US" b="1" i="0" dirty="0">
                <a:solidFill>
                  <a:srgbClr val="4D4D4D"/>
                </a:solidFill>
                <a:effectLst/>
                <a:latin typeface="Roboto" panose="02000000000000000000" pitchFamily="2" charset="0"/>
              </a:rPr>
              <a:t>Authors:</a:t>
            </a:r>
            <a:r>
              <a:rPr lang="en-US" b="0" i="0" dirty="0">
                <a:solidFill>
                  <a:srgbClr val="4D4D4D"/>
                </a:solidFill>
                <a:effectLst/>
                <a:latin typeface="Roboto" panose="02000000000000000000" pitchFamily="2" charset="0"/>
              </a:rPr>
              <a:t> Etta </a:t>
            </a:r>
            <a:r>
              <a:rPr lang="en-US" b="0" i="0" dirty="0" err="1">
                <a:solidFill>
                  <a:srgbClr val="4D4D4D"/>
                </a:solidFill>
                <a:effectLst/>
                <a:latin typeface="Roboto" panose="02000000000000000000" pitchFamily="2" charset="0"/>
              </a:rPr>
              <a:t>Kaner</a:t>
            </a:r>
            <a:r>
              <a:rPr lang="en-US" b="0" i="0" dirty="0">
                <a:solidFill>
                  <a:srgbClr val="4D4D4D"/>
                </a:solidFill>
                <a:effectLst/>
                <a:latin typeface="Roboto" panose="02000000000000000000" pitchFamily="2" charset="0"/>
              </a:rPr>
              <a:t> | </a:t>
            </a:r>
            <a:r>
              <a:rPr lang="en-US" b="1" i="0" dirty="0">
                <a:solidFill>
                  <a:srgbClr val="4D4D4D"/>
                </a:solidFill>
                <a:effectLst/>
                <a:latin typeface="Roboto" panose="02000000000000000000" pitchFamily="2" charset="0"/>
              </a:rPr>
              <a:t>Illustrator:</a:t>
            </a:r>
            <a:r>
              <a:rPr lang="en-US" b="0" i="0" dirty="0">
                <a:solidFill>
                  <a:srgbClr val="4D4D4D"/>
                </a:solidFill>
                <a:effectLst/>
                <a:latin typeface="Roboto" panose="02000000000000000000" pitchFamily="2" charset="0"/>
              </a:rPr>
              <a:t> Carl Wiens | </a:t>
            </a:r>
            <a:r>
              <a:rPr lang="en-US" b="1" i="0" dirty="0">
                <a:solidFill>
                  <a:srgbClr val="4D4D4D"/>
                </a:solidFill>
                <a:effectLst/>
                <a:latin typeface="Roboto" panose="02000000000000000000" pitchFamily="2" charset="0"/>
              </a:rPr>
              <a:t>ISBN:</a:t>
            </a:r>
            <a:r>
              <a:rPr lang="en-US" b="0" i="0" dirty="0">
                <a:solidFill>
                  <a:srgbClr val="4D4D4D"/>
                </a:solidFill>
                <a:effectLst/>
                <a:latin typeface="Roboto" panose="02000000000000000000" pitchFamily="2" charset="0"/>
              </a:rPr>
              <a:t> 978-1771387811 | </a:t>
            </a:r>
            <a:r>
              <a:rPr lang="en-US" b="1" i="0" dirty="0">
                <a:solidFill>
                  <a:srgbClr val="4D4D4D"/>
                </a:solidFill>
                <a:effectLst/>
                <a:latin typeface="Roboto" panose="02000000000000000000" pitchFamily="2" charset="0"/>
              </a:rPr>
              <a:t>Publisher:</a:t>
            </a:r>
            <a:r>
              <a:rPr lang="en-US" b="0" i="0" dirty="0">
                <a:solidFill>
                  <a:srgbClr val="4D4D4D"/>
                </a:solidFill>
                <a:effectLst/>
                <a:latin typeface="Roboto" panose="02000000000000000000" pitchFamily="2" charset="0"/>
              </a:rPr>
              <a:t> Kids Can Press</a:t>
            </a:r>
          </a:p>
        </p:txBody>
      </p:sp>
    </p:spTree>
    <p:extLst>
      <p:ext uri="{BB962C8B-B14F-4D97-AF65-F5344CB8AC3E}">
        <p14:creationId xmlns:p14="http://schemas.microsoft.com/office/powerpoint/2010/main" val="2674729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AFF0A7-4353-F08E-F85D-DED03EBD9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Oval 3">
            <a:extLst>
              <a:ext uri="{FF2B5EF4-FFF2-40B4-BE49-F238E27FC236}">
                <a16:creationId xmlns:a16="http://schemas.microsoft.com/office/drawing/2014/main" id="{4072A777-C1FF-519D-4A00-D643A6913587}"/>
              </a:ext>
            </a:extLst>
          </p:cNvPr>
          <p:cNvSpPr/>
          <p:nvPr/>
        </p:nvSpPr>
        <p:spPr>
          <a:xfrm>
            <a:off x="11102009" y="5247861"/>
            <a:ext cx="954156" cy="8050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33</a:t>
            </a:r>
          </a:p>
        </p:txBody>
      </p:sp>
    </p:spTree>
    <p:extLst>
      <p:ext uri="{BB962C8B-B14F-4D97-AF65-F5344CB8AC3E}">
        <p14:creationId xmlns:p14="http://schemas.microsoft.com/office/powerpoint/2010/main" val="470291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0A223336-3B9E-87B8-2707-DA7A9DE2D915}"/>
              </a:ext>
            </a:extLst>
          </p:cNvPr>
          <p:cNvPicPr>
            <a:picLocks noChangeAspect="1"/>
          </p:cNvPicPr>
          <p:nvPr/>
        </p:nvPicPr>
        <p:blipFill rotWithShape="1">
          <a:blip r:embed="rId2">
            <a:extLst>
              <a:ext uri="{28A0092B-C50C-407E-A947-70E740481C1C}">
                <a14:useLocalDpi xmlns:a14="http://schemas.microsoft.com/office/drawing/2010/main" val="0"/>
              </a:ext>
            </a:extLst>
          </a:blip>
          <a:srcRect l="8848" r="48973"/>
          <a:stretch/>
        </p:blipFill>
        <p:spPr>
          <a:xfrm rot="5400000">
            <a:off x="2666117" y="-2666359"/>
            <a:ext cx="6856718" cy="12192000"/>
          </a:xfrm>
          <a:prstGeom prst="rect">
            <a:avLst/>
          </a:prstGeom>
        </p:spPr>
      </p:pic>
      <p:sp>
        <p:nvSpPr>
          <p:cNvPr id="4" name="Oval 3">
            <a:extLst>
              <a:ext uri="{FF2B5EF4-FFF2-40B4-BE49-F238E27FC236}">
                <a16:creationId xmlns:a16="http://schemas.microsoft.com/office/drawing/2014/main" id="{A2642041-35CC-FD72-2B12-4A2ABC5AADCC}"/>
              </a:ext>
            </a:extLst>
          </p:cNvPr>
          <p:cNvSpPr/>
          <p:nvPr/>
        </p:nvSpPr>
        <p:spPr>
          <a:xfrm>
            <a:off x="10823713" y="6122504"/>
            <a:ext cx="974035" cy="5963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25</a:t>
            </a:r>
          </a:p>
        </p:txBody>
      </p:sp>
    </p:spTree>
    <p:extLst>
      <p:ext uri="{BB962C8B-B14F-4D97-AF65-F5344CB8AC3E}">
        <p14:creationId xmlns:p14="http://schemas.microsoft.com/office/powerpoint/2010/main" val="1229046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3CEAC66D-4560-C364-B274-E1832B22D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52936" y="892083"/>
            <a:ext cx="7136665" cy="5352499"/>
          </a:xfrm>
          <a:prstGeom prst="rect">
            <a:avLst/>
          </a:prstGeom>
        </p:spPr>
      </p:pic>
      <p:sp>
        <p:nvSpPr>
          <p:cNvPr id="5" name="TextBox 4">
            <a:extLst>
              <a:ext uri="{FF2B5EF4-FFF2-40B4-BE49-F238E27FC236}">
                <a16:creationId xmlns:a16="http://schemas.microsoft.com/office/drawing/2014/main" id="{EC073508-503D-C857-B8B4-229A56CB80DA}"/>
              </a:ext>
            </a:extLst>
          </p:cNvPr>
          <p:cNvSpPr txBox="1"/>
          <p:nvPr/>
        </p:nvSpPr>
        <p:spPr>
          <a:xfrm>
            <a:off x="6218583" y="516835"/>
            <a:ext cx="5834270" cy="5078313"/>
          </a:xfrm>
          <a:prstGeom prst="rect">
            <a:avLst/>
          </a:prstGeom>
          <a:noFill/>
        </p:spPr>
        <p:txBody>
          <a:bodyPr wrap="square" rtlCol="0">
            <a:spAutoFit/>
          </a:bodyPr>
          <a:lstStyle/>
          <a:p>
            <a:r>
              <a:rPr lang="en-US" sz="3600" dirty="0"/>
              <a:t>Biomimicry, also called biomimetics, comes from the Greek roots bios, meaning “life,” and mimesis, “to imitate.” </a:t>
            </a:r>
          </a:p>
          <a:p>
            <a:r>
              <a:rPr lang="en-US" sz="3600" dirty="0"/>
              <a:t>It is observing “what works” in nature and mimicking it to solve problems, create, and innovate.</a:t>
            </a:r>
          </a:p>
        </p:txBody>
      </p:sp>
      <p:sp>
        <p:nvSpPr>
          <p:cNvPr id="8" name="Oval 7">
            <a:extLst>
              <a:ext uri="{FF2B5EF4-FFF2-40B4-BE49-F238E27FC236}">
                <a16:creationId xmlns:a16="http://schemas.microsoft.com/office/drawing/2014/main" id="{DA8571D3-D473-E56A-3E00-6CADFF27F9D6}"/>
              </a:ext>
            </a:extLst>
          </p:cNvPr>
          <p:cNvSpPr/>
          <p:nvPr/>
        </p:nvSpPr>
        <p:spPr>
          <a:xfrm>
            <a:off x="9104243" y="5893904"/>
            <a:ext cx="874644" cy="6261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a:t>
            </a:r>
          </a:p>
        </p:txBody>
      </p:sp>
    </p:spTree>
    <p:extLst>
      <p:ext uri="{BB962C8B-B14F-4D97-AF65-F5344CB8AC3E}">
        <p14:creationId xmlns:p14="http://schemas.microsoft.com/office/powerpoint/2010/main" val="2495058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041C2-74AC-0094-30BC-51D988A12C77}"/>
              </a:ext>
            </a:extLst>
          </p:cNvPr>
          <p:cNvSpPr>
            <a:spLocks noGrp="1"/>
          </p:cNvSpPr>
          <p:nvPr>
            <p:ph type="title"/>
          </p:nvPr>
        </p:nvSpPr>
        <p:spPr/>
        <p:txBody>
          <a:bodyPr/>
          <a:lstStyle/>
          <a:p>
            <a:pPr algn="ctr"/>
            <a:r>
              <a:rPr lang="en-US" b="1" dirty="0" err="1"/>
              <a:t>Biomimicry</a:t>
            </a:r>
            <a:r>
              <a:rPr lang="en-US" b="1" dirty="0"/>
              <a:t> for the Classroom</a:t>
            </a:r>
          </a:p>
        </p:txBody>
      </p:sp>
      <p:sp>
        <p:nvSpPr>
          <p:cNvPr id="3" name="Content Placeholder 2">
            <a:extLst>
              <a:ext uri="{FF2B5EF4-FFF2-40B4-BE49-F238E27FC236}">
                <a16:creationId xmlns:a16="http://schemas.microsoft.com/office/drawing/2014/main" id="{0D02BDEA-CBAB-EA41-1357-97BAE31EDA4C}"/>
              </a:ext>
            </a:extLst>
          </p:cNvPr>
          <p:cNvSpPr>
            <a:spLocks noGrp="1"/>
          </p:cNvSpPr>
          <p:nvPr>
            <p:ph idx="1"/>
          </p:nvPr>
        </p:nvSpPr>
        <p:spPr/>
        <p:txBody>
          <a:bodyPr/>
          <a:lstStyle/>
          <a:p>
            <a:pPr marL="0" indent="0">
              <a:buNone/>
            </a:pPr>
            <a:endParaRPr lang="en-US" dirty="0"/>
          </a:p>
          <a:p>
            <a:pPr marL="0" indent="0">
              <a:buNone/>
            </a:pPr>
            <a:endParaRPr lang="en-US" dirty="0"/>
          </a:p>
        </p:txBody>
      </p:sp>
      <p:pic>
        <p:nvPicPr>
          <p:cNvPr id="4" name="Picture 3" descr="download.jp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4272" y="1730636"/>
            <a:ext cx="6562276" cy="3697057"/>
          </a:xfrm>
          <a:prstGeom prst="rect">
            <a:avLst/>
          </a:prstGeom>
        </p:spPr>
      </p:pic>
      <p:sp>
        <p:nvSpPr>
          <p:cNvPr id="5" name="TextBox 4"/>
          <p:cNvSpPr txBox="1"/>
          <p:nvPr/>
        </p:nvSpPr>
        <p:spPr>
          <a:xfrm>
            <a:off x="3656379" y="5750183"/>
            <a:ext cx="5036430" cy="369332"/>
          </a:xfrm>
          <a:prstGeom prst="rect">
            <a:avLst/>
          </a:prstGeom>
          <a:noFill/>
        </p:spPr>
        <p:txBody>
          <a:bodyPr wrap="none" rtlCol="0">
            <a:spAutoFit/>
          </a:bodyPr>
          <a:lstStyle/>
          <a:p>
            <a:r>
              <a:rPr lang="en-US" dirty="0">
                <a:hlinkClick r:id="rId2"/>
              </a:rPr>
              <a:t>https://</a:t>
            </a:r>
            <a:r>
              <a:rPr lang="en-US" dirty="0" err="1">
                <a:hlinkClick r:id="rId2"/>
              </a:rPr>
              <a:t>www.youtube.com</a:t>
            </a:r>
            <a:r>
              <a:rPr lang="en-US" dirty="0">
                <a:hlinkClick r:id="rId2"/>
              </a:rPr>
              <a:t>/</a:t>
            </a:r>
            <a:r>
              <a:rPr lang="en-US" dirty="0" err="1">
                <a:hlinkClick r:id="rId2"/>
              </a:rPr>
              <a:t>watch?v</a:t>
            </a:r>
            <a:r>
              <a:rPr lang="en-US" dirty="0">
                <a:hlinkClick r:id="rId2"/>
              </a:rPr>
              <a:t>=OdQIaaD77uA</a:t>
            </a:r>
            <a:endParaRPr lang="en-US" dirty="0"/>
          </a:p>
        </p:txBody>
      </p:sp>
    </p:spTree>
    <p:extLst>
      <p:ext uri="{BB962C8B-B14F-4D97-AF65-F5344CB8AC3E}">
        <p14:creationId xmlns:p14="http://schemas.microsoft.com/office/powerpoint/2010/main" val="1961981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3393" cy="1325563"/>
          </a:xfrm>
        </p:spPr>
        <p:style>
          <a:lnRef idx="1">
            <a:schemeClr val="accent2"/>
          </a:lnRef>
          <a:fillRef idx="2">
            <a:schemeClr val="accent2"/>
          </a:fillRef>
          <a:effectRef idx="1">
            <a:schemeClr val="accent2"/>
          </a:effectRef>
          <a:fontRef idx="minor">
            <a:schemeClr val="dk1"/>
          </a:fontRef>
        </p:style>
        <p:txBody>
          <a:bodyPr/>
          <a:lstStyle/>
          <a:p>
            <a:r>
              <a:rPr lang="en-US" b="1" u="sng" dirty="0"/>
              <a:t>To Be Or Not To Be?</a:t>
            </a:r>
          </a:p>
        </p:txBody>
      </p:sp>
      <p:sp>
        <p:nvSpPr>
          <p:cNvPr id="3" name="Content Placeholder 2"/>
          <p:cNvSpPr>
            <a:spLocks noGrp="1"/>
          </p:cNvSpPr>
          <p:nvPr>
            <p:ph idx="1"/>
          </p:nvPr>
        </p:nvSpPr>
        <p:spPr/>
        <p:style>
          <a:lnRef idx="1">
            <a:schemeClr val="accent3"/>
          </a:lnRef>
          <a:fillRef idx="2">
            <a:schemeClr val="accent3"/>
          </a:fillRef>
          <a:effectRef idx="1">
            <a:schemeClr val="accent3"/>
          </a:effectRef>
          <a:fontRef idx="minor">
            <a:schemeClr val="dk1"/>
          </a:fontRef>
        </p:style>
        <p:txBody>
          <a:bodyPr>
            <a:normAutofit fontScale="92500" lnSpcReduction="20000"/>
          </a:bodyPr>
          <a:lstStyle/>
          <a:p>
            <a:pPr marL="0" indent="0">
              <a:buNone/>
            </a:pPr>
            <a:r>
              <a:rPr lang="en-US" i="1" dirty="0"/>
              <a:t>Is it </a:t>
            </a:r>
            <a:r>
              <a:rPr lang="en-US" i="1" dirty="0" err="1"/>
              <a:t>Biomimicry</a:t>
            </a:r>
            <a:r>
              <a:rPr lang="en-US" i="1" dirty="0"/>
              <a:t>?</a:t>
            </a:r>
          </a:p>
          <a:p>
            <a:pPr marL="0" indent="0">
              <a:buNone/>
            </a:pPr>
            <a:endParaRPr lang="en-US" i="1" dirty="0"/>
          </a:p>
          <a:p>
            <a:pPr marL="0" indent="0">
              <a:buNone/>
            </a:pPr>
            <a:r>
              <a:rPr lang="en-US" b="1" dirty="0"/>
              <a:t>Airplane wing</a:t>
            </a:r>
          </a:p>
          <a:p>
            <a:pPr marL="0" indent="0">
              <a:buNone/>
            </a:pPr>
            <a:r>
              <a:rPr lang="en-US" b="1" dirty="0" err="1"/>
              <a:t>ipod</a:t>
            </a:r>
            <a:endParaRPr lang="en-US" b="1" dirty="0"/>
          </a:p>
          <a:p>
            <a:pPr marL="0" indent="0">
              <a:buNone/>
            </a:pPr>
            <a:r>
              <a:rPr lang="en-US" b="1" dirty="0"/>
              <a:t>Sonar Navigation</a:t>
            </a:r>
          </a:p>
          <a:p>
            <a:pPr marL="0" indent="0">
              <a:buNone/>
            </a:pPr>
            <a:r>
              <a:rPr lang="en-US" b="1" dirty="0"/>
              <a:t>Computer printer</a:t>
            </a:r>
          </a:p>
          <a:p>
            <a:pPr marL="0" indent="0">
              <a:buNone/>
            </a:pPr>
            <a:r>
              <a:rPr lang="en-US" b="1" dirty="0"/>
              <a:t>Soft cushion for a chair</a:t>
            </a:r>
          </a:p>
          <a:p>
            <a:pPr marL="0" indent="0">
              <a:buNone/>
            </a:pPr>
            <a:r>
              <a:rPr lang="en-US" b="1" dirty="0"/>
              <a:t>Solar cell</a:t>
            </a:r>
          </a:p>
          <a:p>
            <a:pPr marL="0" indent="0">
              <a:buNone/>
            </a:pPr>
            <a:r>
              <a:rPr lang="en-US" b="1" dirty="0"/>
              <a:t>Hulls of submarines</a:t>
            </a:r>
          </a:p>
          <a:p>
            <a:pPr marL="0" indent="0">
              <a:buNone/>
            </a:pPr>
            <a:r>
              <a:rPr lang="en-US" b="1" dirty="0"/>
              <a:t>Hard coatings for car windshields</a:t>
            </a:r>
          </a:p>
        </p:txBody>
      </p:sp>
      <p:pic>
        <p:nvPicPr>
          <p:cNvPr id="4" name="Picture 3" descr="downlo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2791" y="288460"/>
            <a:ext cx="2616200" cy="1739900"/>
          </a:xfrm>
          <a:prstGeom prst="rect">
            <a:avLst/>
          </a:prstGeom>
        </p:spPr>
      </p:pic>
      <p:pic>
        <p:nvPicPr>
          <p:cNvPr id="5" name="Picture 4"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9096" y="2358690"/>
            <a:ext cx="3025619" cy="2013412"/>
          </a:xfrm>
          <a:prstGeom prst="rect">
            <a:avLst/>
          </a:prstGeom>
        </p:spPr>
      </p:pic>
      <p:pic>
        <p:nvPicPr>
          <p:cNvPr id="6" name="Picture 5"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6493" y="4737100"/>
            <a:ext cx="3822700" cy="2120900"/>
          </a:xfrm>
          <a:prstGeom prst="rect">
            <a:avLst/>
          </a:prstGeom>
        </p:spPr>
      </p:pic>
    </p:spTree>
    <p:extLst>
      <p:ext uri="{BB962C8B-B14F-4D97-AF65-F5344CB8AC3E}">
        <p14:creationId xmlns:p14="http://schemas.microsoft.com/office/powerpoint/2010/main" val="285478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352335">
            <a:off x="36332" y="512255"/>
            <a:ext cx="11344464" cy="1325563"/>
          </a:xfrm>
        </p:spPr>
        <p:style>
          <a:lnRef idx="1">
            <a:schemeClr val="accent6"/>
          </a:lnRef>
          <a:fillRef idx="2">
            <a:schemeClr val="accent6"/>
          </a:fillRef>
          <a:effectRef idx="1">
            <a:schemeClr val="accent6"/>
          </a:effectRef>
          <a:fontRef idx="minor">
            <a:schemeClr val="dk1"/>
          </a:fontRef>
        </p:style>
        <p:txBody>
          <a:bodyPr/>
          <a:lstStyle/>
          <a:p>
            <a:r>
              <a:rPr lang="en-US" b="1" dirty="0"/>
              <a:t>Create your own design</a:t>
            </a:r>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a:t>
            </a:r>
            <a:r>
              <a:rPr lang="en-US" dirty="0" err="1"/>
              <a:t>www.teacheco.org</a:t>
            </a:r>
            <a:endParaRPr lang="en-US" dirty="0"/>
          </a:p>
        </p:txBody>
      </p:sp>
      <p:pic>
        <p:nvPicPr>
          <p:cNvPr id="4" name="Picture 3" descr="Screen Shot 2022-11-28 at 4.19.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3374" y="-1"/>
            <a:ext cx="5484746" cy="6872945"/>
          </a:xfrm>
          <a:prstGeom prst="rect">
            <a:avLst/>
          </a:prstGeom>
        </p:spPr>
        <p:style>
          <a:lnRef idx="1">
            <a:schemeClr val="accent6"/>
          </a:lnRef>
          <a:fillRef idx="3">
            <a:schemeClr val="accent6"/>
          </a:fillRef>
          <a:effectRef idx="2">
            <a:schemeClr val="accent6"/>
          </a:effectRef>
          <a:fontRef idx="minor">
            <a:schemeClr val="lt1"/>
          </a:fontRef>
        </p:style>
      </p:pic>
    </p:spTree>
    <p:extLst>
      <p:ext uri="{BB962C8B-B14F-4D97-AF65-F5344CB8AC3E}">
        <p14:creationId xmlns:p14="http://schemas.microsoft.com/office/powerpoint/2010/main" val="4222161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EF49DE-B260-475F-4BDA-BCB144B8FF00}"/>
              </a:ext>
            </a:extLst>
          </p:cNvPr>
          <p:cNvPicPr>
            <a:picLocks noChangeAspect="1"/>
          </p:cNvPicPr>
          <p:nvPr/>
        </p:nvPicPr>
        <p:blipFill>
          <a:blip r:embed="rId2"/>
          <a:stretch>
            <a:fillRect/>
          </a:stretch>
        </p:blipFill>
        <p:spPr>
          <a:xfrm>
            <a:off x="2881604" y="0"/>
            <a:ext cx="6428792" cy="6858000"/>
          </a:xfrm>
          <a:prstGeom prst="rect">
            <a:avLst/>
          </a:prstGeom>
        </p:spPr>
      </p:pic>
    </p:spTree>
    <p:extLst>
      <p:ext uri="{BB962C8B-B14F-4D97-AF65-F5344CB8AC3E}">
        <p14:creationId xmlns:p14="http://schemas.microsoft.com/office/powerpoint/2010/main" val="1571646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3A03C2-060C-C902-BDB6-286969394D52}"/>
              </a:ext>
            </a:extLst>
          </p:cNvPr>
          <p:cNvPicPr>
            <a:picLocks noChangeAspect="1"/>
          </p:cNvPicPr>
          <p:nvPr/>
        </p:nvPicPr>
        <p:blipFill>
          <a:blip r:embed="rId2"/>
          <a:stretch>
            <a:fillRect/>
          </a:stretch>
        </p:blipFill>
        <p:spPr>
          <a:xfrm>
            <a:off x="1014979" y="448373"/>
            <a:ext cx="4569693" cy="4552642"/>
          </a:xfrm>
          <a:prstGeom prst="rect">
            <a:avLst/>
          </a:prstGeom>
        </p:spPr>
      </p:pic>
      <p:sp>
        <p:nvSpPr>
          <p:cNvPr id="5" name="TextBox 4">
            <a:extLst>
              <a:ext uri="{FF2B5EF4-FFF2-40B4-BE49-F238E27FC236}">
                <a16:creationId xmlns:a16="http://schemas.microsoft.com/office/drawing/2014/main" id="{5C26F030-D8F5-A47D-3B4E-B3CFBAEE198A}"/>
              </a:ext>
            </a:extLst>
          </p:cNvPr>
          <p:cNvSpPr txBox="1"/>
          <p:nvPr/>
        </p:nvSpPr>
        <p:spPr>
          <a:xfrm>
            <a:off x="387626" y="5494639"/>
            <a:ext cx="11638721" cy="1323439"/>
          </a:xfrm>
          <a:prstGeom prst="rect">
            <a:avLst/>
          </a:prstGeom>
          <a:noFill/>
        </p:spPr>
        <p:txBody>
          <a:bodyPr wrap="square">
            <a:spAutoFit/>
          </a:bodyPr>
          <a:lstStyle/>
          <a:p>
            <a:r>
              <a:rPr lang="en-US" sz="4000" dirty="0"/>
              <a:t>Build resilient infrastructure, promote inclusive and sustainable industrialization and foster innovation</a:t>
            </a:r>
          </a:p>
        </p:txBody>
      </p:sp>
    </p:spTree>
    <p:extLst>
      <p:ext uri="{BB962C8B-B14F-4D97-AF65-F5344CB8AC3E}">
        <p14:creationId xmlns:p14="http://schemas.microsoft.com/office/powerpoint/2010/main" val="3835264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CC5555-F293-49E8-C692-2E3FAC12E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
        <p:nvSpPr>
          <p:cNvPr id="4" name="Oval 3">
            <a:extLst>
              <a:ext uri="{FF2B5EF4-FFF2-40B4-BE49-F238E27FC236}">
                <a16:creationId xmlns:a16="http://schemas.microsoft.com/office/drawing/2014/main" id="{50489ABE-099F-5B1A-4C65-880C1955D759}"/>
              </a:ext>
            </a:extLst>
          </p:cNvPr>
          <p:cNvSpPr/>
          <p:nvPr/>
        </p:nvSpPr>
        <p:spPr>
          <a:xfrm>
            <a:off x="9417269" y="4445876"/>
            <a:ext cx="1660634" cy="9984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14</a:t>
            </a:r>
          </a:p>
        </p:txBody>
      </p:sp>
      <p:sp>
        <p:nvSpPr>
          <p:cNvPr id="2" name="TextBox 1">
            <a:extLst>
              <a:ext uri="{FF2B5EF4-FFF2-40B4-BE49-F238E27FC236}">
                <a16:creationId xmlns:a16="http://schemas.microsoft.com/office/drawing/2014/main" id="{A45CC481-8611-F014-9959-2DBA5270DB36}"/>
              </a:ext>
            </a:extLst>
          </p:cNvPr>
          <p:cNvSpPr txBox="1"/>
          <p:nvPr/>
        </p:nvSpPr>
        <p:spPr>
          <a:xfrm>
            <a:off x="87682" y="162838"/>
            <a:ext cx="2893513" cy="4031873"/>
          </a:xfrm>
          <a:prstGeom prst="rect">
            <a:avLst/>
          </a:prstGeom>
          <a:noFill/>
        </p:spPr>
        <p:txBody>
          <a:bodyPr wrap="square" rtlCol="0">
            <a:spAutoFit/>
          </a:bodyPr>
          <a:lstStyle/>
          <a:p>
            <a:r>
              <a:rPr lang="en-US" sz="3200" dirty="0"/>
              <a:t>What can termites teach us about keeping our buildings cool more efficiently and sustainably?</a:t>
            </a:r>
          </a:p>
        </p:txBody>
      </p:sp>
    </p:spTree>
    <p:extLst>
      <p:ext uri="{BB962C8B-B14F-4D97-AF65-F5344CB8AC3E}">
        <p14:creationId xmlns:p14="http://schemas.microsoft.com/office/powerpoint/2010/main" val="940863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1222A-C910-9299-B5EE-BDB6CA1D5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5752" y="87682"/>
            <a:ext cx="9144000" cy="6858000"/>
          </a:xfrm>
          <a:prstGeom prst="rect">
            <a:avLst/>
          </a:prstGeom>
        </p:spPr>
      </p:pic>
      <p:sp>
        <p:nvSpPr>
          <p:cNvPr id="4" name="Oval 3">
            <a:extLst>
              <a:ext uri="{FF2B5EF4-FFF2-40B4-BE49-F238E27FC236}">
                <a16:creationId xmlns:a16="http://schemas.microsoft.com/office/drawing/2014/main" id="{A8A25AAA-5E63-C336-D3B6-907B6A3461BD}"/>
              </a:ext>
            </a:extLst>
          </p:cNvPr>
          <p:cNvSpPr/>
          <p:nvPr/>
        </p:nvSpPr>
        <p:spPr>
          <a:xfrm>
            <a:off x="252248" y="5728138"/>
            <a:ext cx="1114097" cy="8092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a:t>
            </a:r>
          </a:p>
        </p:txBody>
      </p:sp>
      <p:sp>
        <p:nvSpPr>
          <p:cNvPr id="2" name="TextBox 1">
            <a:extLst>
              <a:ext uri="{FF2B5EF4-FFF2-40B4-BE49-F238E27FC236}">
                <a16:creationId xmlns:a16="http://schemas.microsoft.com/office/drawing/2014/main" id="{DBB6440D-0D5C-953E-CBDC-6FC49CE5DD4F}"/>
              </a:ext>
            </a:extLst>
          </p:cNvPr>
          <p:cNvSpPr txBox="1"/>
          <p:nvPr/>
        </p:nvSpPr>
        <p:spPr>
          <a:xfrm>
            <a:off x="0" y="-53236"/>
            <a:ext cx="2430050" cy="2246769"/>
          </a:xfrm>
          <a:prstGeom prst="rect">
            <a:avLst/>
          </a:prstGeom>
          <a:noFill/>
        </p:spPr>
        <p:txBody>
          <a:bodyPr wrap="square" rtlCol="0">
            <a:spAutoFit/>
          </a:bodyPr>
          <a:lstStyle/>
          <a:p>
            <a:r>
              <a:rPr lang="en-US" sz="2800" dirty="0"/>
              <a:t>What ideas did science and nature provide for keeping this building cool?</a:t>
            </a:r>
          </a:p>
        </p:txBody>
      </p:sp>
    </p:spTree>
    <p:extLst>
      <p:ext uri="{BB962C8B-B14F-4D97-AF65-F5344CB8AC3E}">
        <p14:creationId xmlns:p14="http://schemas.microsoft.com/office/powerpoint/2010/main" val="482628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739EDA92-3375-96F4-6E24-A51032F1ECC4}"/>
              </a:ext>
            </a:extLst>
          </p:cNvPr>
          <p:cNvPicPr>
            <a:picLocks noChangeAspect="1"/>
          </p:cNvPicPr>
          <p:nvPr/>
        </p:nvPicPr>
        <p:blipFill rotWithShape="1">
          <a:blip r:embed="rId2">
            <a:extLst>
              <a:ext uri="{28A0092B-C50C-407E-A947-70E740481C1C}">
                <a14:useLocalDpi xmlns:a14="http://schemas.microsoft.com/office/drawing/2010/main" val="0"/>
              </a:ext>
            </a:extLst>
          </a:blip>
          <a:srcRect t="1368"/>
          <a:stretch/>
        </p:blipFill>
        <p:spPr>
          <a:xfrm>
            <a:off x="2147890"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4" name="Oval 3">
            <a:extLst>
              <a:ext uri="{FF2B5EF4-FFF2-40B4-BE49-F238E27FC236}">
                <a16:creationId xmlns:a16="http://schemas.microsoft.com/office/drawing/2014/main" id="{D636CE8F-FE26-85BA-4903-CBA8787EBD62}"/>
              </a:ext>
            </a:extLst>
          </p:cNvPr>
          <p:cNvSpPr/>
          <p:nvPr/>
        </p:nvSpPr>
        <p:spPr>
          <a:xfrm>
            <a:off x="10531366" y="5885793"/>
            <a:ext cx="1324303" cy="9721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18</a:t>
            </a:r>
          </a:p>
        </p:txBody>
      </p:sp>
      <p:sp>
        <p:nvSpPr>
          <p:cNvPr id="2" name="TextBox 1">
            <a:extLst>
              <a:ext uri="{FF2B5EF4-FFF2-40B4-BE49-F238E27FC236}">
                <a16:creationId xmlns:a16="http://schemas.microsoft.com/office/drawing/2014/main" id="{25D73640-D6C8-6093-8759-4B828EF564F2}"/>
              </a:ext>
            </a:extLst>
          </p:cNvPr>
          <p:cNvSpPr txBox="1"/>
          <p:nvPr/>
        </p:nvSpPr>
        <p:spPr>
          <a:xfrm>
            <a:off x="0" y="150312"/>
            <a:ext cx="2104373" cy="2862322"/>
          </a:xfrm>
          <a:prstGeom prst="rect">
            <a:avLst/>
          </a:prstGeom>
          <a:noFill/>
        </p:spPr>
        <p:txBody>
          <a:bodyPr wrap="square" rtlCol="0">
            <a:spAutoFit/>
          </a:bodyPr>
          <a:lstStyle/>
          <a:p>
            <a:r>
              <a:rPr lang="en-US" sz="3600" dirty="0"/>
              <a:t>How is this building like a flower?</a:t>
            </a:r>
          </a:p>
        </p:txBody>
      </p:sp>
    </p:spTree>
    <p:extLst>
      <p:ext uri="{BB962C8B-B14F-4D97-AF65-F5344CB8AC3E}">
        <p14:creationId xmlns:p14="http://schemas.microsoft.com/office/powerpoint/2010/main" val="1900423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CCA19-9453-14FD-DE94-0D294097587F}"/>
              </a:ext>
            </a:extLst>
          </p:cNvPr>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pPr algn="ctr"/>
            <a:r>
              <a:rPr lang="en-US" b="1" dirty="0"/>
              <a:t>A Rare Look Inside Tesla’s “</a:t>
            </a:r>
            <a:r>
              <a:rPr lang="en-US" b="1" dirty="0" err="1"/>
              <a:t>Gigafactory</a:t>
            </a:r>
            <a:r>
              <a:rPr lang="en-US" b="1" dirty="0"/>
              <a:t>”</a:t>
            </a:r>
          </a:p>
        </p:txBody>
      </p:sp>
      <p:pic>
        <p:nvPicPr>
          <p:cNvPr id="4" name="Content Placeholder 3" descr="Screen Shot 2022-11-28 at 4.22.18 PM.pn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30" t="1" r="1385" b="506"/>
          <a:stretch/>
        </p:blipFill>
        <p:spPr>
          <a:xfrm>
            <a:off x="111645" y="2233079"/>
            <a:ext cx="5839077" cy="3112357"/>
          </a:xfrm>
        </p:spPr>
      </p:pic>
      <p:pic>
        <p:nvPicPr>
          <p:cNvPr id="8" name="Content Placeholder 7" descr="Screen Shot 2022-11-28 at 4.26.47 PM.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6168" t="-8026" r="-7370" b="-15900"/>
          <a:stretch/>
        </p:blipFill>
        <p:spPr>
          <a:xfrm>
            <a:off x="5289190" y="1758551"/>
            <a:ext cx="7269602" cy="4418412"/>
          </a:xfrm>
        </p:spPr>
      </p:pic>
      <p:sp>
        <p:nvSpPr>
          <p:cNvPr id="6" name="TextBox 5"/>
          <p:cNvSpPr txBox="1"/>
          <p:nvPr/>
        </p:nvSpPr>
        <p:spPr>
          <a:xfrm>
            <a:off x="404713" y="5429177"/>
            <a:ext cx="5442701" cy="923330"/>
          </a:xfrm>
          <a:prstGeom prst="rect">
            <a:avLst/>
          </a:prstGeom>
          <a:noFill/>
        </p:spPr>
        <p:txBody>
          <a:bodyPr wrap="square" rtlCol="0">
            <a:spAutoFit/>
          </a:bodyPr>
          <a:lstStyle/>
          <a:p>
            <a:r>
              <a:rPr lang="en-US" dirty="0"/>
              <a:t>https://</a:t>
            </a:r>
            <a:r>
              <a:rPr lang="en-US" dirty="0" err="1"/>
              <a:t>www.npr.org</a:t>
            </a:r>
            <a:r>
              <a:rPr lang="en-US" dirty="0"/>
              <a:t>/sections/</a:t>
            </a:r>
            <a:r>
              <a:rPr lang="en-US" dirty="0" err="1"/>
              <a:t>alltechconsidered</a:t>
            </a:r>
            <a:r>
              <a:rPr lang="en-US" dirty="0"/>
              <a:t>/2016/04/18/474346868/a-rare-look-inside-the-gigafactory-tesla-hopes-will-revolutionize-energy-use</a:t>
            </a:r>
          </a:p>
        </p:txBody>
      </p:sp>
      <p:pic>
        <p:nvPicPr>
          <p:cNvPr id="10" name="Picture 9" descr="Screen Shot 2022-11-28 at 4.28.0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1161" y="5816465"/>
            <a:ext cx="3213100" cy="850900"/>
          </a:xfrm>
          <a:prstGeom prst="rect">
            <a:avLst/>
          </a:prstGeom>
        </p:spPr>
      </p:pic>
    </p:spTree>
    <p:extLst>
      <p:ext uri="{BB962C8B-B14F-4D97-AF65-F5344CB8AC3E}">
        <p14:creationId xmlns:p14="http://schemas.microsoft.com/office/powerpoint/2010/main" val="3962186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Business Ethics Through Film:  Monsters Inc.">
            <a:hlinkClick r:id="" action="ppaction://media"/>
            <a:extLst>
              <a:ext uri="{FF2B5EF4-FFF2-40B4-BE49-F238E27FC236}">
                <a16:creationId xmlns:a16="http://schemas.microsoft.com/office/drawing/2014/main" id="{66642166-EFC0-E108-0AE8-C9F3A4EE6F1E}"/>
              </a:ext>
            </a:extLst>
          </p:cNvPr>
          <p:cNvPicPr>
            <a:picLocks noRot="1" noChangeAspect="1"/>
          </p:cNvPicPr>
          <p:nvPr>
            <a:videoFile r:link="rId1"/>
          </p:nvPr>
        </p:nvPicPr>
        <p:blipFill>
          <a:blip r:embed="rId3"/>
          <a:stretch>
            <a:fillRect/>
          </a:stretch>
        </p:blipFill>
        <p:spPr>
          <a:xfrm>
            <a:off x="1954923" y="1777562"/>
            <a:ext cx="8555422" cy="4812425"/>
          </a:xfrm>
          <a:prstGeom prst="rect">
            <a:avLst/>
          </a:prstGeom>
        </p:spPr>
      </p:pic>
      <p:sp>
        <p:nvSpPr>
          <p:cNvPr id="3" name="Rectangle 2">
            <a:extLst>
              <a:ext uri="{FF2B5EF4-FFF2-40B4-BE49-F238E27FC236}">
                <a16:creationId xmlns:a16="http://schemas.microsoft.com/office/drawing/2014/main" id="{29B0FFDF-BA6D-062E-B8AA-C30E4965F083}"/>
              </a:ext>
            </a:extLst>
          </p:cNvPr>
          <p:cNvSpPr/>
          <p:nvPr/>
        </p:nvSpPr>
        <p:spPr>
          <a:xfrm>
            <a:off x="1599053" y="23236"/>
            <a:ext cx="8426346" cy="1754326"/>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Business Ethics Through Film</a:t>
            </a:r>
          </a:p>
          <a:p>
            <a:pPr algn="ctr"/>
            <a:r>
              <a:rPr lang="en-US" sz="5400" b="1" dirty="0">
                <a:ln w="22225">
                  <a:solidFill>
                    <a:schemeClr val="accent2"/>
                  </a:solidFill>
                  <a:prstDash val="solid"/>
                </a:ln>
                <a:solidFill>
                  <a:schemeClr val="accent2">
                    <a:lumMod val="40000"/>
                    <a:lumOff val="60000"/>
                  </a:schemeClr>
                </a:solidFill>
              </a:rPr>
              <a:t>Monster’s Inc.</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59336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4F151-52FA-CBFB-78F7-BF67CA9B681B}"/>
              </a:ext>
            </a:extLst>
          </p:cNvPr>
          <p:cNvSpPr>
            <a:spLocks noGrp="1"/>
          </p:cNvSpPr>
          <p:nvPr>
            <p:ph type="title"/>
          </p:nvPr>
        </p:nvSpPr>
        <p:spPr>
          <a:xfrm>
            <a:off x="987287" y="0"/>
            <a:ext cx="10515600" cy="1325563"/>
          </a:xfrm>
        </p:spPr>
        <p:txBody>
          <a:bodyPr/>
          <a:lstStyle/>
          <a:p>
            <a:pPr algn="ctr"/>
            <a:r>
              <a:rPr lang="en-US" dirty="0"/>
              <a:t>Scare City Power Company</a:t>
            </a:r>
          </a:p>
        </p:txBody>
      </p:sp>
      <p:sp>
        <p:nvSpPr>
          <p:cNvPr id="3" name="Content Placeholder 2">
            <a:extLst>
              <a:ext uri="{FF2B5EF4-FFF2-40B4-BE49-F238E27FC236}">
                <a16:creationId xmlns:a16="http://schemas.microsoft.com/office/drawing/2014/main" id="{315B6982-143B-D59C-D891-506B6158F28C}"/>
              </a:ext>
            </a:extLst>
          </p:cNvPr>
          <p:cNvSpPr>
            <a:spLocks noGrp="1"/>
          </p:cNvSpPr>
          <p:nvPr>
            <p:ph idx="1"/>
          </p:nvPr>
        </p:nvSpPr>
        <p:spPr>
          <a:xfrm>
            <a:off x="838200" y="1061538"/>
            <a:ext cx="10515600" cy="4351338"/>
          </a:xfrm>
        </p:spPr>
        <p:txBody>
          <a:bodyPr/>
          <a:lstStyle/>
          <a:p>
            <a:pPr marL="0" indent="0">
              <a:buNone/>
            </a:pPr>
            <a:r>
              <a:rPr lang="en-US" b="1" i="0" dirty="0">
                <a:solidFill>
                  <a:srgbClr val="000000"/>
                </a:solidFill>
                <a:effectLst/>
                <a:latin typeface="Lato" panose="020F0502020204030203" pitchFamily="34" charset="0"/>
              </a:rPr>
              <a:t>Sustainability Superheroes Use Energy Wisely!</a:t>
            </a:r>
            <a:r>
              <a:rPr lang="en-US" dirty="0">
                <a:solidFill>
                  <a:srgbClr val="000000"/>
                </a:solidFill>
                <a:latin typeface="Lato" panose="020F0502020204030203" pitchFamily="34" charset="0"/>
              </a:rPr>
              <a:t>                      Lesson plans and resources for teaching sustainable energy:                    </a:t>
            </a:r>
            <a:r>
              <a:rPr lang="en-US" dirty="0">
                <a:hlinkClick r:id="rId2"/>
              </a:rPr>
              <a:t>Energy (sustainabilitysuperheroes.org)</a:t>
            </a:r>
            <a:endParaRPr lang="en-US" dirty="0"/>
          </a:p>
          <a:p>
            <a:pPr marL="0" indent="0">
              <a:buNone/>
            </a:pPr>
            <a:endParaRPr lang="en-US" dirty="0"/>
          </a:p>
          <a:p>
            <a:pPr marL="0" indent="0">
              <a:buNone/>
            </a:pPr>
            <a:endParaRPr lang="en-US" dirty="0"/>
          </a:p>
        </p:txBody>
      </p:sp>
      <p:pic>
        <p:nvPicPr>
          <p:cNvPr id="1026" name="Picture 2" descr="Image result for monsters inc power ">
            <a:extLst>
              <a:ext uri="{FF2B5EF4-FFF2-40B4-BE49-F238E27FC236}">
                <a16:creationId xmlns:a16="http://schemas.microsoft.com/office/drawing/2014/main" id="{70E7ACE8-D63C-F21A-6BC8-E2EE3B1A9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597" y="2387101"/>
            <a:ext cx="6817616" cy="431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706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25E991-1A8F-E22B-CB7B-805B386E4751}"/>
              </a:ext>
            </a:extLst>
          </p:cNvPr>
          <p:cNvPicPr>
            <a:picLocks noChangeAspect="1"/>
          </p:cNvPicPr>
          <p:nvPr/>
        </p:nvPicPr>
        <p:blipFill>
          <a:blip r:embed="rId2"/>
          <a:stretch>
            <a:fillRect/>
          </a:stretch>
        </p:blipFill>
        <p:spPr>
          <a:xfrm>
            <a:off x="0" y="369900"/>
            <a:ext cx="12192000" cy="6118200"/>
          </a:xfrm>
          <a:prstGeom prst="rect">
            <a:avLst/>
          </a:prstGeom>
        </p:spPr>
      </p:pic>
    </p:spTree>
    <p:extLst>
      <p:ext uri="{BB962C8B-B14F-4D97-AF65-F5344CB8AC3E}">
        <p14:creationId xmlns:p14="http://schemas.microsoft.com/office/powerpoint/2010/main" val="209676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DE69DB-22E0-4AB9-E03C-8310EA10DA10}"/>
              </a:ext>
            </a:extLst>
          </p:cNvPr>
          <p:cNvPicPr>
            <a:picLocks noChangeAspect="1"/>
          </p:cNvPicPr>
          <p:nvPr/>
        </p:nvPicPr>
        <p:blipFill>
          <a:blip r:embed="rId2"/>
          <a:stretch>
            <a:fillRect/>
          </a:stretch>
        </p:blipFill>
        <p:spPr>
          <a:xfrm>
            <a:off x="0" y="307312"/>
            <a:ext cx="12192000" cy="6243375"/>
          </a:xfrm>
          <a:prstGeom prst="rect">
            <a:avLst/>
          </a:prstGeom>
        </p:spPr>
      </p:pic>
    </p:spTree>
    <p:extLst>
      <p:ext uri="{BB962C8B-B14F-4D97-AF65-F5344CB8AC3E}">
        <p14:creationId xmlns:p14="http://schemas.microsoft.com/office/powerpoint/2010/main" val="1003176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Future of Solid State Wind Energy - No More Blades">
            <a:hlinkClick r:id="" action="ppaction://media"/>
            <a:extLst>
              <a:ext uri="{FF2B5EF4-FFF2-40B4-BE49-F238E27FC236}">
                <a16:creationId xmlns:a16="http://schemas.microsoft.com/office/drawing/2014/main" id="{8CF243FF-8644-43D3-C2CF-6B594D18AF5D}"/>
              </a:ext>
            </a:extLst>
          </p:cNvPr>
          <p:cNvPicPr>
            <a:picLocks noRot="1" noChangeAspect="1"/>
          </p:cNvPicPr>
          <p:nvPr>
            <a:videoFile r:link="rId1"/>
          </p:nvPr>
        </p:nvPicPr>
        <p:blipFill>
          <a:blip r:embed="rId3"/>
          <a:stretch>
            <a:fillRect/>
          </a:stretch>
        </p:blipFill>
        <p:spPr>
          <a:xfrm>
            <a:off x="1013791" y="854765"/>
            <a:ext cx="9638377" cy="5445683"/>
          </a:xfrm>
          <a:prstGeom prst="rect">
            <a:avLst/>
          </a:prstGeom>
        </p:spPr>
      </p:pic>
    </p:spTree>
    <p:extLst>
      <p:ext uri="{BB962C8B-B14F-4D97-AF65-F5344CB8AC3E}">
        <p14:creationId xmlns:p14="http://schemas.microsoft.com/office/powerpoint/2010/main" val="303661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 vertical axis wind turbine that doesn't need the prevailing wind! How do they do that?">
            <a:hlinkClick r:id="" action="ppaction://media"/>
            <a:extLst>
              <a:ext uri="{FF2B5EF4-FFF2-40B4-BE49-F238E27FC236}">
                <a16:creationId xmlns:a16="http://schemas.microsoft.com/office/drawing/2014/main" id="{F10745CF-D217-28E7-9C3C-A9895E544220}"/>
              </a:ext>
            </a:extLst>
          </p:cNvPr>
          <p:cNvPicPr>
            <a:picLocks noRot="1" noChangeAspect="1"/>
          </p:cNvPicPr>
          <p:nvPr>
            <a:videoFile r:link="rId1"/>
          </p:nvPr>
        </p:nvPicPr>
        <p:blipFill>
          <a:blip r:embed="rId3"/>
          <a:stretch>
            <a:fillRect/>
          </a:stretch>
        </p:blipFill>
        <p:spPr>
          <a:xfrm>
            <a:off x="1242391" y="576470"/>
            <a:ext cx="9902335" cy="5594819"/>
          </a:xfrm>
          <a:prstGeom prst="rect">
            <a:avLst/>
          </a:prstGeom>
        </p:spPr>
      </p:pic>
    </p:spTree>
    <p:extLst>
      <p:ext uri="{BB962C8B-B14F-4D97-AF65-F5344CB8AC3E}">
        <p14:creationId xmlns:p14="http://schemas.microsoft.com/office/powerpoint/2010/main" val="392473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BC434-CD9A-16EC-4D5C-EC3D06FF23AD}"/>
              </a:ext>
            </a:extLst>
          </p:cNvPr>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pPr algn="ctr"/>
            <a:r>
              <a:rPr lang="en-US" b="1" dirty="0"/>
              <a:t>Test your knowledge on SDG 9</a:t>
            </a:r>
          </a:p>
        </p:txBody>
      </p:sp>
      <p:sp>
        <p:nvSpPr>
          <p:cNvPr id="5" name="Text Placeholder 4"/>
          <p:cNvSpPr>
            <a:spLocks noGrp="1"/>
          </p:cNvSpPr>
          <p:nvPr>
            <p:ph type="body" idx="1"/>
          </p:nvPr>
        </p:nvSpPr>
        <p:spPr>
          <a:xfrm>
            <a:off x="839788" y="1681163"/>
            <a:ext cx="123151" cy="202999"/>
          </a:xfrm>
        </p:spPr>
        <p:txBody>
          <a:bodyPr>
            <a:normAutofit fontScale="32500" lnSpcReduction="20000"/>
          </a:bodyPr>
          <a:lstStyle/>
          <a:p>
            <a:endParaRPr lang="en-US" dirty="0"/>
          </a:p>
        </p:txBody>
      </p:sp>
      <p:pic>
        <p:nvPicPr>
          <p:cNvPr id="4" name="Content Placeholder 3" descr="download.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7956" r="17956"/>
          <a:stretch/>
        </p:blipFill>
        <p:spPr>
          <a:xfrm rot="21168617">
            <a:off x="686275" y="2072416"/>
            <a:ext cx="5157787" cy="3684588"/>
          </a:xfrm>
        </p:spPr>
      </p:pic>
      <p:sp>
        <p:nvSpPr>
          <p:cNvPr id="6" name="Text Placeholder 5"/>
          <p:cNvSpPr>
            <a:spLocks noGrp="1"/>
          </p:cNvSpPr>
          <p:nvPr>
            <p:ph type="body" sz="quarter" idx="3"/>
          </p:nvPr>
        </p:nvSpPr>
        <p:spPr>
          <a:xfrm>
            <a:off x="6698709" y="1646898"/>
            <a:ext cx="4744920" cy="488485"/>
          </a:xfrm>
        </p:spPr>
        <p:txBody>
          <a:bodyPr>
            <a:normAutofit fontScale="32500" lnSpcReduction="20000"/>
          </a:bodyPr>
          <a:lstStyle/>
          <a:p>
            <a:r>
              <a:rPr lang="en-US" dirty="0"/>
              <a:t>Use your camera to scan the QR code </a:t>
            </a:r>
          </a:p>
        </p:txBody>
      </p:sp>
      <p:pic>
        <p:nvPicPr>
          <p:cNvPr id="8" name="Content Placeholder 7" descr="frame.pn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538" t="9071" r="-625" b="10010"/>
          <a:stretch/>
        </p:blipFill>
        <p:spPr>
          <a:xfrm>
            <a:off x="6200111" y="2225939"/>
            <a:ext cx="5187695" cy="4194167"/>
          </a:xfrm>
        </p:spPr>
      </p:pic>
    </p:spTree>
    <p:extLst>
      <p:ext uri="{BB962C8B-B14F-4D97-AF65-F5344CB8AC3E}">
        <p14:creationId xmlns:p14="http://schemas.microsoft.com/office/powerpoint/2010/main" val="1027937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idal energy could be huge – why isn't it?">
            <a:hlinkClick r:id="" action="ppaction://media"/>
            <a:extLst>
              <a:ext uri="{FF2B5EF4-FFF2-40B4-BE49-F238E27FC236}">
                <a16:creationId xmlns:a16="http://schemas.microsoft.com/office/drawing/2014/main" id="{93F9D535-BBE5-5846-3D64-FA7E9C3EE670}"/>
              </a:ext>
            </a:extLst>
          </p:cNvPr>
          <p:cNvPicPr>
            <a:picLocks noRot="1" noChangeAspect="1"/>
          </p:cNvPicPr>
          <p:nvPr>
            <a:videoFile r:link="rId1"/>
          </p:nvPr>
        </p:nvPicPr>
        <p:blipFill>
          <a:blip r:embed="rId3"/>
          <a:stretch>
            <a:fillRect/>
          </a:stretch>
        </p:blipFill>
        <p:spPr>
          <a:xfrm>
            <a:off x="1205596" y="-73268"/>
            <a:ext cx="11089108" cy="6265346"/>
          </a:xfrm>
          <a:prstGeom prst="rect">
            <a:avLst/>
          </a:prstGeom>
        </p:spPr>
      </p:pic>
    </p:spTree>
    <p:extLst>
      <p:ext uri="{BB962C8B-B14F-4D97-AF65-F5344CB8AC3E}">
        <p14:creationId xmlns:p14="http://schemas.microsoft.com/office/powerpoint/2010/main" val="345597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w solar energy got so cheap, and why it's not everywhere (yet)">
            <a:hlinkClick r:id="" action="ppaction://media"/>
            <a:extLst>
              <a:ext uri="{FF2B5EF4-FFF2-40B4-BE49-F238E27FC236}">
                <a16:creationId xmlns:a16="http://schemas.microsoft.com/office/drawing/2014/main" id="{810AD5D0-EF28-37E1-8860-A654695B5D3D}"/>
              </a:ext>
            </a:extLst>
          </p:cNvPr>
          <p:cNvPicPr>
            <a:picLocks noRot="1" noChangeAspect="1"/>
          </p:cNvPicPr>
          <p:nvPr>
            <a:videoFile r:link="rId1"/>
          </p:nvPr>
        </p:nvPicPr>
        <p:blipFill>
          <a:blip r:embed="rId3"/>
          <a:stretch>
            <a:fillRect/>
          </a:stretch>
        </p:blipFill>
        <p:spPr>
          <a:xfrm>
            <a:off x="695739" y="302978"/>
            <a:ext cx="10933044" cy="6177169"/>
          </a:xfrm>
          <a:prstGeom prst="rect">
            <a:avLst/>
          </a:prstGeom>
        </p:spPr>
      </p:pic>
    </p:spTree>
    <p:extLst>
      <p:ext uri="{BB962C8B-B14F-4D97-AF65-F5344CB8AC3E}">
        <p14:creationId xmlns:p14="http://schemas.microsoft.com/office/powerpoint/2010/main" val="23092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06BFD-B96E-599C-C194-15FDADD9AB6E}"/>
              </a:ext>
            </a:extLst>
          </p:cNvPr>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pPr algn="ctr"/>
            <a:r>
              <a:rPr lang="en-US" dirty="0"/>
              <a:t>LEARNING GATE COMMUNITY SCHOOL GETS TO WORK</a:t>
            </a:r>
          </a:p>
        </p:txBody>
      </p:sp>
      <p:pic>
        <p:nvPicPr>
          <p:cNvPr id="4" name="Content Placeholder 3" descr="Screen Shot 2022-11-28 at 4.31.31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21277" b="29267"/>
          <a:stretch/>
        </p:blipFill>
        <p:spPr>
          <a:xfrm>
            <a:off x="0" y="1786465"/>
            <a:ext cx="3960172" cy="2875092"/>
          </a:xfrm>
        </p:spPr>
      </p:pic>
      <p:pic>
        <p:nvPicPr>
          <p:cNvPr id="6" name="Picture 5" descr="Screen Shot 2022-11-28 at 4.31.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6433" y="2661444"/>
            <a:ext cx="3822700" cy="2540000"/>
          </a:xfrm>
          <a:prstGeom prst="rect">
            <a:avLst/>
          </a:prstGeom>
        </p:spPr>
      </p:pic>
      <p:pic>
        <p:nvPicPr>
          <p:cNvPr id="7" name="Picture 6" descr="Screen Shot 2022-11-28 at 4.31.05 PM.png">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6304" y="3946720"/>
            <a:ext cx="3873500" cy="2552700"/>
          </a:xfrm>
          <a:prstGeom prst="rect">
            <a:avLst/>
          </a:prstGeom>
        </p:spPr>
      </p:pic>
      <p:sp>
        <p:nvSpPr>
          <p:cNvPr id="8" name="TextBox 7"/>
          <p:cNvSpPr txBox="1"/>
          <p:nvPr/>
        </p:nvSpPr>
        <p:spPr>
          <a:xfrm>
            <a:off x="8568766" y="2805308"/>
            <a:ext cx="3181887" cy="646331"/>
          </a:xfrm>
          <a:prstGeom prst="rect">
            <a:avLst/>
          </a:prstGeom>
          <a:noFill/>
        </p:spPr>
        <p:txBody>
          <a:bodyPr wrap="square" rtlCol="0">
            <a:spAutoFit/>
          </a:bodyPr>
          <a:lstStyle/>
          <a:p>
            <a:r>
              <a:rPr lang="en-US" dirty="0"/>
              <a:t>https://</a:t>
            </a:r>
            <a:r>
              <a:rPr lang="en-US" dirty="0" err="1"/>
              <a:t>lakerlutznews.com</a:t>
            </a:r>
            <a:r>
              <a:rPr lang="en-US" dirty="0"/>
              <a:t>/</a:t>
            </a:r>
            <a:r>
              <a:rPr lang="en-US" dirty="0" err="1"/>
              <a:t>lln</a:t>
            </a:r>
            <a:r>
              <a:rPr lang="en-US" dirty="0"/>
              <a:t>/2022/10/108060/</a:t>
            </a:r>
          </a:p>
        </p:txBody>
      </p:sp>
      <p:pic>
        <p:nvPicPr>
          <p:cNvPr id="9" name="Picture 8" descr="downlo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063" y="4759253"/>
            <a:ext cx="1945223" cy="1945223"/>
          </a:xfrm>
          <a:prstGeom prst="rect">
            <a:avLst/>
          </a:prstGeom>
        </p:spPr>
      </p:pic>
    </p:spTree>
    <p:extLst>
      <p:ext uri="{BB962C8B-B14F-4D97-AF65-F5344CB8AC3E}">
        <p14:creationId xmlns:p14="http://schemas.microsoft.com/office/powerpoint/2010/main" val="2415950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7167B6-8BF8-6B7A-B3C5-CA474AF25CEB}"/>
              </a:ext>
            </a:extLst>
          </p:cNvPr>
          <p:cNvSpPr txBox="1"/>
          <p:nvPr/>
        </p:nvSpPr>
        <p:spPr>
          <a:xfrm>
            <a:off x="466464" y="872124"/>
            <a:ext cx="4751579" cy="1569660"/>
          </a:xfrm>
          <a:prstGeom prst="rect">
            <a:avLst/>
          </a:prstGeom>
          <a:noFill/>
        </p:spPr>
        <p:txBody>
          <a:bodyPr wrap="square">
            <a:spAutoFit/>
          </a:bodyPr>
          <a:lstStyle/>
          <a:p>
            <a:pPr algn="ctr"/>
            <a:r>
              <a:rPr lang="en-US" sz="2400" b="1" i="0" dirty="0" err="1">
                <a:solidFill>
                  <a:srgbClr val="702727"/>
                </a:solidFill>
                <a:effectLst/>
                <a:latin typeface="sm_claire-nn"/>
              </a:rPr>
              <a:t>Racin</a:t>
            </a:r>
            <a:r>
              <a:rPr lang="en-US" sz="2400" b="1" i="0" dirty="0">
                <a:solidFill>
                  <a:srgbClr val="702727"/>
                </a:solidFill>
                <a:effectLst/>
                <a:latin typeface="sm_claire-nn"/>
              </a:rPr>
              <a:t> Rays... Join us for Training</a:t>
            </a:r>
          </a:p>
          <a:p>
            <a:pPr algn="l"/>
            <a:r>
              <a:rPr lang="en-US" b="0" i="0" dirty="0">
                <a:solidFill>
                  <a:srgbClr val="555555"/>
                </a:solidFill>
                <a:effectLst/>
                <a:latin typeface="Roboto" panose="02000000000000000000" pitchFamily="2" charset="0"/>
              </a:rPr>
              <a:t>December 1, 2022</a:t>
            </a:r>
          </a:p>
          <a:p>
            <a:pPr algn="l"/>
            <a:r>
              <a:rPr lang="en-US" b="0" i="0" dirty="0">
                <a:solidFill>
                  <a:srgbClr val="555555"/>
                </a:solidFill>
                <a:effectLst/>
                <a:latin typeface="Roboto" panose="02000000000000000000" pitchFamily="2" charset="0"/>
              </a:rPr>
              <a:t>Bing Elementary 3:30-6:30</a:t>
            </a:r>
          </a:p>
          <a:p>
            <a:pPr algn="l"/>
            <a:r>
              <a:rPr lang="en-US" b="0" i="0" dirty="0">
                <a:solidFill>
                  <a:srgbClr val="555555"/>
                </a:solidFill>
                <a:effectLst/>
                <a:latin typeface="Roboto" panose="02000000000000000000" pitchFamily="2" charset="0"/>
              </a:rPr>
              <a:t>Course Number 111605</a:t>
            </a:r>
          </a:p>
          <a:p>
            <a:pPr algn="ctr"/>
            <a:r>
              <a:rPr lang="en-US" b="1" i="0" dirty="0">
                <a:solidFill>
                  <a:srgbClr val="555555"/>
                </a:solidFill>
                <a:effectLst/>
                <a:latin typeface="Roboto" panose="02000000000000000000" pitchFamily="2" charset="0"/>
              </a:rPr>
              <a:t>Cars will be provided</a:t>
            </a:r>
          </a:p>
        </p:txBody>
      </p:sp>
      <p:sp>
        <p:nvSpPr>
          <p:cNvPr id="5" name="TextBox 4">
            <a:extLst>
              <a:ext uri="{FF2B5EF4-FFF2-40B4-BE49-F238E27FC236}">
                <a16:creationId xmlns:a16="http://schemas.microsoft.com/office/drawing/2014/main" id="{74CEE86E-EA5C-13AE-FDF5-4E7E2E82C749}"/>
              </a:ext>
            </a:extLst>
          </p:cNvPr>
          <p:cNvSpPr txBox="1"/>
          <p:nvPr/>
        </p:nvSpPr>
        <p:spPr>
          <a:xfrm>
            <a:off x="129210" y="3007740"/>
            <a:ext cx="4979504" cy="3416320"/>
          </a:xfrm>
          <a:prstGeom prst="rect">
            <a:avLst/>
          </a:prstGeom>
          <a:noFill/>
        </p:spPr>
        <p:txBody>
          <a:bodyPr wrap="square">
            <a:spAutoFit/>
          </a:bodyPr>
          <a:lstStyle/>
          <a:p>
            <a:pPr algn="ctr"/>
            <a:r>
              <a:rPr lang="en-US" sz="3600" b="1" i="0" dirty="0" err="1">
                <a:solidFill>
                  <a:srgbClr val="702727"/>
                </a:solidFill>
                <a:effectLst/>
                <a:latin typeface="sm_claire-nn"/>
              </a:rPr>
              <a:t>STEMPalooza</a:t>
            </a:r>
            <a:endParaRPr lang="en-US" sz="3600" b="1" i="0" dirty="0">
              <a:solidFill>
                <a:srgbClr val="702727"/>
              </a:solidFill>
              <a:effectLst/>
              <a:latin typeface="sm_claire-nn"/>
            </a:endParaRPr>
          </a:p>
          <a:p>
            <a:pPr algn="l"/>
            <a:r>
              <a:rPr lang="en-US" sz="2400" b="0" i="0" dirty="0">
                <a:solidFill>
                  <a:srgbClr val="555555"/>
                </a:solidFill>
                <a:effectLst/>
                <a:latin typeface="Roboto" panose="02000000000000000000" pitchFamily="2" charset="0"/>
              </a:rPr>
              <a:t>January 31, 2023- February 2, 2023</a:t>
            </a:r>
          </a:p>
          <a:p>
            <a:pPr algn="l"/>
            <a:r>
              <a:rPr lang="en-US" sz="3600" b="0" i="0" dirty="0">
                <a:solidFill>
                  <a:srgbClr val="555555"/>
                </a:solidFill>
                <a:effectLst/>
                <a:latin typeface="Roboto" panose="02000000000000000000" pitchFamily="2" charset="0"/>
              </a:rPr>
              <a:t>MOSI</a:t>
            </a:r>
          </a:p>
          <a:p>
            <a:pPr algn="l"/>
            <a:r>
              <a:rPr lang="en-US" sz="2800" b="0" i="0" dirty="0">
                <a:solidFill>
                  <a:srgbClr val="555555"/>
                </a:solidFill>
                <a:effectLst/>
                <a:latin typeface="Roboto" panose="02000000000000000000" pitchFamily="2" charset="0"/>
              </a:rPr>
              <a:t>Updates on SMATHSMARTS.com</a:t>
            </a:r>
          </a:p>
          <a:p>
            <a:pPr algn="l"/>
            <a:r>
              <a:rPr lang="en-US" sz="3600" b="0" i="0" dirty="0">
                <a:solidFill>
                  <a:srgbClr val="555555"/>
                </a:solidFill>
                <a:effectLst/>
                <a:latin typeface="Roboto" panose="02000000000000000000" pitchFamily="2" charset="0"/>
              </a:rPr>
              <a:t>Contact: </a:t>
            </a:r>
          </a:p>
          <a:p>
            <a:pPr algn="l"/>
            <a:r>
              <a:rPr lang="en-US" sz="2800" b="0" i="0" u="sng" dirty="0">
                <a:solidFill>
                  <a:srgbClr val="1C6E98"/>
                </a:solidFill>
                <a:effectLst/>
                <a:latin typeface="Roboto" panose="02000000000000000000" pitchFamily="2" charset="0"/>
                <a:hlinkClick r:id="rId2"/>
              </a:rPr>
              <a:t>Margaret.Berridge@hcps.net</a:t>
            </a:r>
            <a:endParaRPr lang="en-US" sz="2800" b="0" i="0" dirty="0">
              <a:solidFill>
                <a:srgbClr val="555555"/>
              </a:solidFill>
              <a:effectLst/>
              <a:latin typeface="Roboto" panose="02000000000000000000" pitchFamily="2" charset="0"/>
            </a:endParaRPr>
          </a:p>
        </p:txBody>
      </p:sp>
      <p:pic>
        <p:nvPicPr>
          <p:cNvPr id="7" name="Picture 6">
            <a:extLst>
              <a:ext uri="{FF2B5EF4-FFF2-40B4-BE49-F238E27FC236}">
                <a16:creationId xmlns:a16="http://schemas.microsoft.com/office/drawing/2014/main" id="{6E7302F4-75E1-7F2F-62D2-6A9D11DFC22F}"/>
              </a:ext>
            </a:extLst>
          </p:cNvPr>
          <p:cNvPicPr>
            <a:picLocks noChangeAspect="1"/>
          </p:cNvPicPr>
          <p:nvPr/>
        </p:nvPicPr>
        <p:blipFill>
          <a:blip r:embed="rId3"/>
          <a:stretch>
            <a:fillRect/>
          </a:stretch>
        </p:blipFill>
        <p:spPr>
          <a:xfrm>
            <a:off x="5218043" y="454680"/>
            <a:ext cx="6667652" cy="6452289"/>
          </a:xfrm>
          <a:prstGeom prst="rect">
            <a:avLst/>
          </a:prstGeom>
        </p:spPr>
      </p:pic>
    </p:spTree>
    <p:extLst>
      <p:ext uri="{BB962C8B-B14F-4D97-AF65-F5344CB8AC3E}">
        <p14:creationId xmlns:p14="http://schemas.microsoft.com/office/powerpoint/2010/main" val="2353363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K 2 NOS Overview">
            <a:hlinkClick r:id="" action="ppaction://media"/>
            <a:extLst>
              <a:ext uri="{FF2B5EF4-FFF2-40B4-BE49-F238E27FC236}">
                <a16:creationId xmlns:a16="http://schemas.microsoft.com/office/drawing/2014/main" id="{B6E16180-1397-C957-E96E-CE6D2B160466}"/>
              </a:ext>
            </a:extLst>
          </p:cNvPr>
          <p:cNvPicPr>
            <a:picLocks noRot="1" noChangeAspect="1"/>
          </p:cNvPicPr>
          <p:nvPr>
            <a:videoFile r:link="rId1"/>
          </p:nvPr>
        </p:nvPicPr>
        <p:blipFill>
          <a:blip r:embed="rId3"/>
          <a:stretch>
            <a:fillRect/>
          </a:stretch>
        </p:blipFill>
        <p:spPr>
          <a:xfrm>
            <a:off x="595440" y="99391"/>
            <a:ext cx="9781013" cy="5526273"/>
          </a:xfrm>
          <a:prstGeom prst="rect">
            <a:avLst/>
          </a:prstGeom>
        </p:spPr>
      </p:pic>
      <p:sp>
        <p:nvSpPr>
          <p:cNvPr id="6" name="TextBox 5">
            <a:extLst>
              <a:ext uri="{FF2B5EF4-FFF2-40B4-BE49-F238E27FC236}">
                <a16:creationId xmlns:a16="http://schemas.microsoft.com/office/drawing/2014/main" id="{FC276E83-485E-719B-5C4B-93A396090777}"/>
              </a:ext>
            </a:extLst>
          </p:cNvPr>
          <p:cNvSpPr txBox="1"/>
          <p:nvPr/>
        </p:nvSpPr>
        <p:spPr>
          <a:xfrm>
            <a:off x="7116417" y="6017352"/>
            <a:ext cx="4902476" cy="369332"/>
          </a:xfrm>
          <a:prstGeom prst="rect">
            <a:avLst/>
          </a:prstGeom>
          <a:noFill/>
        </p:spPr>
        <p:txBody>
          <a:bodyPr wrap="square">
            <a:spAutoFit/>
          </a:bodyPr>
          <a:lstStyle/>
          <a:p>
            <a:r>
              <a:rPr lang="da-DK" dirty="0">
                <a:hlinkClick r:id="rId4"/>
              </a:rPr>
              <a:t>2022-2023 HRSF K-5 Timeline.pdf</a:t>
            </a:r>
            <a:r>
              <a:rPr lang="da-DK" dirty="0"/>
              <a:t>   </a:t>
            </a:r>
            <a:endParaRPr lang="en-US" dirty="0"/>
          </a:p>
        </p:txBody>
      </p:sp>
      <p:sp>
        <p:nvSpPr>
          <p:cNvPr id="7" name="TextBox 6">
            <a:extLst>
              <a:ext uri="{FF2B5EF4-FFF2-40B4-BE49-F238E27FC236}">
                <a16:creationId xmlns:a16="http://schemas.microsoft.com/office/drawing/2014/main" id="{3397FF46-7D93-88D4-C269-719B91C9A59D}"/>
              </a:ext>
            </a:extLst>
          </p:cNvPr>
          <p:cNvSpPr txBox="1"/>
          <p:nvPr/>
        </p:nvSpPr>
        <p:spPr>
          <a:xfrm>
            <a:off x="1779104" y="6017352"/>
            <a:ext cx="5675243" cy="369332"/>
          </a:xfrm>
          <a:prstGeom prst="rect">
            <a:avLst/>
          </a:prstGeom>
          <a:noFill/>
        </p:spPr>
        <p:txBody>
          <a:bodyPr wrap="square" rtlCol="0">
            <a:spAutoFit/>
          </a:bodyPr>
          <a:lstStyle/>
          <a:p>
            <a:r>
              <a:rPr lang="en-US" dirty="0"/>
              <a:t>Link to HCPS 22-23 Elementary STEM Fair Information:</a:t>
            </a:r>
          </a:p>
        </p:txBody>
      </p:sp>
    </p:spTree>
    <p:extLst>
      <p:ext uri="{BB962C8B-B14F-4D97-AF65-F5344CB8AC3E}">
        <p14:creationId xmlns:p14="http://schemas.microsoft.com/office/powerpoint/2010/main" val="236817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ext&#10;&#10;Description automatically generated">
            <a:extLst>
              <a:ext uri="{FF2B5EF4-FFF2-40B4-BE49-F238E27FC236}">
                <a16:creationId xmlns:a16="http://schemas.microsoft.com/office/drawing/2014/main" id="{E45FB745-F4D1-2177-01FB-4D2F25DCAED6}"/>
              </a:ext>
            </a:extLst>
          </p:cNvPr>
          <p:cNvPicPr>
            <a:picLocks noChangeAspect="1"/>
          </p:cNvPicPr>
          <p:nvPr/>
        </p:nvPicPr>
        <p:blipFill rotWithShape="1">
          <a:blip r:embed="rId2"/>
          <a:srcRect b="1765"/>
          <a:stretch/>
        </p:blipFill>
        <p:spPr>
          <a:xfrm>
            <a:off x="20" y="1282"/>
            <a:ext cx="12191980" cy="6856718"/>
          </a:xfrm>
          <a:prstGeom prst="rect">
            <a:avLst/>
          </a:prstGeom>
        </p:spPr>
      </p:pic>
    </p:spTree>
    <p:extLst>
      <p:ext uri="{BB962C8B-B14F-4D97-AF65-F5344CB8AC3E}">
        <p14:creationId xmlns:p14="http://schemas.microsoft.com/office/powerpoint/2010/main" val="9298143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at's That Infrastructure? (Ep. 5 - Wireless Telecommunications)">
            <a:hlinkClick r:id="" action="ppaction://media"/>
            <a:extLst>
              <a:ext uri="{FF2B5EF4-FFF2-40B4-BE49-F238E27FC236}">
                <a16:creationId xmlns:a16="http://schemas.microsoft.com/office/drawing/2014/main" id="{8E6304EC-81BF-07D2-DC75-EDA69DCD83B5}"/>
              </a:ext>
            </a:extLst>
          </p:cNvPr>
          <p:cNvPicPr>
            <a:picLocks noRot="1" noChangeAspect="1"/>
          </p:cNvPicPr>
          <p:nvPr>
            <a:videoFile r:link="rId1"/>
          </p:nvPr>
        </p:nvPicPr>
        <p:blipFill>
          <a:blip r:embed="rId3"/>
          <a:stretch>
            <a:fillRect/>
          </a:stretch>
        </p:blipFill>
        <p:spPr>
          <a:xfrm>
            <a:off x="665922" y="196281"/>
            <a:ext cx="11151704" cy="6300713"/>
          </a:xfrm>
          <a:prstGeom prst="rect">
            <a:avLst/>
          </a:prstGeom>
        </p:spPr>
      </p:pic>
    </p:spTree>
    <p:extLst>
      <p:ext uri="{BB962C8B-B14F-4D97-AF65-F5344CB8AC3E}">
        <p14:creationId xmlns:p14="http://schemas.microsoft.com/office/powerpoint/2010/main" val="220712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1274-6219-F53A-F633-6F51E994CE7C}"/>
              </a:ext>
            </a:extLst>
          </p:cNvPr>
          <p:cNvSpPr>
            <a:spLocks noGrp="1"/>
          </p:cNvSpPr>
          <p:nvPr>
            <p:ph type="title"/>
          </p:nvPr>
        </p:nvSpPr>
        <p:spPr/>
        <p:txBody>
          <a:bodyPr/>
          <a:lstStyle/>
          <a:p>
            <a:pPr algn="ctr"/>
            <a:r>
              <a:rPr lang="en-US" dirty="0"/>
              <a:t>Internet Infrastructure in the US</a:t>
            </a:r>
          </a:p>
        </p:txBody>
      </p:sp>
      <p:sp>
        <p:nvSpPr>
          <p:cNvPr id="3" name="Content Placeholder 2">
            <a:extLst>
              <a:ext uri="{FF2B5EF4-FFF2-40B4-BE49-F238E27FC236}">
                <a16:creationId xmlns:a16="http://schemas.microsoft.com/office/drawing/2014/main" id="{706306FC-A69B-AE84-E6EF-C69AD7200B82}"/>
              </a:ext>
            </a:extLst>
          </p:cNvPr>
          <p:cNvSpPr>
            <a:spLocks noGrp="1"/>
          </p:cNvSpPr>
          <p:nvPr>
            <p:ph idx="1"/>
          </p:nvPr>
        </p:nvSpPr>
        <p:spPr>
          <a:xfrm>
            <a:off x="486383" y="1498060"/>
            <a:ext cx="11517549" cy="4994815"/>
          </a:xfrm>
        </p:spPr>
        <p:txBody>
          <a:bodyPr>
            <a:normAutofit lnSpcReduction="10000"/>
          </a:bodyPr>
          <a:lstStyle/>
          <a:p>
            <a:pPr marL="0" indent="0">
              <a:buNone/>
            </a:pPr>
            <a:r>
              <a:rPr lang="en-US" sz="4400" b="0" i="0" dirty="0">
                <a:solidFill>
                  <a:srgbClr val="0A2458"/>
                </a:solidFill>
                <a:effectLst/>
                <a:latin typeface="MercurySSm-Book-Pro_Web"/>
              </a:rPr>
              <a:t>United States has the second highest broadband costs. The Bipartisan Infrastructure Law will deliver $65 billion to help ensure that every American has access to reliable high-speed internet through investment in broadband infrastructure deployment. The legislation will also help lower prices for internet service and help close the digital divide, so that more Americans can afford internet access.</a:t>
            </a:r>
            <a:endParaRPr lang="en-US" sz="4400" dirty="0"/>
          </a:p>
          <a:p>
            <a:pPr marL="0" indent="0">
              <a:buNone/>
            </a:pPr>
            <a:endParaRPr lang="en-US" dirty="0"/>
          </a:p>
        </p:txBody>
      </p:sp>
      <p:pic>
        <p:nvPicPr>
          <p:cNvPr id="5" name="Graphic 4" descr="Internet with solid fill">
            <a:extLst>
              <a:ext uri="{FF2B5EF4-FFF2-40B4-BE49-F238E27FC236}">
                <a16:creationId xmlns:a16="http://schemas.microsoft.com/office/drawing/2014/main" id="{6BD12AF5-2AE1-D39E-49B7-17A6C05D5D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64466" y="365125"/>
            <a:ext cx="914400" cy="914400"/>
          </a:xfrm>
          <a:prstGeom prst="rect">
            <a:avLst/>
          </a:prstGeom>
        </p:spPr>
      </p:pic>
      <p:pic>
        <p:nvPicPr>
          <p:cNvPr id="7" name="Graphic 6" descr="Programmer female with solid fill">
            <a:extLst>
              <a:ext uri="{FF2B5EF4-FFF2-40B4-BE49-F238E27FC236}">
                <a16:creationId xmlns:a16="http://schemas.microsoft.com/office/drawing/2014/main" id="{722378EF-A973-CA2F-F161-30B48C229B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21720" y="2971800"/>
            <a:ext cx="914400" cy="914400"/>
          </a:xfrm>
          <a:prstGeom prst="rect">
            <a:avLst/>
          </a:prstGeom>
        </p:spPr>
      </p:pic>
      <p:pic>
        <p:nvPicPr>
          <p:cNvPr id="9" name="Graphic 8" descr="Cloud Computing with solid fill">
            <a:extLst>
              <a:ext uri="{FF2B5EF4-FFF2-40B4-BE49-F238E27FC236}">
                <a16:creationId xmlns:a16="http://schemas.microsoft.com/office/drawing/2014/main" id="{0377F401-8F3B-F41A-FFA2-176AC5DCCB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1000" y="365125"/>
            <a:ext cx="914400" cy="914400"/>
          </a:xfrm>
          <a:prstGeom prst="rect">
            <a:avLst/>
          </a:prstGeom>
        </p:spPr>
      </p:pic>
    </p:spTree>
    <p:extLst>
      <p:ext uri="{BB962C8B-B14F-4D97-AF65-F5344CB8AC3E}">
        <p14:creationId xmlns:p14="http://schemas.microsoft.com/office/powerpoint/2010/main" val="36738882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pPr algn="ctr"/>
            <a:r>
              <a:rPr lang="en-US" dirty="0"/>
              <a:t>Target 9.C: Universal access to information and communications technology</a:t>
            </a:r>
          </a:p>
        </p:txBody>
      </p:sp>
      <p:sp>
        <p:nvSpPr>
          <p:cNvPr id="4" name="Text Placeholder 3"/>
          <p:cNvSpPr>
            <a:spLocks noGrp="1"/>
          </p:cNvSpPr>
          <p:nvPr>
            <p:ph type="body" idx="1"/>
          </p:nvPr>
        </p:nvSpPr>
        <p:spPr/>
        <p:txBody>
          <a:bodyPr/>
          <a:lstStyle/>
          <a:p>
            <a:r>
              <a:rPr lang="en-US" dirty="0"/>
              <a:t>Population using the internet</a:t>
            </a:r>
          </a:p>
        </p:txBody>
      </p:sp>
      <p:pic>
        <p:nvPicPr>
          <p:cNvPr id="8" name="Content Placeholder 7" descr="Screen Shot 2022-11-28 at 4.39.33 P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79" r="-65" b="-412"/>
          <a:stretch/>
        </p:blipFill>
        <p:spPr>
          <a:xfrm>
            <a:off x="948984" y="2483989"/>
            <a:ext cx="4228560" cy="3922162"/>
          </a:xfrm>
        </p:spPr>
      </p:pic>
      <p:sp>
        <p:nvSpPr>
          <p:cNvPr id="6" name="Text Placeholder 5"/>
          <p:cNvSpPr>
            <a:spLocks noGrp="1"/>
          </p:cNvSpPr>
          <p:nvPr>
            <p:ph type="body" sz="quarter" idx="3"/>
          </p:nvPr>
        </p:nvSpPr>
        <p:spPr/>
        <p:txBody>
          <a:bodyPr/>
          <a:lstStyle/>
          <a:p>
            <a:r>
              <a:rPr lang="en-US" dirty="0"/>
              <a:t>Mobile Phone subscriptions</a:t>
            </a:r>
          </a:p>
        </p:txBody>
      </p:sp>
      <p:pic>
        <p:nvPicPr>
          <p:cNvPr id="9" name="Content Placeholder 8" descr="Screen Shot 2022-11-28 at 4.39.57 PM.pn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164" b="-1083"/>
          <a:stretch/>
        </p:blipFill>
        <p:spPr>
          <a:xfrm>
            <a:off x="6172200" y="2561525"/>
            <a:ext cx="4489912" cy="4296474"/>
          </a:xfrm>
        </p:spPr>
      </p:pic>
      <p:sp>
        <p:nvSpPr>
          <p:cNvPr id="10" name="TextBox 9"/>
          <p:cNvSpPr txBox="1"/>
          <p:nvPr/>
        </p:nvSpPr>
        <p:spPr>
          <a:xfrm>
            <a:off x="10787713" y="3098400"/>
            <a:ext cx="990851" cy="369332"/>
          </a:xfrm>
          <a:prstGeom prst="rect">
            <a:avLst/>
          </a:prstGeom>
          <a:noFill/>
        </p:spPr>
        <p:txBody>
          <a:bodyPr wrap="square" rtlCol="0">
            <a:spAutoFit/>
          </a:bodyPr>
          <a:lstStyle/>
          <a:p>
            <a:endParaRPr lang="en-US" dirty="0"/>
          </a:p>
        </p:txBody>
      </p:sp>
      <p:sp>
        <p:nvSpPr>
          <p:cNvPr id="11" name="TextBox 10"/>
          <p:cNvSpPr txBox="1"/>
          <p:nvPr/>
        </p:nvSpPr>
        <p:spPr>
          <a:xfrm>
            <a:off x="10843536" y="3712497"/>
            <a:ext cx="1200185" cy="2585323"/>
          </a:xfrm>
          <a:prstGeom prst="rect">
            <a:avLst/>
          </a:prstGeom>
          <a:noFill/>
        </p:spPr>
        <p:txBody>
          <a:bodyPr wrap="square" rtlCol="0">
            <a:spAutoFit/>
          </a:bodyPr>
          <a:lstStyle/>
          <a:p>
            <a:r>
              <a:rPr lang="en-US" dirty="0"/>
              <a:t>https://</a:t>
            </a:r>
            <a:r>
              <a:rPr lang="en-US" dirty="0" err="1"/>
              <a:t>sdg-tracker.org</a:t>
            </a:r>
            <a:r>
              <a:rPr lang="en-US" dirty="0"/>
              <a:t>/</a:t>
            </a:r>
            <a:r>
              <a:rPr lang="en-US" dirty="0" err="1"/>
              <a:t>infrastructure-industrialization#targets</a:t>
            </a:r>
            <a:endParaRPr lang="en-US" dirty="0"/>
          </a:p>
        </p:txBody>
      </p:sp>
    </p:spTree>
    <p:extLst>
      <p:ext uri="{BB962C8B-B14F-4D97-AF65-F5344CB8AC3E}">
        <p14:creationId xmlns:p14="http://schemas.microsoft.com/office/powerpoint/2010/main" val="1311024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C3AF1-652C-8CA1-58E9-BCECCD247E0B}"/>
              </a:ext>
            </a:extLst>
          </p:cNvPr>
          <p:cNvSpPr>
            <a:spLocks noGrp="1"/>
          </p:cNvSpPr>
          <p:nvPr>
            <p:ph type="title"/>
          </p:nvPr>
        </p:nvSpPr>
        <p:spPr/>
        <p:txBody>
          <a:bodyPr/>
          <a:lstStyle/>
          <a:p>
            <a:pPr algn="ctr"/>
            <a:r>
              <a:rPr lang="en-US" dirty="0"/>
              <a:t>Improve Infrastructure</a:t>
            </a:r>
          </a:p>
        </p:txBody>
      </p:sp>
      <p:sp>
        <p:nvSpPr>
          <p:cNvPr id="3" name="Content Placeholder 2">
            <a:extLst>
              <a:ext uri="{FF2B5EF4-FFF2-40B4-BE49-F238E27FC236}">
                <a16:creationId xmlns:a16="http://schemas.microsoft.com/office/drawing/2014/main" id="{31123396-61EA-F679-D3EA-44243AC5B611}"/>
              </a:ext>
            </a:extLst>
          </p:cNvPr>
          <p:cNvSpPr>
            <a:spLocks noGrp="1"/>
          </p:cNvSpPr>
          <p:nvPr>
            <p:ph idx="1"/>
          </p:nvPr>
        </p:nvSpPr>
        <p:spPr>
          <a:xfrm>
            <a:off x="838200" y="1366576"/>
            <a:ext cx="10515600" cy="4810387"/>
          </a:xfrm>
        </p:spPr>
        <p:txBody>
          <a:bodyPr/>
          <a:lstStyle/>
          <a:p>
            <a:r>
              <a:rPr lang="en-US" dirty="0"/>
              <a:t>Which type of infrastructure would you like to improve?</a:t>
            </a:r>
          </a:p>
          <a:p>
            <a:r>
              <a:rPr lang="en-US" dirty="0"/>
              <a:t>What are some problems with that type of infrastructure that you would like to solve?</a:t>
            </a:r>
          </a:p>
          <a:p>
            <a:r>
              <a:rPr lang="en-US" dirty="0"/>
              <a:t>What is already being done to </a:t>
            </a:r>
          </a:p>
          <a:p>
            <a:r>
              <a:rPr lang="en-US" dirty="0"/>
              <a:t>solve this problem?</a:t>
            </a:r>
          </a:p>
          <a:p>
            <a:r>
              <a:rPr lang="en-US" dirty="0"/>
              <a:t>What will you call your business?</a:t>
            </a:r>
          </a:p>
          <a:p>
            <a:pPr marL="0" indent="0">
              <a:buNone/>
            </a:pPr>
            <a:endParaRPr lang="en-US" dirty="0"/>
          </a:p>
        </p:txBody>
      </p:sp>
      <p:sp>
        <p:nvSpPr>
          <p:cNvPr id="5" name="TextBox 4">
            <a:extLst>
              <a:ext uri="{FF2B5EF4-FFF2-40B4-BE49-F238E27FC236}">
                <a16:creationId xmlns:a16="http://schemas.microsoft.com/office/drawing/2014/main" id="{070FEDCD-667A-6DE5-5031-79BD6A552FCE}"/>
              </a:ext>
            </a:extLst>
          </p:cNvPr>
          <p:cNvSpPr txBox="1"/>
          <p:nvPr/>
        </p:nvSpPr>
        <p:spPr>
          <a:xfrm>
            <a:off x="3048838" y="6176963"/>
            <a:ext cx="6094324" cy="369332"/>
          </a:xfrm>
          <a:prstGeom prst="rect">
            <a:avLst/>
          </a:prstGeom>
          <a:noFill/>
        </p:spPr>
        <p:txBody>
          <a:bodyPr wrap="square">
            <a:spAutoFit/>
          </a:bodyPr>
          <a:lstStyle/>
          <a:p>
            <a:r>
              <a:rPr lang="en-US" dirty="0">
                <a:hlinkClick r:id="rId2"/>
              </a:rPr>
              <a:t>E3: Economy - Energy - Environment | US EPA</a:t>
            </a:r>
            <a:endParaRPr lang="en-US" dirty="0"/>
          </a:p>
        </p:txBody>
      </p:sp>
      <p:pic>
        <p:nvPicPr>
          <p:cNvPr id="6" name="Picture 5">
            <a:extLst>
              <a:ext uri="{FF2B5EF4-FFF2-40B4-BE49-F238E27FC236}">
                <a16:creationId xmlns:a16="http://schemas.microsoft.com/office/drawing/2014/main" id="{1944FA93-890D-3769-0EC3-32A1633C32D9}"/>
              </a:ext>
            </a:extLst>
          </p:cNvPr>
          <p:cNvPicPr>
            <a:picLocks noChangeAspect="1"/>
          </p:cNvPicPr>
          <p:nvPr/>
        </p:nvPicPr>
        <p:blipFill>
          <a:blip r:embed="rId3"/>
          <a:stretch>
            <a:fillRect/>
          </a:stretch>
        </p:blipFill>
        <p:spPr>
          <a:xfrm>
            <a:off x="6289142" y="2692139"/>
            <a:ext cx="3565777" cy="3185271"/>
          </a:xfrm>
          <a:prstGeom prst="rect">
            <a:avLst/>
          </a:prstGeom>
        </p:spPr>
      </p:pic>
    </p:spTree>
    <p:extLst>
      <p:ext uri="{BB962C8B-B14F-4D97-AF65-F5344CB8AC3E}">
        <p14:creationId xmlns:p14="http://schemas.microsoft.com/office/powerpoint/2010/main" val="2618389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at Is Infrastructure?">
            <a:hlinkClick r:id="" action="ppaction://media"/>
            <a:extLst>
              <a:ext uri="{FF2B5EF4-FFF2-40B4-BE49-F238E27FC236}">
                <a16:creationId xmlns:a16="http://schemas.microsoft.com/office/drawing/2014/main" id="{5A67FAD3-4CF9-D499-74B8-C1837747B964}"/>
              </a:ext>
            </a:extLst>
          </p:cNvPr>
          <p:cNvPicPr>
            <a:picLocks noRot="1" noChangeAspect="1"/>
          </p:cNvPicPr>
          <p:nvPr>
            <a:videoFile r:link="rId1"/>
          </p:nvPr>
        </p:nvPicPr>
        <p:blipFill>
          <a:blip r:embed="rId3"/>
          <a:stretch>
            <a:fillRect/>
          </a:stretch>
        </p:blipFill>
        <p:spPr>
          <a:xfrm>
            <a:off x="1123121" y="1375741"/>
            <a:ext cx="9541565" cy="5390984"/>
          </a:xfrm>
          <a:prstGeom prst="rect">
            <a:avLst/>
          </a:prstGeom>
        </p:spPr>
      </p:pic>
      <p:sp>
        <p:nvSpPr>
          <p:cNvPr id="3" name="TextBox 2">
            <a:extLst>
              <a:ext uri="{FF2B5EF4-FFF2-40B4-BE49-F238E27FC236}">
                <a16:creationId xmlns:a16="http://schemas.microsoft.com/office/drawing/2014/main" id="{9932A581-EB54-D693-C605-3F53CC65FCC7}"/>
              </a:ext>
            </a:extLst>
          </p:cNvPr>
          <p:cNvSpPr txBox="1"/>
          <p:nvPr/>
        </p:nvSpPr>
        <p:spPr>
          <a:xfrm>
            <a:off x="1341783" y="208722"/>
            <a:ext cx="8796130" cy="830997"/>
          </a:xfrm>
          <a:prstGeom prst="rect">
            <a:avLst/>
          </a:prstGeom>
          <a:noFill/>
        </p:spPr>
        <p:txBody>
          <a:bodyPr wrap="square" rtlCol="0">
            <a:spAutoFit/>
          </a:bodyPr>
          <a:lstStyle/>
          <a:p>
            <a:pPr algn="ctr"/>
            <a:r>
              <a:rPr lang="en-US" sz="4800" dirty="0"/>
              <a:t>What is Infrastructure?</a:t>
            </a:r>
          </a:p>
        </p:txBody>
      </p:sp>
    </p:spTree>
    <p:extLst>
      <p:ext uri="{BB962C8B-B14F-4D97-AF65-F5344CB8AC3E}">
        <p14:creationId xmlns:p14="http://schemas.microsoft.com/office/powerpoint/2010/main" val="180955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1837C-7580-7B72-92C2-00717B26FBD9}"/>
              </a:ext>
            </a:extLst>
          </p:cNvPr>
          <p:cNvPicPr>
            <a:picLocks noChangeAspect="1"/>
          </p:cNvPicPr>
          <p:nvPr/>
        </p:nvPicPr>
        <p:blipFill>
          <a:blip r:embed="rId2"/>
          <a:stretch>
            <a:fillRect/>
          </a:stretch>
        </p:blipFill>
        <p:spPr>
          <a:xfrm>
            <a:off x="9073728" y="1"/>
            <a:ext cx="1594273" cy="2308127"/>
          </a:xfrm>
          <a:prstGeom prst="rect">
            <a:avLst/>
          </a:prstGeom>
        </p:spPr>
      </p:pic>
      <p:sp>
        <p:nvSpPr>
          <p:cNvPr id="5" name="TextBox 4">
            <a:extLst>
              <a:ext uri="{FF2B5EF4-FFF2-40B4-BE49-F238E27FC236}">
                <a16:creationId xmlns:a16="http://schemas.microsoft.com/office/drawing/2014/main" id="{45C49D7B-E257-99A7-13DA-E2D46D940351}"/>
              </a:ext>
            </a:extLst>
          </p:cNvPr>
          <p:cNvSpPr txBox="1"/>
          <p:nvPr/>
        </p:nvSpPr>
        <p:spPr>
          <a:xfrm>
            <a:off x="1524000" y="333319"/>
            <a:ext cx="7549727" cy="6924973"/>
          </a:xfrm>
          <a:prstGeom prst="rect">
            <a:avLst/>
          </a:prstGeom>
          <a:noFill/>
        </p:spPr>
        <p:txBody>
          <a:bodyPr wrap="square">
            <a:spAutoFit/>
          </a:bodyPr>
          <a:lstStyle/>
          <a:p>
            <a:pPr algn="l"/>
            <a:r>
              <a:rPr lang="en-US" sz="4000" b="1" dirty="0">
                <a:solidFill>
                  <a:srgbClr val="00171F"/>
                </a:solidFill>
                <a:latin typeface="Didact Gothic" panose="020B0604020202020204" pitchFamily="2" charset="0"/>
              </a:rPr>
              <a:t>What is a Certified B Corporation?</a:t>
            </a:r>
          </a:p>
          <a:p>
            <a:pPr algn="l"/>
            <a:r>
              <a:rPr lang="en-US" sz="3200" dirty="0">
                <a:solidFill>
                  <a:srgbClr val="111111"/>
                </a:solidFill>
                <a:latin typeface="TiemposTextWeb"/>
              </a:rPr>
              <a:t>Businesses that nonprofit B Lab grade each year to ensure they're meeting the highest standards of social and environmental performance, public transparency, and legal accountability to balance profit and purpose. </a:t>
            </a:r>
          </a:p>
          <a:p>
            <a:pPr algn="l"/>
            <a:r>
              <a:rPr lang="en-US" sz="3200" dirty="0">
                <a:solidFill>
                  <a:srgbClr val="111111"/>
                </a:solidFill>
                <a:latin typeface="TiemposTextWeb"/>
              </a:rPr>
              <a:t>They strive to reduce inequality; lower poverty levels; and create a healthier environment, stronger communities, and purposeful jobs.</a:t>
            </a:r>
            <a:endParaRPr lang="en-US" sz="2400" b="1" dirty="0">
              <a:solidFill>
                <a:srgbClr val="00171F"/>
              </a:solidFill>
              <a:latin typeface="Didact Gothic" panose="020B0604020202020204" pitchFamily="2" charset="0"/>
            </a:endParaRPr>
          </a:p>
          <a:p>
            <a:pPr algn="l"/>
            <a:endParaRPr lang="en-US" sz="1200" dirty="0">
              <a:hlinkClick r:id="rId3"/>
            </a:endParaRPr>
          </a:p>
          <a:p>
            <a:pPr algn="l"/>
            <a:r>
              <a:rPr lang="en-US" sz="3600" dirty="0">
                <a:hlinkClick r:id="rId3"/>
              </a:rPr>
              <a:t>Find a B Corp (bcorporation.net)</a:t>
            </a:r>
            <a:endParaRPr lang="en-US" sz="3600" dirty="0"/>
          </a:p>
          <a:p>
            <a:pPr algn="l"/>
            <a:endParaRPr lang="en-US" sz="3600" dirty="0">
              <a:latin typeface="Arimo"/>
            </a:endParaRPr>
          </a:p>
        </p:txBody>
      </p:sp>
    </p:spTree>
    <p:extLst>
      <p:ext uri="{BB962C8B-B14F-4D97-AF65-F5344CB8AC3E}">
        <p14:creationId xmlns:p14="http://schemas.microsoft.com/office/powerpoint/2010/main" val="444553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B Corp Movement">
            <a:hlinkClick r:id="" action="ppaction://media"/>
            <a:extLst>
              <a:ext uri="{FF2B5EF4-FFF2-40B4-BE49-F238E27FC236}">
                <a16:creationId xmlns:a16="http://schemas.microsoft.com/office/drawing/2014/main" id="{CDC4F694-665A-1461-AA8B-233EFE9FE13F}"/>
              </a:ext>
            </a:extLst>
          </p:cNvPr>
          <p:cNvPicPr>
            <a:picLocks noRot="1" noChangeAspect="1"/>
          </p:cNvPicPr>
          <p:nvPr>
            <a:videoFile r:link="rId1"/>
          </p:nvPr>
        </p:nvPicPr>
        <p:blipFill>
          <a:blip r:embed="rId3"/>
          <a:stretch>
            <a:fillRect/>
          </a:stretch>
        </p:blipFill>
        <p:spPr>
          <a:xfrm>
            <a:off x="2032000" y="1143000"/>
            <a:ext cx="8128000" cy="4572000"/>
          </a:xfrm>
          <a:prstGeom prst="rect">
            <a:avLst/>
          </a:prstGeom>
        </p:spPr>
      </p:pic>
    </p:spTree>
    <p:extLst>
      <p:ext uri="{BB962C8B-B14F-4D97-AF65-F5344CB8AC3E}">
        <p14:creationId xmlns:p14="http://schemas.microsoft.com/office/powerpoint/2010/main" val="71826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2151177-8052-6E90-8A9C-480DE6F70489}"/>
              </a:ext>
            </a:extLst>
          </p:cNvPr>
          <p:cNvSpPr txBox="1"/>
          <p:nvPr/>
        </p:nvSpPr>
        <p:spPr>
          <a:xfrm>
            <a:off x="2111828" y="297189"/>
            <a:ext cx="7772401" cy="923330"/>
          </a:xfrm>
          <a:prstGeom prst="rect">
            <a:avLst/>
          </a:prstGeom>
          <a:noFill/>
        </p:spPr>
        <p:txBody>
          <a:bodyPr wrap="square">
            <a:spAutoFit/>
          </a:bodyPr>
          <a:lstStyle/>
          <a:p>
            <a:r>
              <a:rPr lang="en-US" dirty="0">
                <a:hlinkClick r:id="rId2"/>
              </a:rPr>
              <a:t>19 Ethical B Corps Making Great Products: </a:t>
            </a:r>
            <a:r>
              <a:rPr lang="en-US" dirty="0" err="1">
                <a:hlinkClick r:id="rId2"/>
              </a:rPr>
              <a:t>Allbirds</a:t>
            </a:r>
            <a:r>
              <a:rPr lang="en-US" dirty="0">
                <a:hlinkClick r:id="rId2"/>
              </a:rPr>
              <a:t>, Prose &amp; More (insider.com)</a:t>
            </a:r>
            <a:endParaRPr lang="en-US" dirty="0"/>
          </a:p>
          <a:p>
            <a:endParaRPr lang="en-US" dirty="0"/>
          </a:p>
          <a:p>
            <a:endParaRPr lang="en-US" dirty="0"/>
          </a:p>
        </p:txBody>
      </p:sp>
      <p:pic>
        <p:nvPicPr>
          <p:cNvPr id="2050" name="Picture 2">
            <a:extLst>
              <a:ext uri="{FF2B5EF4-FFF2-40B4-BE49-F238E27FC236}">
                <a16:creationId xmlns:a16="http://schemas.microsoft.com/office/drawing/2014/main" id="{0CC20124-BF60-06C6-75A8-96F816192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59" y="834014"/>
            <a:ext cx="11004682" cy="586152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579202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50A8653-DE8F-EEA8-1CEE-7F4C00B3E763}"/>
              </a:ext>
            </a:extLst>
          </p:cNvPr>
          <p:cNvSpPr txBox="1"/>
          <p:nvPr/>
        </p:nvSpPr>
        <p:spPr>
          <a:xfrm>
            <a:off x="-70338" y="-2512088"/>
            <a:ext cx="12262337" cy="11522706"/>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pass their impact assessment and become a B Corp, businesses have to show that they treat employees, the environment, and the local community well. Here are some examples of things that B Corps might do…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Pay their employees a Living Wage at minimum, to ensure they have enough money to cover all the everyday needs of themselves and their families.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Offer their employees extra training opportunities, to help them learn and develop.</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 B Corporations:</a:t>
            </a:r>
          </a:p>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Care about the environment as much as they care about profit, and run the company openly and honestly, so that everyone can see where money is being spent.</a:t>
            </a:r>
          </a:p>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 Record their carbon footprint, so they can start trying to reduce it.</a:t>
            </a:r>
          </a:p>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 Act sustainably by reducing their waste, reusing whatever they can. </a:t>
            </a:r>
          </a:p>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Work with partners and suppliers who treat their employees ethically </a:t>
            </a:r>
          </a:p>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 Terms and who also consider the environment in their business plans. </a:t>
            </a:r>
          </a:p>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Listen to feedback from their customers and act on this accordingly.</a:t>
            </a:r>
          </a:p>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 Create products that help save water, reduce emissions, or work towards social problems by providing access to education or reducing food poverty. </a:t>
            </a:r>
          </a:p>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Give back to their local community by giving employees volunteer days or by donating money to charity. </a:t>
            </a:r>
          </a:p>
          <a:p>
            <a:pPr marL="0" marR="0">
              <a:lnSpc>
                <a:spcPct val="107000"/>
              </a:lnSpc>
              <a:spcBef>
                <a:spcPts val="0"/>
              </a:spcBef>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As you can see, there are lots of things to consider! B Corps have to think hard about the impact of their business, and their influence on everything and everyone around them.</a:t>
            </a:r>
          </a:p>
        </p:txBody>
      </p:sp>
    </p:spTree>
    <p:extLst>
      <p:ext uri="{BB962C8B-B14F-4D97-AF65-F5344CB8AC3E}">
        <p14:creationId xmlns:p14="http://schemas.microsoft.com/office/powerpoint/2010/main" val="16989051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D7DB02-B275-F38A-9527-FFBAF9E478B7}"/>
              </a:ext>
            </a:extLst>
          </p:cNvPr>
          <p:cNvSpPr txBox="1"/>
          <p:nvPr/>
        </p:nvSpPr>
        <p:spPr>
          <a:xfrm>
            <a:off x="1031214" y="5802800"/>
            <a:ext cx="6953186" cy="923330"/>
          </a:xfrm>
          <a:prstGeom prst="rect">
            <a:avLst/>
          </a:prstGeom>
          <a:noFill/>
        </p:spPr>
        <p:txBody>
          <a:bodyPr wrap="square" rtlCol="0">
            <a:spAutoFit/>
          </a:bodyPr>
          <a:lstStyle/>
          <a:p>
            <a:endParaRPr lang="en-US" dirty="0"/>
          </a:p>
          <a:p>
            <a:r>
              <a:rPr lang="en-US" dirty="0">
                <a:hlinkClick r:id="rId2"/>
              </a:rPr>
              <a:t>What is a B Corp? - National Geographic Kids (natgeokids.com)</a:t>
            </a:r>
            <a:r>
              <a:rPr lang="en-US" dirty="0"/>
              <a:t> </a:t>
            </a:r>
          </a:p>
          <a:p>
            <a:endParaRPr lang="en-US" dirty="0"/>
          </a:p>
        </p:txBody>
      </p:sp>
      <p:pic>
        <p:nvPicPr>
          <p:cNvPr id="4" name="Picture 3">
            <a:extLst>
              <a:ext uri="{FF2B5EF4-FFF2-40B4-BE49-F238E27FC236}">
                <a16:creationId xmlns:a16="http://schemas.microsoft.com/office/drawing/2014/main" id="{43E370CA-6E2C-55E6-4F3E-35E8C2ADBCCF}"/>
              </a:ext>
            </a:extLst>
          </p:cNvPr>
          <p:cNvPicPr>
            <a:picLocks noChangeAspect="1"/>
          </p:cNvPicPr>
          <p:nvPr/>
        </p:nvPicPr>
        <p:blipFill>
          <a:blip r:embed="rId3"/>
          <a:stretch>
            <a:fillRect/>
          </a:stretch>
        </p:blipFill>
        <p:spPr>
          <a:xfrm>
            <a:off x="453471" y="997306"/>
            <a:ext cx="7687748" cy="4401164"/>
          </a:xfrm>
          <a:prstGeom prst="rect">
            <a:avLst/>
          </a:prstGeom>
        </p:spPr>
      </p:pic>
      <p:sp>
        <p:nvSpPr>
          <p:cNvPr id="5" name="TextBox 4">
            <a:extLst>
              <a:ext uri="{FF2B5EF4-FFF2-40B4-BE49-F238E27FC236}">
                <a16:creationId xmlns:a16="http://schemas.microsoft.com/office/drawing/2014/main" id="{742BF809-6491-1786-A0AF-478FAA9649F3}"/>
              </a:ext>
            </a:extLst>
          </p:cNvPr>
          <p:cNvSpPr txBox="1"/>
          <p:nvPr/>
        </p:nvSpPr>
        <p:spPr>
          <a:xfrm>
            <a:off x="8239648" y="876835"/>
            <a:ext cx="3788229" cy="5531643"/>
          </a:xfrm>
          <a:prstGeom prst="rect">
            <a:avLst/>
          </a:prstGeom>
          <a:noFill/>
        </p:spPr>
        <p:txBody>
          <a:bodyPr wrap="square" rtlCol="0">
            <a:spAutoFit/>
          </a:bodyPr>
          <a:lstStyle/>
          <a:p>
            <a:pPr marL="0" marR="0" algn="ctr">
              <a:spcBef>
                <a:spcPts val="0"/>
              </a:spcBef>
              <a:spcAft>
                <a:spcPts val="0"/>
              </a:spcAft>
              <a:tabLst>
                <a:tab pos="2971800" algn="ctr"/>
                <a:tab pos="5943600" algn="r"/>
              </a:tabLst>
            </a:pPr>
            <a:r>
              <a:rPr lang="en-US" sz="2400" b="1" u="sng" dirty="0">
                <a:effectLst/>
                <a:latin typeface="Calibri" panose="020F0502020204030204" pitchFamily="34" charset="0"/>
                <a:ea typeface="Calibri" panose="020F0502020204030204" pitchFamily="34" charset="0"/>
                <a:cs typeface="Times New Roman" panose="02020603050405020304" pitchFamily="18" charset="0"/>
              </a:rPr>
              <a:t>Improve Infrastructure and create a B Corporation to carry out your plan.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Design a way to improve infrastructure of an urban, suburban, or rural area.</a:t>
            </a:r>
          </a:p>
          <a:p>
            <a:pPr marL="342900" marR="0" lvl="0"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Explain how it will improve people’s lives and the environment. </a:t>
            </a:r>
          </a:p>
          <a:p>
            <a:pPr marL="342900" marR="0" lvl="0" indent="-342900">
              <a:lnSpc>
                <a:spcPct val="107000"/>
              </a:lnSpc>
              <a:spcBef>
                <a:spcPts val="0"/>
              </a:spcBef>
              <a:spcAft>
                <a:spcPts val="80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Create a plan to make your company into a B Corporation.</a:t>
            </a:r>
          </a:p>
          <a:p>
            <a:endParaRPr lang="en-US" dirty="0"/>
          </a:p>
        </p:txBody>
      </p:sp>
    </p:spTree>
    <p:extLst>
      <p:ext uri="{BB962C8B-B14F-4D97-AF65-F5344CB8AC3E}">
        <p14:creationId xmlns:p14="http://schemas.microsoft.com/office/powerpoint/2010/main" val="2991583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3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3392350-421C-E09D-9767-6DBA918A30DC}"/>
              </a:ext>
            </a:extLst>
          </p:cNvPr>
          <p:cNvPicPr>
            <a:picLocks noChangeAspect="1"/>
          </p:cNvPicPr>
          <p:nvPr/>
        </p:nvPicPr>
        <p:blipFill>
          <a:blip r:embed="rId2"/>
          <a:stretch>
            <a:fillRect/>
          </a:stretch>
        </p:blipFill>
        <p:spPr>
          <a:xfrm>
            <a:off x="643467" y="743628"/>
            <a:ext cx="10905066" cy="5370744"/>
          </a:xfrm>
          <a:prstGeom prst="rect">
            <a:avLst/>
          </a:prstGeom>
        </p:spPr>
      </p:pic>
    </p:spTree>
    <p:extLst>
      <p:ext uri="{BB962C8B-B14F-4D97-AF65-F5344CB8AC3E}">
        <p14:creationId xmlns:p14="http://schemas.microsoft.com/office/powerpoint/2010/main" val="1465669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64A99F-DA2A-C1A0-5D3B-8C96E9E937F8}"/>
              </a:ext>
            </a:extLst>
          </p:cNvPr>
          <p:cNvPicPr>
            <a:picLocks noChangeAspect="1"/>
          </p:cNvPicPr>
          <p:nvPr/>
        </p:nvPicPr>
        <p:blipFill rotWithShape="1">
          <a:blip r:embed="rId2"/>
          <a:srcRect b="5462"/>
          <a:stretch/>
        </p:blipFill>
        <p:spPr>
          <a:xfrm>
            <a:off x="-3047" y="10"/>
            <a:ext cx="12191999" cy="6857990"/>
          </a:xfrm>
          <a:prstGeom prst="rect">
            <a:avLst/>
          </a:prstGeom>
        </p:spPr>
      </p:pic>
      <p:sp>
        <p:nvSpPr>
          <p:cNvPr id="2" name="Title 1">
            <a:extLst>
              <a:ext uri="{FF2B5EF4-FFF2-40B4-BE49-F238E27FC236}">
                <a16:creationId xmlns:a16="http://schemas.microsoft.com/office/drawing/2014/main" id="{5CBB3803-4F36-AE42-A43D-FE2BC29FA293}"/>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b="1" cap="all" spc="75">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Thank you!</a:t>
            </a:r>
            <a:br>
              <a:rPr lang="en-US" sz="5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endParaRPr lang="en-US" sz="5200" dirty="0">
              <a:solidFill>
                <a:srgbClr val="FFFFFF"/>
              </a:solidFill>
            </a:endParaRPr>
          </a:p>
        </p:txBody>
      </p:sp>
      <p:pic>
        <p:nvPicPr>
          <p:cNvPr id="5" name="Picture 4">
            <a:extLst>
              <a:ext uri="{FF2B5EF4-FFF2-40B4-BE49-F238E27FC236}">
                <a16:creationId xmlns:a16="http://schemas.microsoft.com/office/drawing/2014/main" id="{E74C3F58-90B5-36FD-1C9F-B9223AB367F7}"/>
              </a:ext>
            </a:extLst>
          </p:cNvPr>
          <p:cNvPicPr>
            <a:picLocks noChangeAspect="1"/>
          </p:cNvPicPr>
          <p:nvPr/>
        </p:nvPicPr>
        <p:blipFill>
          <a:blip r:embed="rId3"/>
          <a:stretch>
            <a:fillRect/>
          </a:stretch>
        </p:blipFill>
        <p:spPr>
          <a:xfrm>
            <a:off x="10534595" y="59972"/>
            <a:ext cx="1556271" cy="1550464"/>
          </a:xfrm>
          <a:prstGeom prst="rect">
            <a:avLst/>
          </a:prstGeom>
        </p:spPr>
      </p:pic>
      <p:pic>
        <p:nvPicPr>
          <p:cNvPr id="6" name="Picture 5">
            <a:extLst>
              <a:ext uri="{FF2B5EF4-FFF2-40B4-BE49-F238E27FC236}">
                <a16:creationId xmlns:a16="http://schemas.microsoft.com/office/drawing/2014/main" id="{F39B5819-85EE-272C-287C-3E41D114F691}"/>
              </a:ext>
            </a:extLst>
          </p:cNvPr>
          <p:cNvPicPr>
            <a:picLocks noChangeAspect="1"/>
          </p:cNvPicPr>
          <p:nvPr/>
        </p:nvPicPr>
        <p:blipFill>
          <a:blip r:embed="rId4"/>
          <a:stretch>
            <a:fillRect/>
          </a:stretch>
        </p:blipFill>
        <p:spPr>
          <a:xfrm>
            <a:off x="9203634" y="5527736"/>
            <a:ext cx="2887231" cy="1219855"/>
          </a:xfrm>
          <a:prstGeom prst="rect">
            <a:avLst/>
          </a:prstGeom>
        </p:spPr>
      </p:pic>
      <p:pic>
        <p:nvPicPr>
          <p:cNvPr id="7" name="Picture 6">
            <a:extLst>
              <a:ext uri="{FF2B5EF4-FFF2-40B4-BE49-F238E27FC236}">
                <a16:creationId xmlns:a16="http://schemas.microsoft.com/office/drawing/2014/main" id="{F1BDF61A-A4C0-81D0-385B-0185F24290E6}"/>
              </a:ext>
            </a:extLst>
          </p:cNvPr>
          <p:cNvPicPr>
            <a:picLocks noChangeAspect="1"/>
          </p:cNvPicPr>
          <p:nvPr/>
        </p:nvPicPr>
        <p:blipFill>
          <a:blip r:embed="rId5"/>
          <a:stretch>
            <a:fillRect/>
          </a:stretch>
        </p:blipFill>
        <p:spPr>
          <a:xfrm>
            <a:off x="3048" y="5527736"/>
            <a:ext cx="2530059" cy="1201016"/>
          </a:xfrm>
          <a:prstGeom prst="rect">
            <a:avLst/>
          </a:prstGeom>
        </p:spPr>
      </p:pic>
      <p:sp>
        <p:nvSpPr>
          <p:cNvPr id="8" name="Rectangle 7">
            <a:extLst>
              <a:ext uri="{FF2B5EF4-FFF2-40B4-BE49-F238E27FC236}">
                <a16:creationId xmlns:a16="http://schemas.microsoft.com/office/drawing/2014/main" id="{70D0B451-421A-6259-F511-8CB6DEA2D4E6}"/>
              </a:ext>
            </a:extLst>
          </p:cNvPr>
          <p:cNvSpPr/>
          <p:nvPr/>
        </p:nvSpPr>
        <p:spPr>
          <a:xfrm>
            <a:off x="3965712" y="5637466"/>
            <a:ext cx="3160645" cy="109128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rPr>
              <a:t>Christine Angel Danger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rPr>
              <a:t>Kara </a:t>
            </a:r>
            <a:r>
              <a:rPr kumimoji="0" lang="en-US" sz="2400" b="0" i="0" u="none" strike="noStrike" kern="1200" cap="none" spc="0" normalizeH="0" baseline="0" noProof="0" dirty="0" err="1">
                <a:ln>
                  <a:noFill/>
                </a:ln>
                <a:solidFill>
                  <a:srgbClr val="FFFF00"/>
                </a:solidFill>
                <a:effectLst/>
                <a:uLnTx/>
                <a:uFillTx/>
                <a:latin typeface="Calibri" panose="020F0502020204030204"/>
                <a:ea typeface="+mn-ea"/>
                <a:cs typeface="+mn-cs"/>
              </a:rPr>
              <a:t>Windish</a:t>
            </a: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66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48095F-49A6-EFF8-E70B-D79FB3344F40}"/>
              </a:ext>
            </a:extLst>
          </p:cNvPr>
          <p:cNvPicPr>
            <a:picLocks noChangeAspect="1"/>
          </p:cNvPicPr>
          <p:nvPr/>
        </p:nvPicPr>
        <p:blipFill>
          <a:blip r:embed="rId2"/>
          <a:stretch>
            <a:fillRect/>
          </a:stretch>
        </p:blipFill>
        <p:spPr>
          <a:xfrm>
            <a:off x="2257378" y="0"/>
            <a:ext cx="7677243" cy="6858000"/>
          </a:xfrm>
          <a:prstGeom prst="rect">
            <a:avLst/>
          </a:prstGeom>
        </p:spPr>
      </p:pic>
    </p:spTree>
    <p:extLst>
      <p:ext uri="{BB962C8B-B14F-4D97-AF65-F5344CB8AC3E}">
        <p14:creationId xmlns:p14="http://schemas.microsoft.com/office/powerpoint/2010/main" val="587795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577400-3707-6073-F839-A197879078A2}"/>
              </a:ext>
            </a:extLst>
          </p:cNvPr>
          <p:cNvPicPr>
            <a:picLocks noChangeAspect="1"/>
          </p:cNvPicPr>
          <p:nvPr/>
        </p:nvPicPr>
        <p:blipFill>
          <a:blip r:embed="rId2"/>
          <a:stretch>
            <a:fillRect/>
          </a:stretch>
        </p:blipFill>
        <p:spPr>
          <a:xfrm>
            <a:off x="720508" y="0"/>
            <a:ext cx="4724949" cy="6858000"/>
          </a:xfrm>
          <a:prstGeom prst="rect">
            <a:avLst/>
          </a:prstGeom>
        </p:spPr>
      </p:pic>
      <p:pic>
        <p:nvPicPr>
          <p:cNvPr id="5" name="Picture 4">
            <a:extLst>
              <a:ext uri="{FF2B5EF4-FFF2-40B4-BE49-F238E27FC236}">
                <a16:creationId xmlns:a16="http://schemas.microsoft.com/office/drawing/2014/main" id="{8896F4BE-C5C2-B65F-E99F-E767128049CA}"/>
              </a:ext>
            </a:extLst>
          </p:cNvPr>
          <p:cNvPicPr>
            <a:picLocks noChangeAspect="1"/>
          </p:cNvPicPr>
          <p:nvPr/>
        </p:nvPicPr>
        <p:blipFill>
          <a:blip r:embed="rId3"/>
          <a:stretch>
            <a:fillRect/>
          </a:stretch>
        </p:blipFill>
        <p:spPr>
          <a:xfrm>
            <a:off x="6096000" y="0"/>
            <a:ext cx="4617493" cy="6858000"/>
          </a:xfrm>
          <a:prstGeom prst="rect">
            <a:avLst/>
          </a:prstGeom>
        </p:spPr>
      </p:pic>
      <p:sp>
        <p:nvSpPr>
          <p:cNvPr id="7" name="TextBox 6">
            <a:extLst>
              <a:ext uri="{FF2B5EF4-FFF2-40B4-BE49-F238E27FC236}">
                <a16:creationId xmlns:a16="http://schemas.microsoft.com/office/drawing/2014/main" id="{F04583E4-A97E-A00B-AF5B-C9B3F988576E}"/>
              </a:ext>
            </a:extLst>
          </p:cNvPr>
          <p:cNvSpPr txBox="1"/>
          <p:nvPr/>
        </p:nvSpPr>
        <p:spPr>
          <a:xfrm rot="16200000">
            <a:off x="9034067" y="3172920"/>
            <a:ext cx="5244181" cy="369332"/>
          </a:xfrm>
          <a:prstGeom prst="rect">
            <a:avLst/>
          </a:prstGeom>
          <a:noFill/>
        </p:spPr>
        <p:txBody>
          <a:bodyPr wrap="square">
            <a:spAutoFit/>
          </a:bodyPr>
          <a:lstStyle/>
          <a:p>
            <a:r>
              <a:rPr lang="en-US" dirty="0">
                <a:hlinkClick r:id="rId4"/>
              </a:rPr>
              <a:t>Global Goals Comic - Rob Clarke.pdf - Google Drive</a:t>
            </a:r>
            <a:endParaRPr lang="en-US" dirty="0"/>
          </a:p>
        </p:txBody>
      </p:sp>
    </p:spTree>
    <p:extLst>
      <p:ext uri="{BB962C8B-B14F-4D97-AF65-F5344CB8AC3E}">
        <p14:creationId xmlns:p14="http://schemas.microsoft.com/office/powerpoint/2010/main" val="1510566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wave">
          <a:fgClr>
            <a:schemeClr val="accent6">
              <a:lumMod val="75000"/>
            </a:schemeClr>
          </a:fgClr>
          <a:bgClr>
            <a:schemeClr val="bg1"/>
          </a:bgClr>
        </a:pattFill>
        <a:effectLst/>
      </p:bgPr>
    </p:bg>
    <p:spTree>
      <p:nvGrpSpPr>
        <p:cNvPr id="1" name=""/>
        <p:cNvGrpSpPr/>
        <p:nvPr/>
      </p:nvGrpSpPr>
      <p:grpSpPr>
        <a:xfrm>
          <a:off x="0" y="0"/>
          <a:ext cx="0" cy="0"/>
          <a:chOff x="0" y="0"/>
          <a:chExt cx="0" cy="0"/>
        </a:xfrm>
      </p:grpSpPr>
      <p:pic>
        <p:nvPicPr>
          <p:cNvPr id="2" name="Online Media 1" title="Young Voices for the Planet Save Tomorrow">
            <a:hlinkClick r:id="" action="ppaction://media"/>
            <a:extLst>
              <a:ext uri="{FF2B5EF4-FFF2-40B4-BE49-F238E27FC236}">
                <a16:creationId xmlns:a16="http://schemas.microsoft.com/office/drawing/2014/main" id="{2B7B4DF0-66B2-86AF-9B75-D4DDD0550780}"/>
              </a:ext>
            </a:extLst>
          </p:cNvPr>
          <p:cNvPicPr>
            <a:picLocks noRot="1" noChangeAspect="1"/>
          </p:cNvPicPr>
          <p:nvPr>
            <a:videoFile r:link="rId1"/>
          </p:nvPr>
        </p:nvPicPr>
        <p:blipFill>
          <a:blip r:embed="rId3"/>
          <a:stretch>
            <a:fillRect/>
          </a:stretch>
        </p:blipFill>
        <p:spPr>
          <a:xfrm>
            <a:off x="1648887" y="1639669"/>
            <a:ext cx="8620443" cy="4848999"/>
          </a:xfrm>
          <a:prstGeom prst="rect">
            <a:avLst/>
          </a:prstGeom>
        </p:spPr>
      </p:pic>
      <p:sp>
        <p:nvSpPr>
          <p:cNvPr id="4" name="TextBox 3">
            <a:extLst>
              <a:ext uri="{FF2B5EF4-FFF2-40B4-BE49-F238E27FC236}">
                <a16:creationId xmlns:a16="http://schemas.microsoft.com/office/drawing/2014/main" id="{446E991C-1DBC-B12B-FA24-64263E1B2677}"/>
              </a:ext>
            </a:extLst>
          </p:cNvPr>
          <p:cNvSpPr txBox="1"/>
          <p:nvPr/>
        </p:nvSpPr>
        <p:spPr>
          <a:xfrm>
            <a:off x="2323270" y="6488668"/>
            <a:ext cx="8729041" cy="369332"/>
          </a:xfrm>
          <a:prstGeom prst="rect">
            <a:avLst/>
          </a:prstGeom>
          <a:noFill/>
        </p:spPr>
        <p:txBody>
          <a:bodyPr wrap="square">
            <a:spAutoFit/>
          </a:bodyPr>
          <a:lstStyle/>
          <a:p>
            <a:r>
              <a:rPr lang="en-US" dirty="0">
                <a:hlinkClick r:id="rId4"/>
              </a:rPr>
              <a:t>https://www.youngvoicesfortheplanet.com/youth-climate-videos/save-tomorrow/</a:t>
            </a:r>
            <a:r>
              <a:rPr lang="en-US" dirty="0"/>
              <a:t> </a:t>
            </a:r>
          </a:p>
        </p:txBody>
      </p:sp>
      <p:pic>
        <p:nvPicPr>
          <p:cNvPr id="6" name="Picture 5">
            <a:extLst>
              <a:ext uri="{FF2B5EF4-FFF2-40B4-BE49-F238E27FC236}">
                <a16:creationId xmlns:a16="http://schemas.microsoft.com/office/drawing/2014/main" id="{AD6F1428-2DA6-D8B7-A2B7-0AA686B6CAF3}"/>
              </a:ext>
            </a:extLst>
          </p:cNvPr>
          <p:cNvPicPr>
            <a:picLocks noChangeAspect="1"/>
          </p:cNvPicPr>
          <p:nvPr/>
        </p:nvPicPr>
        <p:blipFill>
          <a:blip r:embed="rId5"/>
          <a:stretch>
            <a:fillRect/>
          </a:stretch>
        </p:blipFill>
        <p:spPr>
          <a:xfrm>
            <a:off x="1465981" y="0"/>
            <a:ext cx="9478698" cy="1562318"/>
          </a:xfrm>
          <a:prstGeom prst="rect">
            <a:avLst/>
          </a:prstGeom>
        </p:spPr>
      </p:pic>
    </p:spTree>
    <p:extLst>
      <p:ext uri="{BB962C8B-B14F-4D97-AF65-F5344CB8AC3E}">
        <p14:creationId xmlns:p14="http://schemas.microsoft.com/office/powerpoint/2010/main" val="317960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at's that Infrastructure? (Ep. 1 - Transportation Infrastructure)">
            <a:hlinkClick r:id="" action="ppaction://media"/>
            <a:extLst>
              <a:ext uri="{FF2B5EF4-FFF2-40B4-BE49-F238E27FC236}">
                <a16:creationId xmlns:a16="http://schemas.microsoft.com/office/drawing/2014/main" id="{B2B6E526-B854-4546-C7D7-D887B8A68212}"/>
              </a:ext>
            </a:extLst>
          </p:cNvPr>
          <p:cNvPicPr>
            <a:picLocks noRot="1" noChangeAspect="1"/>
          </p:cNvPicPr>
          <p:nvPr>
            <a:videoFile r:link="rId1"/>
          </p:nvPr>
        </p:nvPicPr>
        <p:blipFill>
          <a:blip r:embed="rId3"/>
          <a:stretch>
            <a:fillRect/>
          </a:stretch>
        </p:blipFill>
        <p:spPr>
          <a:xfrm>
            <a:off x="1032584" y="765991"/>
            <a:ext cx="9920337" cy="5604991"/>
          </a:xfrm>
          <a:prstGeom prst="rect">
            <a:avLst/>
          </a:prstGeom>
        </p:spPr>
      </p:pic>
    </p:spTree>
    <p:extLst>
      <p:ext uri="{BB962C8B-B14F-4D97-AF65-F5344CB8AC3E}">
        <p14:creationId xmlns:p14="http://schemas.microsoft.com/office/powerpoint/2010/main" val="140274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8027</TotalTime>
  <Words>1421</Words>
  <Application>Microsoft Office PowerPoint</Application>
  <PresentationFormat>Widescreen</PresentationFormat>
  <Paragraphs>147</Paragraphs>
  <Slides>56</Slides>
  <Notes>0</Notes>
  <HiddenSlides>0</HiddenSlides>
  <MMClips>12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56</vt:i4>
      </vt:variant>
    </vt:vector>
  </HeadingPairs>
  <TitlesOfParts>
    <vt:vector size="70" baseType="lpstr">
      <vt:lpstr>AcuminPro-Medium</vt:lpstr>
      <vt:lpstr>Arial</vt:lpstr>
      <vt:lpstr>Arimo</vt:lpstr>
      <vt:lpstr>Calibri</vt:lpstr>
      <vt:lpstr>Calibri Light</vt:lpstr>
      <vt:lpstr>Didact Gothic</vt:lpstr>
      <vt:lpstr>Lato</vt:lpstr>
      <vt:lpstr>MercurySSm-Book-Pro_Web</vt:lpstr>
      <vt:lpstr>Roboto</vt:lpstr>
      <vt:lpstr>sm_claire-nn</vt:lpstr>
      <vt:lpstr>source serif pro</vt:lpstr>
      <vt:lpstr>TiemposTextWeb</vt:lpstr>
      <vt:lpstr>var(--h3_typography-font-family)</vt:lpstr>
      <vt:lpstr>Office Theme</vt:lpstr>
      <vt:lpstr>GLOBAL LITERACY: INDUSTRIES, INNOVATION, AND INFRASTRUCTURE  </vt:lpstr>
      <vt:lpstr>PowerPoint Presentation</vt:lpstr>
      <vt:lpstr>PowerPoint Presentation</vt:lpstr>
      <vt:lpstr>Test your knowledge on SDG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Bridge Inventory Rating Scale </vt:lpstr>
      <vt:lpstr>PowerPoint Presentation</vt:lpstr>
      <vt:lpstr>PowerPoint Presentation</vt:lpstr>
      <vt:lpstr>PowerPoint Presentation</vt:lpstr>
      <vt:lpstr>PowerPoint Presentation</vt:lpstr>
      <vt:lpstr>PowerPoint Presentation</vt:lpstr>
      <vt:lpstr>PowerPoint Presentation</vt:lpstr>
      <vt:lpstr>Goal 9: Industries, Innovation, and Infrastructure - United Nations Sustainable Development</vt:lpstr>
      <vt:lpstr>PowerPoint Presentation</vt:lpstr>
      <vt:lpstr>PowerPoint Presentation</vt:lpstr>
      <vt:lpstr>PowerPoint Presentation</vt:lpstr>
      <vt:lpstr>Biomimicry for the Classroom</vt:lpstr>
      <vt:lpstr>To Be Or Not To Be?</vt:lpstr>
      <vt:lpstr>Create your own design</vt:lpstr>
      <vt:lpstr>PowerPoint Presentation</vt:lpstr>
      <vt:lpstr>PowerPoint Presentation</vt:lpstr>
      <vt:lpstr>PowerPoint Presentation</vt:lpstr>
      <vt:lpstr>PowerPoint Presentation</vt:lpstr>
      <vt:lpstr>A Rare Look Inside Tesla’s “Gigafactory”</vt:lpstr>
      <vt:lpstr>PowerPoint Presentation</vt:lpstr>
      <vt:lpstr>Scare City Power Company</vt:lpstr>
      <vt:lpstr>PowerPoint Presentation</vt:lpstr>
      <vt:lpstr>PowerPoint Presentation</vt:lpstr>
      <vt:lpstr>PowerPoint Presentation</vt:lpstr>
      <vt:lpstr>PowerPoint Presentation</vt:lpstr>
      <vt:lpstr>PowerPoint Presentation</vt:lpstr>
      <vt:lpstr>PowerPoint Presentation</vt:lpstr>
      <vt:lpstr>LEARNING GATE COMMUNITY SCHOOL GETS TO WORK</vt:lpstr>
      <vt:lpstr>PowerPoint Presentation</vt:lpstr>
      <vt:lpstr>PowerPoint Presentation</vt:lpstr>
      <vt:lpstr>PowerPoint Presentation</vt:lpstr>
      <vt:lpstr>PowerPoint Presentation</vt:lpstr>
      <vt:lpstr>Internet Infrastructure in the US</vt:lpstr>
      <vt:lpstr>Target 9.C: Universal access to information and communications technology</vt:lpstr>
      <vt:lpstr>Improve Infrastructure</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Company>Hillsborough County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Danger</dc:creator>
  <cp:lastModifiedBy>Christine Danger</cp:lastModifiedBy>
  <cp:revision>10</cp:revision>
  <dcterms:created xsi:type="dcterms:W3CDTF">2022-11-11T21:08:03Z</dcterms:created>
  <dcterms:modified xsi:type="dcterms:W3CDTF">2022-12-01T18:11:27Z</dcterms:modified>
</cp:coreProperties>
</file>