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Lst>
  <p:notesMasterIdLst>
    <p:notesMasterId r:id="rId37"/>
  </p:notesMasterIdLst>
  <p:handoutMasterIdLst>
    <p:handoutMasterId r:id="rId38"/>
  </p:handoutMasterIdLst>
  <p:sldIdLst>
    <p:sldId id="596" r:id="rId2"/>
    <p:sldId id="406" r:id="rId3"/>
    <p:sldId id="603" r:id="rId4"/>
    <p:sldId id="550" r:id="rId5"/>
    <p:sldId id="551" r:id="rId6"/>
    <p:sldId id="586" r:id="rId7"/>
    <p:sldId id="585" r:id="rId8"/>
    <p:sldId id="557" r:id="rId9"/>
    <p:sldId id="584" r:id="rId10"/>
    <p:sldId id="597" r:id="rId11"/>
    <p:sldId id="562" r:id="rId12"/>
    <p:sldId id="561" r:id="rId13"/>
    <p:sldId id="600" r:id="rId14"/>
    <p:sldId id="605" r:id="rId15"/>
    <p:sldId id="595" r:id="rId16"/>
    <p:sldId id="588" r:id="rId17"/>
    <p:sldId id="604" r:id="rId18"/>
    <p:sldId id="593" r:id="rId19"/>
    <p:sldId id="591" r:id="rId20"/>
    <p:sldId id="592" r:id="rId21"/>
    <p:sldId id="567" r:id="rId22"/>
    <p:sldId id="564" r:id="rId23"/>
    <p:sldId id="570" r:id="rId24"/>
    <p:sldId id="571" r:id="rId25"/>
    <p:sldId id="587" r:id="rId26"/>
    <p:sldId id="594" r:id="rId27"/>
    <p:sldId id="589" r:id="rId28"/>
    <p:sldId id="601" r:id="rId29"/>
    <p:sldId id="602" r:id="rId30"/>
    <p:sldId id="607" r:id="rId31"/>
    <p:sldId id="578" r:id="rId32"/>
    <p:sldId id="579" r:id="rId33"/>
    <p:sldId id="580" r:id="rId34"/>
    <p:sldId id="569" r:id="rId35"/>
    <p:sldId id="53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543" userDrawn="1">
          <p15:clr>
            <a:srgbClr val="A4A3A4"/>
          </p15:clr>
        </p15:guide>
        <p15:guide id="2" pos="2880">
          <p15:clr>
            <a:srgbClr val="A4A3A4"/>
          </p15:clr>
        </p15:guide>
        <p15:guide id="3" orient="horz" pos="2228" userDrawn="1">
          <p15:clr>
            <a:srgbClr val="A4A3A4"/>
          </p15:clr>
        </p15:guide>
        <p15:guide id="4" pos="330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Heinrich" initials="S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5CA0"/>
    <a:srgbClr val="383D4F"/>
    <a:srgbClr val="FFD82A"/>
    <a:srgbClr val="AAD031"/>
    <a:srgbClr val="1E9BDC"/>
    <a:srgbClr val="51A8FA"/>
    <a:srgbClr val="B5D4E8"/>
    <a:srgbClr val="74BAD6"/>
    <a:srgbClr val="76819F"/>
    <a:srgbClr val="94D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7" autoAdjust="0"/>
    <p:restoredTop sz="67321" autoAdjust="0"/>
  </p:normalViewPr>
  <p:slideViewPr>
    <p:cSldViewPr snapToGrid="0" snapToObjects="1">
      <p:cViewPr>
        <p:scale>
          <a:sx n="77" d="100"/>
          <a:sy n="77" d="100"/>
        </p:scale>
        <p:origin x="-632" y="-72"/>
      </p:cViewPr>
      <p:guideLst>
        <p:guide orient="horz" pos="3543"/>
        <p:guide orient="horz" pos="2228"/>
        <p:guide pos="2880"/>
        <p:guide pos="33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A1FB9C-E8E0-0C42-A0A1-2E060D8FAAEF}" type="datetimeFigureOut">
              <a:rPr lang="en-US" smtClean="0">
                <a:latin typeface="Helvetica Neue Light"/>
              </a:rPr>
              <a:t>1/9/20</a:t>
            </a:fld>
            <a:endParaRPr lang="en-US" dirty="0">
              <a:latin typeface="Helvetica Neue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Helvetica Neue Ligh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B1AD12-E9FB-8640-A1DA-4A16B8911F68}" type="slidenum">
              <a:rPr lang="en-US" smtClean="0">
                <a:latin typeface="Helvetica Neue Light"/>
              </a:rPr>
              <a:t>‹#›</a:t>
            </a:fld>
            <a:endParaRPr lang="en-US" dirty="0">
              <a:latin typeface="Helvetica Neue Light"/>
            </a:endParaRPr>
          </a:p>
        </p:txBody>
      </p:sp>
    </p:spTree>
    <p:extLst>
      <p:ext uri="{BB962C8B-B14F-4D97-AF65-F5344CB8AC3E}">
        <p14:creationId xmlns:p14="http://schemas.microsoft.com/office/powerpoint/2010/main" val="25502220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Helvetica Neue Light"/>
              </a:defRPr>
            </a:lvl1pPr>
          </a:lstStyle>
          <a:p>
            <a:fld id="{0C45C216-EB65-0940-8116-8B62C0F5D561}" type="datetimeFigureOut">
              <a:rPr lang="en-US" smtClean="0"/>
              <a:pPr/>
              <a:t>1/9/20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Helvetica Neue Light"/>
              </a:defRPr>
            </a:lvl1pPr>
          </a:lstStyle>
          <a:p>
            <a:fld id="{00902BC0-6B00-E244-AF5C-C1AB8548A8E8}" type="slidenum">
              <a:rPr lang="en-US" smtClean="0"/>
              <a:pPr/>
              <a:t>‹#›</a:t>
            </a:fld>
            <a:endParaRPr lang="en-US" dirty="0"/>
          </a:p>
        </p:txBody>
      </p:sp>
    </p:spTree>
    <p:extLst>
      <p:ext uri="{BB962C8B-B14F-4D97-AF65-F5344CB8AC3E}">
        <p14:creationId xmlns:p14="http://schemas.microsoft.com/office/powerpoint/2010/main" val="14552308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Helvetica Neue Light"/>
        <a:ea typeface="+mn-ea"/>
        <a:cs typeface="+mn-cs"/>
      </a:defRPr>
    </a:lvl1pPr>
    <a:lvl2pPr marL="457200" algn="l" defTabSz="457200" rtl="0" eaLnBrk="1" latinLnBrk="0" hangingPunct="1">
      <a:defRPr sz="1200" kern="1200">
        <a:solidFill>
          <a:schemeClr val="tx1"/>
        </a:solidFill>
        <a:latin typeface="Helvetica Neue Light"/>
        <a:ea typeface="+mn-ea"/>
        <a:cs typeface="+mn-cs"/>
      </a:defRPr>
    </a:lvl2pPr>
    <a:lvl3pPr marL="914400" algn="l" defTabSz="457200" rtl="0" eaLnBrk="1" latinLnBrk="0" hangingPunct="1">
      <a:defRPr sz="1200" kern="1200">
        <a:solidFill>
          <a:schemeClr val="tx1"/>
        </a:solidFill>
        <a:latin typeface="Helvetica Neue Light"/>
        <a:ea typeface="+mn-ea"/>
        <a:cs typeface="+mn-cs"/>
      </a:defRPr>
    </a:lvl3pPr>
    <a:lvl4pPr marL="1371600" algn="l" defTabSz="457200" rtl="0" eaLnBrk="1" latinLnBrk="0" hangingPunct="1">
      <a:defRPr sz="1200" kern="1200">
        <a:solidFill>
          <a:schemeClr val="tx1"/>
        </a:solidFill>
        <a:latin typeface="Helvetica Neue Light"/>
        <a:ea typeface="+mn-ea"/>
        <a:cs typeface="+mn-cs"/>
      </a:defRPr>
    </a:lvl4pPr>
    <a:lvl5pPr marL="1828800" algn="l" defTabSz="457200" rtl="0" eaLnBrk="1" latinLnBrk="0" hangingPunct="1">
      <a:defRPr sz="1200" kern="1200">
        <a:solidFill>
          <a:schemeClr val="tx1"/>
        </a:solidFill>
        <a:latin typeface="Helvetica Neue Ligh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splosh.co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a:t>
            </a:fld>
            <a:endParaRPr lang="en-US" dirty="0"/>
          </a:p>
        </p:txBody>
      </p:sp>
    </p:spTree>
    <p:extLst>
      <p:ext uri="{BB962C8B-B14F-4D97-AF65-F5344CB8AC3E}">
        <p14:creationId xmlns:p14="http://schemas.microsoft.com/office/powerpoint/2010/main" val="149257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10</a:t>
            </a:fld>
            <a:endParaRPr lang="en-US" dirty="0"/>
          </a:p>
        </p:txBody>
      </p:sp>
    </p:spTree>
    <p:extLst>
      <p:ext uri="{BB962C8B-B14F-4D97-AF65-F5344CB8AC3E}">
        <p14:creationId xmlns:p14="http://schemas.microsoft.com/office/powerpoint/2010/main" val="87866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NOTE: </a:t>
            </a:r>
            <a:r>
              <a:rPr lang="en-US" b="0" baseline="0" dirty="0" smtClean="0">
                <a:solidFill>
                  <a:srgbClr val="000000"/>
                </a:solidFill>
                <a:latin typeface="Gotham Book" charset="0"/>
                <a:ea typeface="Gotham Book" charset="0"/>
                <a:cs typeface="Gotham Book" charset="0"/>
                <a:sym typeface="Helvetica Light"/>
              </a:rPr>
              <a:t>THE NEXT FOUR SLIDES ARE DIFFERENTIATED FOR DIFFERENT AGE GROUPS. THE FIRST TWO ARE SIMPLIFIED VERSIONS OF THE SECOND TWO.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What does the life cycle of a Mango look like?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After eating, you can throw the leftovers into a compost and new soil can be generated and over time a new tree or other plant could grow out of it. And trees are a little bit like nature’s factories, producing fruit and other valuable products. And the cycle starts again.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Could a similar process be applied to man-made products in order to reduce waste and </a:t>
            </a:r>
            <a:r>
              <a:rPr lang="en-US" b="1" baseline="0" dirty="0" err="1" smtClean="0">
                <a:solidFill>
                  <a:srgbClr val="000000"/>
                </a:solidFill>
                <a:latin typeface="Gotham Book" charset="0"/>
                <a:ea typeface="Gotham Book" charset="0"/>
                <a:cs typeface="Gotham Book" charset="0"/>
                <a:sym typeface="Helvetica Light"/>
              </a:rPr>
              <a:t>optimise</a:t>
            </a:r>
            <a:r>
              <a:rPr lang="en-US" b="1" baseline="0" dirty="0" smtClean="0">
                <a:solidFill>
                  <a:srgbClr val="000000"/>
                </a:solidFill>
                <a:latin typeface="Gotham Book" charset="0"/>
                <a:ea typeface="Gotham Book" charset="0"/>
                <a:cs typeface="Gotham Book" charset="0"/>
                <a:sym typeface="Helvetica Light"/>
              </a:rPr>
              <a:t> their value?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11</a:t>
            </a:fld>
            <a:endParaRPr lang="en-US" dirty="0"/>
          </a:p>
        </p:txBody>
      </p:sp>
    </p:spTree>
    <p:extLst>
      <p:ext uri="{BB962C8B-B14F-4D97-AF65-F5344CB8AC3E}">
        <p14:creationId xmlns:p14="http://schemas.microsoft.com/office/powerpoint/2010/main" val="15609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TEACHER’S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These two principles of the circular economy are important when thinking about design. If we observe how natural cycles work, we see that materials flow in closed loops and nothing becomes waste as materials decompose to release nutrients with then nourish other forms of life (as highlighted in the animation). </a:t>
            </a:r>
          </a:p>
        </p:txBody>
      </p:sp>
      <p:sp>
        <p:nvSpPr>
          <p:cNvPr id="4" name="Slide Number Placeholder 3"/>
          <p:cNvSpPr>
            <a:spLocks noGrp="1"/>
          </p:cNvSpPr>
          <p:nvPr>
            <p:ph type="sldNum" sz="quarter" idx="10"/>
          </p:nvPr>
        </p:nvSpPr>
        <p:spPr/>
        <p:txBody>
          <a:bodyPr/>
          <a:lstStyle/>
          <a:p>
            <a:fld id="{00902BC0-6B00-E244-AF5C-C1AB8548A8E8}" type="slidenum">
              <a:rPr lang="en-US" smtClean="0"/>
              <a:pPr/>
              <a:t>12</a:t>
            </a:fld>
            <a:endParaRPr lang="en-US" dirty="0"/>
          </a:p>
        </p:txBody>
      </p:sp>
    </p:spTree>
    <p:extLst>
      <p:ext uri="{BB962C8B-B14F-4D97-AF65-F5344CB8AC3E}">
        <p14:creationId xmlns:p14="http://schemas.microsoft.com/office/powerpoint/2010/main" val="53051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The</a:t>
            </a:r>
            <a:r>
              <a:rPr lang="en-US" b="0" baseline="0" dirty="0" smtClean="0"/>
              <a:t> above diagrams illustrate the fundamental differences between a linear and circular economy.</a:t>
            </a:r>
          </a:p>
          <a:p>
            <a:endParaRPr lang="en-US" b="0" baseline="0" dirty="0" smtClean="0"/>
          </a:p>
          <a:p>
            <a:r>
              <a:rPr lang="en-US" b="0" baseline="0" dirty="0" smtClean="0"/>
              <a:t>At this point, you may want to ask students to feedback some of their ideas about the differences between linear and circular and why this shift in the economy might be important.</a:t>
            </a:r>
            <a:endParaRPr lang="en-US" b="0"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13</a:t>
            </a:fld>
            <a:endParaRPr lang="en-US" dirty="0"/>
          </a:p>
        </p:txBody>
      </p:sp>
    </p:spTree>
    <p:extLst>
      <p:ext uri="{BB962C8B-B14F-4D97-AF65-F5344CB8AC3E}">
        <p14:creationId xmlns:p14="http://schemas.microsoft.com/office/powerpoint/2010/main" val="1663215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Helvetica Neue Light"/>
                <a:ea typeface="+mn-ea"/>
                <a:cs typeface="+mn-cs"/>
              </a:rPr>
              <a:t>TEACHER’S GUIDANCE:</a:t>
            </a:r>
          </a:p>
          <a:p>
            <a:endParaRPr lang="en-US" sz="1200" b="1" kern="1200" dirty="0" smtClean="0">
              <a:solidFill>
                <a:schemeClr val="tx1"/>
              </a:solidFill>
              <a:latin typeface="Helvetica Neue Light"/>
              <a:ea typeface="+mn-ea"/>
              <a:cs typeface="+mn-cs"/>
            </a:endParaRPr>
          </a:p>
          <a:p>
            <a:r>
              <a:rPr lang="en-US" sz="1200" b="0" i="0" u="none" strike="noStrike" kern="1200" baseline="0" dirty="0" smtClean="0">
                <a:solidFill>
                  <a:schemeClr val="tx1"/>
                </a:solidFill>
                <a:latin typeface="Helvetica Neue Light"/>
                <a:ea typeface="+mn-ea"/>
                <a:cs typeface="+mn-cs"/>
              </a:rPr>
              <a:t>The above ‘Butterfly Diagram’ illustrates the regenerative cycle of biological materials (green), and the restorative cycle of technical materials (blue). By cycling materials for longer, their value is ‘</a:t>
            </a:r>
            <a:r>
              <a:rPr lang="en-US" sz="1200" b="0" i="0" u="none" strike="noStrike" kern="1200" baseline="0" dirty="0" err="1" smtClean="0">
                <a:solidFill>
                  <a:schemeClr val="tx1"/>
                </a:solidFill>
                <a:latin typeface="Helvetica Neue Light"/>
                <a:ea typeface="+mn-ea"/>
                <a:cs typeface="+mn-cs"/>
              </a:rPr>
              <a:t>optimised</a:t>
            </a:r>
            <a:r>
              <a:rPr lang="en-US" sz="1200" b="0" i="0" u="none" strike="noStrike" kern="1200" baseline="0" dirty="0" smtClean="0">
                <a:solidFill>
                  <a:schemeClr val="tx1"/>
                </a:solidFill>
                <a:latin typeface="Helvetica Neue Light"/>
                <a:ea typeface="+mn-ea"/>
                <a:cs typeface="+mn-cs"/>
              </a:rPr>
              <a:t>’, leading to a reduction in negative externalities such as water pollution.</a:t>
            </a:r>
            <a:endParaRPr lang="en-US" sz="1200" kern="1200" dirty="0" smtClean="0">
              <a:solidFill>
                <a:schemeClr val="tx1"/>
              </a:solidFill>
              <a:latin typeface="Helvetica Neue Light"/>
              <a:ea typeface="+mn-ea"/>
              <a:cs typeface="+mn-cs"/>
            </a:endParaRPr>
          </a:p>
          <a:p>
            <a:endParaRPr lang="en-US" sz="1200" kern="1200" dirty="0" smtClean="0">
              <a:solidFill>
                <a:schemeClr val="tx1"/>
              </a:solidFill>
              <a:latin typeface="Helvetica Neue Light"/>
              <a:ea typeface="+mn-ea"/>
              <a:cs typeface="+mn-cs"/>
            </a:endParaRPr>
          </a:p>
          <a:p>
            <a:r>
              <a:rPr lang="en-US" sz="1200" kern="1200" dirty="0" smtClean="0">
                <a:solidFill>
                  <a:schemeClr val="tx1"/>
                </a:solidFill>
                <a:latin typeface="Helvetica Neue Light"/>
                <a:ea typeface="+mn-ea"/>
                <a:cs typeface="+mn-cs"/>
              </a:rPr>
              <a:t>Use the diagram with students to highlight the differences between a linear economy (</a:t>
            </a:r>
            <a:r>
              <a:rPr lang="en-US" sz="1200" kern="1200" dirty="0" err="1" smtClean="0">
                <a:solidFill>
                  <a:schemeClr val="tx1"/>
                </a:solidFill>
                <a:latin typeface="Helvetica Neue Light"/>
                <a:ea typeface="+mn-ea"/>
                <a:cs typeface="+mn-cs"/>
              </a:rPr>
              <a:t>centre</a:t>
            </a:r>
            <a:r>
              <a:rPr lang="en-US" sz="1200" kern="1200" dirty="0" smtClean="0">
                <a:solidFill>
                  <a:schemeClr val="tx1"/>
                </a:solidFill>
                <a:latin typeface="Helvetica Neue Light"/>
                <a:ea typeface="+mn-ea"/>
                <a:cs typeface="+mn-cs"/>
              </a:rPr>
              <a:t> line of diagram) and a circular economy (the outer loops to the left and right). Ask students to think of everyday items or products such as a phone or laptop and decide where they fit (technical or biological cycles) and how these products could be cycled within the different loops.</a:t>
            </a:r>
            <a:r>
              <a:rPr lang="en-US" sz="1200" kern="1200" baseline="0" dirty="0" smtClean="0">
                <a:solidFill>
                  <a:schemeClr val="tx1"/>
                </a:solidFill>
                <a:latin typeface="Helvetica Neue Light"/>
                <a:ea typeface="+mn-ea"/>
                <a:cs typeface="+mn-cs"/>
              </a:rPr>
              <a:t> </a:t>
            </a:r>
          </a:p>
          <a:p>
            <a:endParaRPr lang="en-US" sz="1200" kern="1200" dirty="0" smtClean="0">
              <a:solidFill>
                <a:schemeClr val="tx1"/>
              </a:solidFill>
              <a:latin typeface="Helvetica Neue Light"/>
              <a:ea typeface="+mn-ea"/>
              <a:cs typeface="+mn-cs"/>
            </a:endParaRPr>
          </a:p>
          <a:p>
            <a:r>
              <a:rPr lang="en-US" sz="1200" b="1" kern="1200" dirty="0" smtClean="0">
                <a:solidFill>
                  <a:schemeClr val="tx1"/>
                </a:solidFill>
                <a:latin typeface="Helvetica Neue Light"/>
                <a:ea typeface="+mn-ea"/>
                <a:cs typeface="+mn-cs"/>
              </a:rPr>
              <a:t>USEFUL QUESTIONS:</a:t>
            </a:r>
          </a:p>
          <a:p>
            <a:endParaRPr lang="en-US" sz="1200" kern="1200" dirty="0" smtClean="0">
              <a:solidFill>
                <a:schemeClr val="tx1"/>
              </a:solidFill>
              <a:latin typeface="Helvetica Neue Light"/>
              <a:ea typeface="+mn-ea"/>
              <a:cs typeface="+mn-cs"/>
            </a:endParaRPr>
          </a:p>
          <a:p>
            <a:r>
              <a:rPr lang="en-US" sz="1200" b="1" kern="1200" dirty="0" smtClean="0">
                <a:solidFill>
                  <a:schemeClr val="tx1"/>
                </a:solidFill>
                <a:latin typeface="Helvetica Neue Light"/>
                <a:ea typeface="+mn-ea"/>
                <a:cs typeface="+mn-cs"/>
              </a:rPr>
              <a:t>How could these products be redesigned to enable the materials to flow within the system and not become waste?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Helvetica Neue Light"/>
                <a:ea typeface="+mn-ea"/>
                <a:cs typeface="+mn-cs"/>
              </a:rPr>
              <a:t>How</a:t>
            </a:r>
            <a:r>
              <a:rPr lang="en-US" sz="1200" b="1" kern="1200" baseline="0" dirty="0" smtClean="0">
                <a:solidFill>
                  <a:schemeClr val="tx1"/>
                </a:solidFill>
                <a:latin typeface="Helvetica Neue Light"/>
                <a:ea typeface="+mn-ea"/>
                <a:cs typeface="+mn-cs"/>
              </a:rPr>
              <a:t> might</a:t>
            </a:r>
            <a:r>
              <a:rPr lang="en-US" sz="1200" b="1" kern="1200" dirty="0" smtClean="0">
                <a:solidFill>
                  <a:schemeClr val="tx1"/>
                </a:solidFill>
                <a:latin typeface="Helvetica Neue Light"/>
                <a:ea typeface="+mn-ea"/>
                <a:cs typeface="+mn-cs"/>
              </a:rPr>
              <a:t> a mobile phone be made to fit</a:t>
            </a:r>
            <a:r>
              <a:rPr lang="en-US" sz="1200" b="1" kern="1200" baseline="0" dirty="0" smtClean="0">
                <a:solidFill>
                  <a:schemeClr val="tx1"/>
                </a:solidFill>
                <a:latin typeface="Helvetica Neue Light"/>
                <a:ea typeface="+mn-ea"/>
                <a:cs typeface="+mn-cs"/>
              </a:rPr>
              <a:t> the ‘maintain/prolong’ loop in the diagram?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Helvetica Neue Light"/>
                <a:ea typeface="+mn-ea"/>
                <a:cs typeface="+mn-cs"/>
              </a:rPr>
              <a:t>Are there any products that contain a mixture of biological and technical nutrients and how could this create difficulties within a circular economy?</a:t>
            </a:r>
          </a:p>
        </p:txBody>
      </p:sp>
      <p:sp>
        <p:nvSpPr>
          <p:cNvPr id="4" name="Slide Number Placeholder 3"/>
          <p:cNvSpPr>
            <a:spLocks noGrp="1"/>
          </p:cNvSpPr>
          <p:nvPr>
            <p:ph type="sldNum" sz="quarter" idx="10"/>
          </p:nvPr>
        </p:nvSpPr>
        <p:spPr/>
        <p:txBody>
          <a:bodyPr/>
          <a:lstStyle/>
          <a:p>
            <a:fld id="{00902BC0-6B00-E244-AF5C-C1AB8548A8E8}" type="slidenum">
              <a:rPr lang="en-US" smtClean="0"/>
              <a:pPr/>
              <a:t>14</a:t>
            </a:fld>
            <a:endParaRPr lang="en-US"/>
          </a:p>
        </p:txBody>
      </p:sp>
    </p:spTree>
    <p:extLst>
      <p:ext uri="{BB962C8B-B14F-4D97-AF65-F5344CB8AC3E}">
        <p14:creationId xmlns:p14="http://schemas.microsoft.com/office/powerpoint/2010/main" val="119807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CAN BE DONE TO IMPROVE PLASTICS?</a:t>
            </a:r>
            <a:endParaRPr lang="en-US" b="1" dirty="0" smtClean="0"/>
          </a:p>
          <a:p>
            <a:endParaRPr lang="en-US" dirty="0" smtClean="0"/>
          </a:p>
          <a:p>
            <a:r>
              <a:rPr lang="en-US" dirty="0" smtClean="0"/>
              <a:t>The New Plastics</a:t>
            </a:r>
            <a:r>
              <a:rPr lang="en-US" baseline="0" dirty="0" smtClean="0"/>
              <a:t> Economy (NPEC) team of the Ellen MacArthur Foundation have identified these three strategic areas to transform the global plastics economy. A $2m New Plastics Economy Innovation Prize was launched in May 2017 to challenge designers, scientists, entrepreneurs and academics to create a plastics system that works.</a:t>
            </a:r>
          </a:p>
          <a:p>
            <a:endParaRPr lang="en-US" baseline="0" dirty="0" smtClean="0"/>
          </a:p>
          <a:p>
            <a:r>
              <a:rPr lang="en-US" baseline="0" dirty="0" smtClean="0"/>
              <a:t>See the video on this page to find out more: https://</a:t>
            </a:r>
            <a:r>
              <a:rPr lang="en-US" baseline="0" dirty="0" err="1" smtClean="0"/>
              <a:t>newplasticseconomy.org</a:t>
            </a:r>
            <a:r>
              <a:rPr lang="en-US" baseline="0" dirty="0" smtClean="0"/>
              <a:t>/innovation-prize </a:t>
            </a:r>
          </a:p>
          <a:p>
            <a:r>
              <a:rPr lang="en-US" baseline="0" dirty="0" smtClean="0"/>
              <a:t>Alternatively, you can click on the graphic in the slide.</a:t>
            </a:r>
          </a:p>
          <a:p>
            <a:endParaRPr lang="en-US" baseline="0" dirty="0" smtClean="0"/>
          </a:p>
          <a:p>
            <a:r>
              <a:rPr lang="en-US" baseline="0" dirty="0" smtClean="0"/>
              <a:t>Show this to your students so they can get a feel for the challenges we are currently facing around plastics and what steps are being taken to improve them.   </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15</a:t>
            </a:fld>
            <a:endParaRPr lang="en-US" dirty="0"/>
          </a:p>
        </p:txBody>
      </p:sp>
    </p:spTree>
    <p:extLst>
      <p:ext uri="{BB962C8B-B14F-4D97-AF65-F5344CB8AC3E}">
        <p14:creationId xmlns:p14="http://schemas.microsoft.com/office/powerpoint/2010/main" val="156719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USEFUL</a:t>
            </a:r>
            <a:r>
              <a:rPr lang="en-US" b="1" baseline="0" dirty="0" smtClean="0"/>
              <a:t> INFORMATION:</a:t>
            </a:r>
          </a:p>
          <a:p>
            <a:endParaRPr lang="en-US" b="1" dirty="0" smtClean="0"/>
          </a:p>
          <a:p>
            <a:r>
              <a:rPr lang="en-US" dirty="0" smtClean="0"/>
              <a:t>https://</a:t>
            </a:r>
            <a:r>
              <a:rPr lang="en-US" dirty="0" err="1" smtClean="0"/>
              <a:t>www.ellenmacarthurfoundation.org</a:t>
            </a:r>
            <a:r>
              <a:rPr lang="en-US" dirty="0" smtClean="0"/>
              <a:t>/case-studies/how-re-thinking-the-business-model-for-cleaning-products-can-influence-design</a:t>
            </a:r>
          </a:p>
          <a:p>
            <a:endParaRPr lang="en-US" dirty="0" smtClean="0"/>
          </a:p>
          <a:p>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sells customers a one-off ‘starter box’, containing a range of simply designed bottles. A sachet of concentrated liquid is added to the bottle with warm tap water to create cleaning products. Bottles can be used repeatedly, with refill sachets delivered in boxes through the post.</a:t>
            </a:r>
          </a:p>
          <a:p>
            <a:r>
              <a:rPr lang="en-US" sz="1200" b="0" i="0" kern="1200" dirty="0" smtClean="0">
                <a:solidFill>
                  <a:schemeClr val="tx1"/>
                </a:solidFill>
                <a:effectLst/>
                <a:latin typeface="Helvetica Neue Light"/>
                <a:ea typeface="+mn-ea"/>
                <a:cs typeface="+mn-cs"/>
              </a:rPr>
              <a:t>Angus Grahame set up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in 2012 with the idea that there must be an opportunity to sell household cleaning products outside of the supermarkets using a ‘one time sale’ model.</a:t>
            </a:r>
            <a:br>
              <a:rPr lang="en-US" sz="1200" b="0" i="0" kern="1200" dirty="0" smtClean="0">
                <a:solidFill>
                  <a:schemeClr val="tx1"/>
                </a:solidFill>
                <a:effectLst/>
                <a:latin typeface="Helvetica Neue Light"/>
                <a:ea typeface="+mn-ea"/>
                <a:cs typeface="+mn-cs"/>
              </a:rPr>
            </a:br>
            <a:endParaRPr lang="en-US" sz="1200" b="0" i="0" kern="1200" dirty="0" smtClean="0">
              <a:solidFill>
                <a:schemeClr val="tx1"/>
              </a:solidFill>
              <a:effectLst/>
              <a:latin typeface="Helvetica Neue Light"/>
              <a:ea typeface="+mn-ea"/>
              <a:cs typeface="+mn-cs"/>
            </a:endParaRPr>
          </a:p>
          <a:p>
            <a:r>
              <a:rPr lang="en-US" sz="1200" b="1" i="0" kern="1200" dirty="0" smtClean="0">
                <a:solidFill>
                  <a:schemeClr val="tx1"/>
                </a:solidFill>
                <a:effectLst/>
                <a:latin typeface="Helvetica Neue Light"/>
                <a:ea typeface="+mn-ea"/>
                <a:cs typeface="+mn-cs"/>
              </a:rPr>
              <a:t>If the bottle is reused 20 times it means 95% less packaging waste.</a:t>
            </a:r>
          </a:p>
          <a:p>
            <a:endParaRPr lang="en-US" sz="1200" b="1"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One of the design principles of a circular economy is that biological and technical materials should be easily separated. However, in the current model for cleaning products, and elsewhere in the fast-moving consumer goods sector, they are supplied and treated as one. Although something like detergent may only be used for a few months, the plastic bottle in which it comes is in many respects designed to last, yet at best is processed through a traditional recycling route after just one use. In the redesigned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model, the two very different methods employed for the durable plastic bottle and the single-use biological liquid enable more effective end-of-life routes.</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Angus says that rethinking the business model and ‘re-writing the rulebook’ on packaging has opened up other opportunities, for instance around marketing. Since they’re not sold on a shelf,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products don’t have be designed to fight for attention with other brands. In addition, the new relationship with the customer opens up a direct marketing channel, an extremely valuable way of communicating with users.</a:t>
            </a:r>
          </a:p>
          <a:p>
            <a:r>
              <a:rPr lang="en-US" sz="1200" b="0" i="1" kern="1200" dirty="0" smtClean="0">
                <a:solidFill>
                  <a:schemeClr val="tx1"/>
                </a:solidFill>
                <a:effectLst/>
                <a:latin typeface="Helvetica Neue Light"/>
                <a:ea typeface="+mn-ea"/>
                <a:cs typeface="+mn-cs"/>
              </a:rPr>
              <a:t>For more information see </a:t>
            </a:r>
            <a:r>
              <a:rPr lang="en-US" sz="1200" b="0" i="1" u="none" strike="noStrike" kern="1200" dirty="0" smtClean="0">
                <a:solidFill>
                  <a:schemeClr val="tx1"/>
                </a:solidFill>
                <a:effectLst/>
                <a:latin typeface="Helvetica Neue Light"/>
                <a:ea typeface="+mn-ea"/>
                <a:cs typeface="+mn-cs"/>
                <a:hlinkClick r:id="rId3"/>
              </a:rPr>
              <a:t>https://www.splosh.com</a:t>
            </a:r>
            <a:endParaRPr lang="en-US" sz="1200" b="0" i="1" u="none" strike="noStrike" kern="1200" dirty="0" smtClean="0">
              <a:solidFill>
                <a:schemeClr val="tx1"/>
              </a:solidFill>
              <a:effectLst/>
              <a:latin typeface="Helvetica Neue Light"/>
              <a:ea typeface="+mn-ea"/>
              <a:cs typeface="+mn-cs"/>
            </a:endParaRPr>
          </a:p>
          <a:p>
            <a:endParaRPr lang="en-US" sz="1200" b="0" i="1" u="none" strike="noStrike" kern="1200" dirty="0" smtClean="0">
              <a:solidFill>
                <a:schemeClr val="tx1"/>
              </a:solidFill>
              <a:effectLst/>
              <a:latin typeface="Helvetica Neue Light"/>
              <a:ea typeface="+mn-ea"/>
              <a:cs typeface="+mn-cs"/>
            </a:endParaRPr>
          </a:p>
          <a:p>
            <a:r>
              <a:rPr lang="en-US" sz="1200" b="1" i="0" u="none" strike="noStrike" kern="1200" dirty="0" smtClean="0">
                <a:solidFill>
                  <a:schemeClr val="tx1"/>
                </a:solidFill>
                <a:effectLst/>
                <a:latin typeface="Helvetica Neue Light"/>
                <a:ea typeface="+mn-ea"/>
                <a:cs typeface="+mn-cs"/>
              </a:rPr>
              <a:t>TEACHER’S GUIDANCE:</a:t>
            </a:r>
          </a:p>
          <a:p>
            <a:endParaRPr lang="en-US" sz="1200" b="1" i="0" u="none" strike="noStrike" kern="1200" dirty="0" smtClean="0">
              <a:solidFill>
                <a:schemeClr val="tx1"/>
              </a:solidFill>
              <a:effectLst/>
              <a:latin typeface="Helvetica Neue Ligh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b="0" dirty="0" err="1" smtClean="0"/>
              <a:t>Splosh</a:t>
            </a:r>
            <a:r>
              <a:rPr lang="en-US" b="0" dirty="0" smtClean="0"/>
              <a:t> are an example of thinking differently about product and business design.</a:t>
            </a:r>
            <a:r>
              <a:rPr lang="en-US" b="0" baseline="0" dirty="0" smtClean="0"/>
              <a:t> Use these questions below to get students thinking about the ‘circular’ aspects of the </a:t>
            </a:r>
            <a:r>
              <a:rPr lang="en-US" b="0" baseline="0" dirty="0" err="1" smtClean="0"/>
              <a:t>Splosh</a:t>
            </a:r>
            <a:r>
              <a:rPr lang="en-US" b="0" baseline="0" dirty="0" smtClean="0"/>
              <a:t> example.</a:t>
            </a:r>
          </a:p>
          <a:p>
            <a:pPr marL="0" marR="0" lvl="0" indent="0" defTabSz="91440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baseline="0" dirty="0" smtClean="0"/>
              <a:t>USEFUL QUESTIONS:</a:t>
            </a: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What problems have </a:t>
            </a:r>
            <a:r>
              <a:rPr lang="en-US" b="1" dirty="0" err="1" smtClean="0"/>
              <a:t>Splosh</a:t>
            </a:r>
            <a:r>
              <a:rPr lang="en-US" b="1" dirty="0" smtClean="0"/>
              <a:t> solved and what are the potential benefits?</a:t>
            </a:r>
          </a:p>
          <a:p>
            <a:pPr marL="228600" marR="0" lvl="0" indent="-228600" defTabSz="914400" eaLnBrk="1" fontAlgn="auto" latinLnBrk="0" hangingPunct="1">
              <a:lnSpc>
                <a:spcPct val="100000"/>
              </a:lnSpc>
              <a:spcBef>
                <a:spcPts val="0"/>
              </a:spcBef>
              <a:spcAft>
                <a:spcPts val="0"/>
              </a:spcAft>
              <a:buClrTx/>
              <a:buSzTx/>
              <a:buFontTx/>
              <a:buAutoNum type="arabicParenR"/>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Less plastic is used, large quantities of water do</a:t>
            </a:r>
            <a:r>
              <a:rPr lang="fr-FR" i="0" baseline="0" dirty="0" smtClean="0"/>
              <a:t>n’</a:t>
            </a:r>
            <a:r>
              <a:rPr lang="en-US" i="0" baseline="0" dirty="0" smtClean="0"/>
              <a:t>t have to be transported therefore lower carbon footprint, bottle is durable and designed for reuse, as far as possible natural ingredients are used so that the liquid is not harmful to the environment (any others?)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 typeface="+mj-lt"/>
              <a:buNone/>
              <a:tabLst/>
              <a:defRPr/>
            </a:pPr>
            <a:r>
              <a:rPr lang="en-US" b="1" dirty="0" smtClean="0"/>
              <a:t>Where does the </a:t>
            </a:r>
            <a:r>
              <a:rPr lang="en-US" b="1" dirty="0" err="1" smtClean="0"/>
              <a:t>Splosh</a:t>
            </a:r>
            <a:r>
              <a:rPr lang="en-US" b="1" dirty="0" smtClean="0"/>
              <a:t> example fit on the ‘Butterfly Diagram’? (</a:t>
            </a:r>
            <a:r>
              <a:rPr lang="en-US" b="0" baseline="0" dirty="0" smtClean="0"/>
              <a:t>You may want to print out slide 14 to be used in groups or have slide 14 showing on board for this question.)  </a:t>
            </a:r>
          </a:p>
          <a:p>
            <a:pPr marL="0" marR="0" lvl="0" indent="0" defTabSz="914400" eaLnBrk="1" fontAlgn="auto" latinLnBrk="0" hangingPunct="1">
              <a:lnSpc>
                <a:spcPct val="100000"/>
              </a:lnSpc>
              <a:spcBef>
                <a:spcPts val="0"/>
              </a:spcBef>
              <a:spcAft>
                <a:spcPts val="0"/>
              </a:spcAft>
              <a:buClrTx/>
              <a:buSzTx/>
              <a:buFontTx/>
              <a:buNone/>
              <a:tabLst/>
              <a:defRPr/>
            </a:pP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A: Note - the plastic bottle fits in the 2nd loop (maintain/prolong) in the technical cycle (blue) but the cleaning product inside the sachet fits in the biological cycle (green) as the liquid can be safely returned to the biosphere because non-toxic ingredients have been used.</a:t>
            </a:r>
          </a:p>
          <a:p>
            <a:pPr marL="0" marR="0" lvl="0" indent="0" defTabSz="914400" eaLnBrk="1" fontAlgn="auto" latinLnBrk="0" hangingPunct="1">
              <a:lnSpc>
                <a:spcPct val="100000"/>
              </a:lnSpc>
              <a:spcBef>
                <a:spcPts val="0"/>
              </a:spcBef>
              <a:spcAft>
                <a:spcPts val="0"/>
              </a:spcAft>
              <a:buClrTx/>
              <a:buSzTx/>
              <a:buFontTx/>
              <a:buNone/>
              <a:tabLst/>
              <a:defRPr/>
            </a:pPr>
            <a:endParaRPr lang="en-US" b="1" baseline="0" dirty="0" smtClean="0"/>
          </a:p>
          <a:p>
            <a:endParaRPr lang="en-US" sz="1200" b="0" i="0" kern="1200" dirty="0" smtClean="0">
              <a:solidFill>
                <a:schemeClr val="tx1"/>
              </a:solidFill>
              <a:effectLst/>
              <a:latin typeface="Helvetica Neue Ligh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16</a:t>
            </a:fld>
            <a:endParaRPr lang="en-US" dirty="0"/>
          </a:p>
        </p:txBody>
      </p:sp>
    </p:spTree>
    <p:extLst>
      <p:ext uri="{BB962C8B-B14F-4D97-AF65-F5344CB8AC3E}">
        <p14:creationId xmlns:p14="http://schemas.microsoft.com/office/powerpoint/2010/main" val="82716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end of</a:t>
            </a:r>
            <a:r>
              <a:rPr lang="en-US" baseline="0" dirty="0" smtClean="0"/>
              <a:t> part 1. You may want to continue with part 2 or insert your own plenary activity here and return to the design challenge later. </a:t>
            </a:r>
          </a:p>
          <a:p>
            <a:endParaRPr lang="en-US" baseline="0" dirty="0" smtClean="0"/>
          </a:p>
          <a:p>
            <a:r>
              <a:rPr lang="en-US" baseline="0" dirty="0" smtClean="0"/>
              <a:t>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17</a:t>
            </a:fld>
            <a:endParaRPr lang="en-US" dirty="0"/>
          </a:p>
        </p:txBody>
      </p:sp>
    </p:spTree>
    <p:extLst>
      <p:ext uri="{BB962C8B-B14F-4D97-AF65-F5344CB8AC3E}">
        <p14:creationId xmlns:p14="http://schemas.microsoft.com/office/powerpoint/2010/main" val="358986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is-IS" altLang="en-US" b="1" dirty="0" smtClean="0">
                <a:ea typeface="ＭＳ Ｐゴシック" charset="-128"/>
              </a:rPr>
              <a:t>TEACHER’S GUIDANCE:</a:t>
            </a:r>
          </a:p>
          <a:p>
            <a:pPr marL="0" indent="0">
              <a:buFontTx/>
              <a:buNone/>
            </a:pPr>
            <a:endParaRPr lang="is-IS" altLang="en-US" dirty="0" smtClean="0">
              <a:ea typeface="ＭＳ Ｐゴシック" charset="-128"/>
            </a:endParaRPr>
          </a:p>
          <a:p>
            <a:pPr marL="0" indent="0">
              <a:buFontTx/>
              <a:buNone/>
            </a:pPr>
            <a:r>
              <a:rPr lang="is-IS" altLang="en-US" dirty="0" smtClean="0">
                <a:ea typeface="ＭＳ Ｐゴシック" charset="-128"/>
              </a:rPr>
              <a:t>Ask students to write up the journey they see crisps going through</a:t>
            </a:r>
            <a:r>
              <a:rPr lang="is-IS" altLang="en-US" baseline="0" dirty="0" smtClean="0">
                <a:ea typeface="ＭＳ Ｐゴシック" charset="-128"/>
              </a:rPr>
              <a:t> before showing the next slide. Students could map this out on paper in groups or pairs.</a:t>
            </a: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18</a:t>
            </a:fld>
            <a:endParaRPr lang="en-US" dirty="0"/>
          </a:p>
        </p:txBody>
      </p:sp>
    </p:spTree>
    <p:extLst>
      <p:ext uri="{BB962C8B-B14F-4D97-AF65-F5344CB8AC3E}">
        <p14:creationId xmlns:p14="http://schemas.microsoft.com/office/powerpoint/2010/main" val="559170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Use</a:t>
            </a:r>
            <a:r>
              <a:rPr lang="en-US" b="0" baseline="0" dirty="0" smtClean="0"/>
              <a:t> this slide to illustrate the journey that a packet of crisps goes through. </a:t>
            </a:r>
          </a:p>
          <a:p>
            <a:endParaRPr lang="en-US" b="0" baseline="0" dirty="0" smtClean="0"/>
          </a:p>
          <a:p>
            <a:r>
              <a:rPr lang="en-US" b="1" baseline="0" dirty="0" smtClean="0"/>
              <a:t>USEFUL QUESTIONS:</a:t>
            </a:r>
          </a:p>
          <a:p>
            <a:endParaRPr lang="en-US" b="1" baseline="0" dirty="0" smtClean="0"/>
          </a:p>
          <a:p>
            <a:r>
              <a:rPr lang="en-US" b="1" baseline="0" dirty="0" smtClean="0"/>
              <a:t>What other products follow a similar journey to crisps?</a:t>
            </a:r>
          </a:p>
          <a:p>
            <a:r>
              <a:rPr lang="en-US" b="1" baseline="0" dirty="0" smtClean="0"/>
              <a:t>What important parts of the journey are left out?  </a:t>
            </a:r>
            <a:r>
              <a:rPr lang="en-US" b="0" baseline="0" dirty="0" smtClean="0"/>
              <a:t>(Transportation!)</a:t>
            </a:r>
            <a:r>
              <a:rPr lang="en-US" b="1" baseline="0" dirty="0" smtClean="0"/>
              <a:t> </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19</a:t>
            </a:fld>
            <a:endParaRPr lang="en-US" dirty="0"/>
          </a:p>
        </p:txBody>
      </p:sp>
    </p:spTree>
    <p:extLst>
      <p:ext uri="{BB962C8B-B14F-4D97-AF65-F5344CB8AC3E}">
        <p14:creationId xmlns:p14="http://schemas.microsoft.com/office/powerpoint/2010/main" val="177012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a:t>
            </a:fld>
            <a:endParaRPr lang="en-US" dirty="0"/>
          </a:p>
        </p:txBody>
      </p:sp>
    </p:spTree>
    <p:extLst>
      <p:ext uri="{BB962C8B-B14F-4D97-AF65-F5344CB8AC3E}">
        <p14:creationId xmlns:p14="http://schemas.microsoft.com/office/powerpoint/2010/main" val="1720810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linear process in action.</a:t>
            </a:r>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20</a:t>
            </a:fld>
            <a:endParaRPr lang="en-US" dirty="0"/>
          </a:p>
        </p:txBody>
      </p:sp>
    </p:spTree>
    <p:extLst>
      <p:ext uri="{BB962C8B-B14F-4D97-AF65-F5344CB8AC3E}">
        <p14:creationId xmlns:p14="http://schemas.microsoft.com/office/powerpoint/2010/main" val="1923555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Gotham Book" charset="0"/>
                <a:ea typeface="Gotham Book" charset="0"/>
                <a:cs typeface="Gotham Book" charset="0"/>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latin typeface="Gotham Book" charset="0"/>
              <a:ea typeface="Gotham Book" charset="0"/>
              <a:cs typeface="Gotham Book"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Gotham Book" charset="0"/>
                <a:ea typeface="Gotham Book" charset="0"/>
                <a:cs typeface="Gotham Book" charset="0"/>
              </a:rPr>
              <a:t>Crisp</a:t>
            </a:r>
            <a:r>
              <a:rPr lang="en-US" sz="1200" b="0" baseline="0" dirty="0" smtClean="0">
                <a:latin typeface="Gotham Book" charset="0"/>
                <a:ea typeface="Gotham Book" charset="0"/>
                <a:cs typeface="Gotham Book" charset="0"/>
              </a:rPr>
              <a:t> packets are an example of multi-layered packaging which is difficult to recycle. Each layer adds a certain property; for example, one layer may be good at keeping out moisture while another may add strength and flexibility.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Gotham Book" charset="0"/>
              <a:ea typeface="Gotham Book" charset="0"/>
              <a:cs typeface="Gotham Book"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Gotham Book" charset="0"/>
                <a:ea typeface="Gotham Book" charset="0"/>
                <a:cs typeface="Gotham Book" charset="0"/>
              </a:rPr>
              <a:t>Typically, this type of packaging is designed for single rather than repeated use.</a:t>
            </a:r>
            <a:endParaRPr lang="en-US" sz="1200" b="0" dirty="0" smtClean="0">
              <a:latin typeface="Gotham Book" charset="0"/>
              <a:ea typeface="Gotham Book" charset="0"/>
              <a:cs typeface="Gotham Book" charset="0"/>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21</a:t>
            </a:fld>
            <a:endParaRPr lang="en-US" dirty="0"/>
          </a:p>
        </p:txBody>
      </p:sp>
    </p:spTree>
    <p:extLst>
      <p:ext uri="{BB962C8B-B14F-4D97-AF65-F5344CB8AC3E}">
        <p14:creationId xmlns:p14="http://schemas.microsoft.com/office/powerpoint/2010/main" val="38535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(Click on above photo to watch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A team member of the Ellen MacArthur Foundation explains the challenges around multi-layered packaging.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VIDEO TRANSCRIPT: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Hello, I’m </a:t>
            </a:r>
            <a:r>
              <a:rPr lang="en-US" b="0" baseline="0" dirty="0" err="1" smtClean="0">
                <a:solidFill>
                  <a:srgbClr val="000000"/>
                </a:solidFill>
                <a:latin typeface="Gotham Book" charset="0"/>
                <a:ea typeface="Gotham Book" charset="0"/>
                <a:cs typeface="Gotham Book" charset="0"/>
                <a:sym typeface="Helvetica Light"/>
              </a:rPr>
              <a:t>Phillipa</a:t>
            </a:r>
            <a:r>
              <a:rPr lang="en-US" b="0" baseline="0" dirty="0" smtClean="0">
                <a:solidFill>
                  <a:srgbClr val="000000"/>
                </a:solidFill>
                <a:latin typeface="Gotham Book" charset="0"/>
                <a:ea typeface="Gotham Book" charset="0"/>
                <a:cs typeface="Gotham Book" charset="0"/>
                <a:sym typeface="Helvetica Light"/>
              </a:rPr>
              <a:t>, And I work for the New Plastics Economy team here at the Ellen MacArthur Foundation. One of the things we’ve been thinking about that could do with a bit of a redesign, are these things: plastic sachets. Let’s have a look at them. They are small, lightweight, cheap, and they enable us to get a single serving of any product that we want, when we want, and also saves us carrying around a big bottle of ketchup in our pockets.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But there’s a problem with these sachets, and that problem is that they are made of multiple layers of plastic, which are currently unrecyclable. More often than not, they also have a tear off strip on them, which doesn’t even make it to the bin let alone the recycling system half the time. Which means that these things often end up in our environment.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And here’s your design challenge for today: How can we design a new system of getting a single serving of a product to the consumer when they want it, where they want it, without damaging the environment. And it’s over to you.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22</a:t>
            </a:fld>
            <a:endParaRPr lang="en-US" dirty="0"/>
          </a:p>
        </p:txBody>
      </p:sp>
    </p:spTree>
    <p:extLst>
      <p:ext uri="{BB962C8B-B14F-4D97-AF65-F5344CB8AC3E}">
        <p14:creationId xmlns:p14="http://schemas.microsoft.com/office/powerpoint/2010/main" val="678030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TEACHER’S GUIDANCE: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In groups or pairs, ask students to decide on a type of plastic packaging that needs redesigning</a:t>
            </a:r>
            <a:r>
              <a:rPr lang="en-US" sz="1200" b="0" i="0" u="none" strike="noStrike" kern="1200" baseline="0" dirty="0" smtClean="0">
                <a:solidFill>
                  <a:schemeClr val="tx1"/>
                </a:solidFill>
                <a:effectLst/>
                <a:latin typeface="Helvetica Neue Light"/>
                <a:ea typeface="+mn-ea"/>
                <a:cs typeface="+mn-cs"/>
                <a:sym typeface="Helvetica Light"/>
              </a:rPr>
              <a:t> </a:t>
            </a:r>
            <a:r>
              <a:rPr lang="en-US" sz="1200" b="0" i="0" u="none" strike="noStrike" kern="1200" baseline="0" dirty="0" err="1" smtClean="0">
                <a:solidFill>
                  <a:schemeClr val="tx1"/>
                </a:solidFill>
                <a:effectLst/>
                <a:latin typeface="Helvetica Neue Light"/>
                <a:ea typeface="+mn-ea"/>
                <a:cs typeface="+mn-cs"/>
                <a:sym typeface="Helvetica Light"/>
              </a:rPr>
              <a:t>e.g.</a:t>
            </a:r>
            <a:r>
              <a:rPr lang="en-US" sz="1200" b="0" i="0" u="none" strike="noStrike" kern="1200" dirty="0" err="1" smtClean="0">
                <a:solidFill>
                  <a:schemeClr val="tx1"/>
                </a:solidFill>
                <a:effectLst/>
                <a:latin typeface="Helvetica Neue Light"/>
                <a:ea typeface="+mn-ea"/>
                <a:cs typeface="+mn-cs"/>
              </a:rPr>
              <a:t>crisp</a:t>
            </a:r>
            <a:r>
              <a:rPr lang="en-US" sz="1200" b="0" i="0" u="none" strike="noStrike" kern="1200" dirty="0" smtClean="0">
                <a:solidFill>
                  <a:schemeClr val="tx1"/>
                </a:solidFill>
                <a:effectLst/>
                <a:latin typeface="Helvetica Neue Light"/>
                <a:ea typeface="+mn-ea"/>
                <a:cs typeface="+mn-cs"/>
              </a:rPr>
              <a:t> packets, plastics sachets or plastic packaging with tear-offs (such</a:t>
            </a:r>
            <a:r>
              <a:rPr lang="en-US" sz="1200" b="0" i="0" u="none" strike="noStrike" kern="1200" baseline="0" dirty="0" smtClean="0">
                <a:solidFill>
                  <a:schemeClr val="tx1"/>
                </a:solidFill>
                <a:effectLst/>
                <a:latin typeface="Helvetica Neue Light"/>
                <a:ea typeface="+mn-ea"/>
                <a:cs typeface="+mn-cs"/>
              </a:rPr>
              <a:t> as the little plastic pull tags found on some drinks bottles that release the cap).</a:t>
            </a:r>
            <a:endParaRPr lang="en-US" b="1"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23</a:t>
            </a:fld>
            <a:endParaRPr lang="en-US" dirty="0"/>
          </a:p>
        </p:txBody>
      </p:sp>
    </p:spTree>
    <p:extLst>
      <p:ext uri="{BB962C8B-B14F-4D97-AF65-F5344CB8AC3E}">
        <p14:creationId xmlns:p14="http://schemas.microsoft.com/office/powerpoint/2010/main" val="466009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24</a:t>
            </a:fld>
            <a:endParaRPr lang="en-US" dirty="0"/>
          </a:p>
        </p:txBody>
      </p:sp>
    </p:spTree>
    <p:extLst>
      <p:ext uri="{BB962C8B-B14F-4D97-AF65-F5344CB8AC3E}">
        <p14:creationId xmlns:p14="http://schemas.microsoft.com/office/powerpoint/2010/main" val="416508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a:t>
            </a:r>
            <a:r>
              <a:rPr lang="en-US" b="1" baseline="0" dirty="0" smtClean="0"/>
              <a:t> IDEAS:</a:t>
            </a:r>
          </a:p>
          <a:p>
            <a:endParaRPr lang="en-US" b="1" baseline="0" dirty="0" smtClean="0"/>
          </a:p>
          <a:p>
            <a:pPr marL="171450" indent="-171450">
              <a:buFontTx/>
              <a:buChar char="-"/>
            </a:pPr>
            <a:r>
              <a:rPr lang="en-US" b="0" baseline="0" dirty="0" smtClean="0"/>
              <a:t>Keep product fresh</a:t>
            </a:r>
          </a:p>
          <a:p>
            <a:pPr marL="171450" indent="-171450">
              <a:buFontTx/>
              <a:buChar char="-"/>
            </a:pPr>
            <a:r>
              <a:rPr lang="en-US" b="0" baseline="0" dirty="0" smtClean="0"/>
              <a:t>Maintain </a:t>
            </a:r>
            <a:r>
              <a:rPr lang="en-US" b="0" baseline="0" dirty="0" err="1" smtClean="0"/>
              <a:t>flavour</a:t>
            </a:r>
            <a:endParaRPr lang="en-US" b="0" baseline="0" dirty="0" smtClean="0"/>
          </a:p>
          <a:p>
            <a:pPr marL="171450" indent="-171450">
              <a:buFontTx/>
              <a:buChar char="-"/>
            </a:pPr>
            <a:r>
              <a:rPr lang="en-US" b="0" baseline="0" dirty="0" smtClean="0"/>
              <a:t>Air and water tight</a:t>
            </a:r>
          </a:p>
          <a:p>
            <a:pPr marL="171450" indent="-171450">
              <a:buFontTx/>
              <a:buChar char="-"/>
            </a:pPr>
            <a:r>
              <a:rPr lang="en-US" b="0" baseline="0" dirty="0" smtClean="0"/>
              <a:t>Protect from germs</a:t>
            </a:r>
          </a:p>
          <a:p>
            <a:pPr marL="171450" indent="-171450">
              <a:buFontTx/>
              <a:buChar char="-"/>
            </a:pPr>
            <a:r>
              <a:rPr lang="en-US" b="0" baseline="0" dirty="0" smtClean="0"/>
              <a:t>Light</a:t>
            </a:r>
          </a:p>
          <a:p>
            <a:pPr marL="171450" indent="-171450">
              <a:buFontTx/>
              <a:buChar char="-"/>
            </a:pPr>
            <a:r>
              <a:rPr lang="en-US" b="0" baseline="0" dirty="0" smtClean="0"/>
              <a:t>Easy to open</a:t>
            </a:r>
          </a:p>
          <a:p>
            <a:pPr marL="171450" indent="-171450">
              <a:buFontTx/>
              <a:buChar char="-"/>
            </a:pPr>
            <a:r>
              <a:rPr lang="en-US" b="0" baseline="0" dirty="0" smtClean="0"/>
              <a:t>Show ingredients</a:t>
            </a:r>
          </a:p>
          <a:p>
            <a:pPr marL="171450" indent="-171450">
              <a:buFontTx/>
              <a:buChar char="-"/>
            </a:pPr>
            <a:r>
              <a:rPr lang="en-US" b="0" baseline="0" dirty="0" smtClean="0"/>
              <a:t>Aesthetically pleasing</a:t>
            </a:r>
          </a:p>
          <a:p>
            <a:pPr marL="171450" indent="-171450">
              <a:buFontTx/>
              <a:buChar char="-"/>
            </a:pPr>
            <a:r>
              <a:rPr lang="en-US" b="0" baseline="0" dirty="0" smtClean="0"/>
              <a:t>Inexpensive</a:t>
            </a:r>
          </a:p>
        </p:txBody>
      </p:sp>
      <p:sp>
        <p:nvSpPr>
          <p:cNvPr id="4" name="Slide Number Placeholder 3"/>
          <p:cNvSpPr>
            <a:spLocks noGrp="1"/>
          </p:cNvSpPr>
          <p:nvPr>
            <p:ph type="sldNum" sz="quarter" idx="10"/>
          </p:nvPr>
        </p:nvSpPr>
        <p:spPr/>
        <p:txBody>
          <a:bodyPr/>
          <a:lstStyle/>
          <a:p>
            <a:fld id="{00902BC0-6B00-E244-AF5C-C1AB8548A8E8}" type="slidenum">
              <a:rPr lang="en-US" smtClean="0"/>
              <a:pPr/>
              <a:t>25</a:t>
            </a:fld>
            <a:endParaRPr lang="en-US" dirty="0"/>
          </a:p>
        </p:txBody>
      </p:sp>
    </p:spTree>
    <p:extLst>
      <p:ext uri="{BB962C8B-B14F-4D97-AF65-F5344CB8AC3E}">
        <p14:creationId xmlns:p14="http://schemas.microsoft.com/office/powerpoint/2010/main" val="1480972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Remind</a:t>
            </a:r>
            <a:r>
              <a:rPr lang="en-US" b="0" baseline="0" dirty="0" smtClean="0"/>
              <a:t> students of these two key principles of the circular economy. Encourage their ‘how might we’ questions (on next slide) to address these principles.</a:t>
            </a:r>
            <a:endParaRPr lang="en-US" b="0"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26</a:t>
            </a:fld>
            <a:endParaRPr lang="en-US" dirty="0"/>
          </a:p>
        </p:txBody>
      </p:sp>
    </p:spTree>
    <p:extLst>
      <p:ext uri="{BB962C8B-B14F-4D97-AF65-F5344CB8AC3E}">
        <p14:creationId xmlns:p14="http://schemas.microsoft.com/office/powerpoint/2010/main" val="10755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EXAMPLE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How might we design a sachet so that it protects the ketchup hygienically, but is fully compostable and is fit for the circular economy?”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Note: Remind students to address the two principles when designing for a circular economy.   </a:t>
            </a:r>
          </a:p>
        </p:txBody>
      </p:sp>
      <p:sp>
        <p:nvSpPr>
          <p:cNvPr id="4" name="Slide Number Placeholder 3"/>
          <p:cNvSpPr>
            <a:spLocks noGrp="1"/>
          </p:cNvSpPr>
          <p:nvPr>
            <p:ph type="sldNum" sz="quarter" idx="10"/>
          </p:nvPr>
        </p:nvSpPr>
        <p:spPr/>
        <p:txBody>
          <a:bodyPr/>
          <a:lstStyle/>
          <a:p>
            <a:fld id="{00902BC0-6B00-E244-AF5C-C1AB8548A8E8}" type="slidenum">
              <a:rPr lang="en-US" smtClean="0"/>
              <a:pPr/>
              <a:t>27</a:t>
            </a:fld>
            <a:endParaRPr lang="en-US" dirty="0"/>
          </a:p>
        </p:txBody>
      </p:sp>
    </p:spTree>
    <p:extLst>
      <p:ext uri="{BB962C8B-B14F-4D97-AF65-F5344CB8AC3E}">
        <p14:creationId xmlns:p14="http://schemas.microsoft.com/office/powerpoint/2010/main" val="881779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28</a:t>
            </a:fld>
            <a:endParaRPr lang="en-US" dirty="0"/>
          </a:p>
        </p:txBody>
      </p:sp>
    </p:spTree>
    <p:extLst>
      <p:ext uri="{BB962C8B-B14F-4D97-AF65-F5344CB8AC3E}">
        <p14:creationId xmlns:p14="http://schemas.microsoft.com/office/powerpoint/2010/main" val="1026664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29</a:t>
            </a:fld>
            <a:endParaRPr lang="en-US" dirty="0"/>
          </a:p>
        </p:txBody>
      </p:sp>
    </p:spTree>
    <p:extLst>
      <p:ext uri="{BB962C8B-B14F-4D97-AF65-F5344CB8AC3E}">
        <p14:creationId xmlns:p14="http://schemas.microsoft.com/office/powerpoint/2010/main" val="88064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www.ellenmacarthurfoundation.org</a:t>
            </a:r>
            <a:r>
              <a:rPr lang="en-US" dirty="0" smtClean="0"/>
              <a:t>/</a:t>
            </a:r>
            <a:r>
              <a:rPr lang="en-US" dirty="0" err="1" smtClean="0"/>
              <a:t>programmes</a:t>
            </a:r>
            <a:r>
              <a:rPr lang="en-US" dirty="0" smtClean="0"/>
              <a:t>/systemic-initiatives/new-plastics-economy</a:t>
            </a:r>
          </a:p>
          <a:p>
            <a:endParaRPr lang="en-US" dirty="0" smtClean="0"/>
          </a:p>
          <a:p>
            <a:r>
              <a:rPr lang="en-US" b="1" baseline="0" dirty="0" smtClean="0"/>
              <a:t>NOTE: </a:t>
            </a:r>
            <a:r>
              <a:rPr lang="en-US" baseline="0" dirty="0" smtClean="0"/>
              <a:t>click on the image to reach our webpage where you can access the video. </a:t>
            </a:r>
          </a:p>
          <a:p>
            <a:endParaRPr lang="en-US" baseline="0" dirty="0" smtClean="0"/>
          </a:p>
          <a:p>
            <a:r>
              <a:rPr lang="en-US" b="1" baseline="0" dirty="0" smtClean="0"/>
              <a:t>TEACHER’S GUIDANCE:</a:t>
            </a:r>
          </a:p>
          <a:p>
            <a:r>
              <a:rPr lang="en-US" baseline="0" dirty="0" smtClean="0"/>
              <a:t>This video provides an excellent introduction to plastics – the pros and the cons – and sets students up for the starter activities that follow.</a:t>
            </a:r>
          </a:p>
          <a:p>
            <a:endParaRPr lang="en-US" dirty="0" smtClean="0"/>
          </a:p>
          <a:p>
            <a:r>
              <a:rPr lang="en-US" b="1" dirty="0" smtClean="0"/>
              <a:t>VIDEO TRANSCRIPT:</a:t>
            </a:r>
          </a:p>
          <a:p>
            <a:endParaRPr lang="en-US" b="1" dirty="0" smtClean="0"/>
          </a:p>
          <a:p>
            <a:r>
              <a:rPr lang="en-US" b="0" dirty="0" smtClean="0"/>
              <a:t>Plastics</a:t>
            </a:r>
            <a:r>
              <a:rPr lang="en-US" b="0" baseline="0" dirty="0" smtClean="0"/>
              <a:t> are all around us. We all benefit from them. They make our cars lighter, protect our food and insulate our homes. As we use plastics in more and more ways, we’re also creating more. But did you know that just 14% of global plastic packaging is recycled? All the rest, worth 80- 120 billion dollars every year, is lost after just one short use, and that nearly a third of all plastic packaging leaks into ecosystems where it can stay around for hundreds of years. This means that by 2050, there could more plastics than fish in the sea. The New Plastics Economy aims to drive a movement towards a system that works, transforming the current, take-make-dispose economy into one where plastics are designed to be used over and over again. To do that we’re bringing together leading </a:t>
            </a:r>
            <a:r>
              <a:rPr lang="en-US" b="0" baseline="0" dirty="0" err="1" smtClean="0"/>
              <a:t>organisations</a:t>
            </a:r>
            <a:r>
              <a:rPr lang="en-US" b="0" baseline="0" dirty="0" smtClean="0"/>
              <a:t>, experts, and entrepreneurs form across the world to innovate, collaborate, and rethink the way we produce, use and recover plastics. We know it’s possible. Join us in creating an effective system that works for everyone. Visit </a:t>
            </a:r>
            <a:r>
              <a:rPr lang="en-US" b="0" baseline="0" dirty="0" err="1" smtClean="0"/>
              <a:t>newplasticseconomy.org</a:t>
            </a:r>
            <a:r>
              <a:rPr lang="en-US" b="0" baseline="0" dirty="0" smtClean="0"/>
              <a:t> to learn more and see who is already involved.  </a:t>
            </a:r>
            <a:endParaRPr lang="en-US" b="0"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3</a:t>
            </a:fld>
            <a:endParaRPr lang="en-US" dirty="0"/>
          </a:p>
        </p:txBody>
      </p:sp>
    </p:spTree>
    <p:extLst>
      <p:ext uri="{BB962C8B-B14F-4D97-AF65-F5344CB8AC3E}">
        <p14:creationId xmlns:p14="http://schemas.microsoft.com/office/powerpoint/2010/main" val="1939975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(Click on above photo to watch video)</a:t>
            </a:r>
          </a:p>
          <a:p>
            <a:endParaRPr lang="en-US" dirty="0" smtClean="0"/>
          </a:p>
          <a:p>
            <a:r>
              <a:rPr lang="en-US" dirty="0" smtClean="0"/>
              <a:t>Remind</a:t>
            </a:r>
            <a:r>
              <a:rPr lang="en-US" baseline="0" dirty="0" smtClean="0"/>
              <a:t> students that the prototyping process is just a way of giving life to an idea in order to demonstrate the essential workings; it does not have to look pretty or use the same materials that you would want to use to create your design for real. It’s about having fun and being creative!  </a:t>
            </a:r>
          </a:p>
          <a:p>
            <a:endParaRPr lang="en-US" baseline="0" dirty="0" smtClean="0"/>
          </a:p>
        </p:txBody>
      </p:sp>
      <p:sp>
        <p:nvSpPr>
          <p:cNvPr id="4" name="Slide Number Placeholder 3"/>
          <p:cNvSpPr>
            <a:spLocks noGrp="1"/>
          </p:cNvSpPr>
          <p:nvPr>
            <p:ph type="sldNum" sz="quarter" idx="10"/>
          </p:nvPr>
        </p:nvSpPr>
        <p:spPr/>
        <p:txBody>
          <a:bodyPr/>
          <a:lstStyle/>
          <a:p>
            <a:fld id="{00902BC0-6B00-E244-AF5C-C1AB8548A8E8}" type="slidenum">
              <a:rPr lang="en-US" smtClean="0"/>
              <a:pPr/>
              <a:t>30</a:t>
            </a:fld>
            <a:endParaRPr lang="en-US" dirty="0"/>
          </a:p>
        </p:txBody>
      </p:sp>
    </p:spTree>
    <p:extLst>
      <p:ext uri="{BB962C8B-B14F-4D97-AF65-F5344CB8AC3E}">
        <p14:creationId xmlns:p14="http://schemas.microsoft.com/office/powerpoint/2010/main" val="879430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31</a:t>
            </a:fld>
            <a:endParaRPr lang="en-US" dirty="0"/>
          </a:p>
        </p:txBody>
      </p:sp>
    </p:spTree>
    <p:extLst>
      <p:ext uri="{BB962C8B-B14F-4D97-AF65-F5344CB8AC3E}">
        <p14:creationId xmlns:p14="http://schemas.microsoft.com/office/powerpoint/2010/main" val="44745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32</a:t>
            </a:fld>
            <a:endParaRPr lang="en-US" dirty="0"/>
          </a:p>
        </p:txBody>
      </p:sp>
    </p:spTree>
    <p:extLst>
      <p:ext uri="{BB962C8B-B14F-4D97-AF65-F5344CB8AC3E}">
        <p14:creationId xmlns:p14="http://schemas.microsoft.com/office/powerpoint/2010/main" val="1814732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33</a:t>
            </a:fld>
            <a:endParaRPr lang="en-US" dirty="0"/>
          </a:p>
        </p:txBody>
      </p:sp>
    </p:spTree>
    <p:extLst>
      <p:ext uri="{BB962C8B-B14F-4D97-AF65-F5344CB8AC3E}">
        <p14:creationId xmlns:p14="http://schemas.microsoft.com/office/powerpoint/2010/main" val="1719712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b="1" baseline="0" dirty="0" smtClean="0">
              <a:solidFill>
                <a:srgbClr val="000000"/>
              </a:solidFill>
              <a:latin typeface="Gotham Book" charset="0"/>
              <a:ea typeface="Gotham Book" charset="0"/>
              <a:cs typeface="Gotham Book" charset="0"/>
              <a:sym typeface="Helvetica Light"/>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altLang="en-US" sz="1200" dirty="0" smtClean="0">
                <a:latin typeface="Gotham Black" charset="0"/>
              </a:rPr>
              <a:t>Reuse</a:t>
            </a:r>
            <a:r>
              <a:rPr lang="en-US" altLang="en-US" sz="1200" dirty="0" smtClean="0">
                <a:latin typeface="Gotham Medium" charset="0"/>
              </a:rPr>
              <a:t>. Make secondary markets more economically attractive</a:t>
            </a:r>
          </a:p>
          <a:p>
            <a:pPr eaLnBrk="1" hangingPunct="1"/>
            <a:endParaRPr lang="en-US" altLang="en-US" sz="1200" dirty="0" smtClean="0">
              <a:latin typeface="Gotham Medium" charset="0"/>
            </a:endParaRPr>
          </a:p>
          <a:p>
            <a:pPr marL="171450" indent="-171450" eaLnBrk="1" hangingPunct="1">
              <a:buFont typeface="Arial" charset="0"/>
              <a:buChar char="•"/>
            </a:pPr>
            <a:r>
              <a:rPr lang="en-US" altLang="en-US" sz="1200" dirty="0" smtClean="0">
                <a:latin typeface="Gotham Black" charset="0"/>
              </a:rPr>
              <a:t>Sorting and collection</a:t>
            </a:r>
            <a:r>
              <a:rPr lang="en-US" altLang="en-US" sz="1200" dirty="0" smtClean="0">
                <a:latin typeface="Gotham Medium" charset="0"/>
              </a:rPr>
              <a:t>. Develop adoption of collection and sorting guidelines</a:t>
            </a:r>
          </a:p>
          <a:p>
            <a:pPr marL="171450" indent="-171450" eaLnBrk="1" hangingPunct="1">
              <a:buFont typeface="Arial" charset="0"/>
              <a:buChar char="•"/>
            </a:pPr>
            <a:endParaRPr lang="en-US" altLang="en-US" sz="1200" dirty="0" smtClean="0">
              <a:latin typeface="Gotham Medium"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altLang="en-US" sz="1200" dirty="0" smtClean="0">
                <a:latin typeface="Gotham Black" charset="0"/>
              </a:rPr>
              <a:t>Recycling</a:t>
            </a:r>
            <a:r>
              <a:rPr lang="en-US" altLang="en-US" sz="1200" dirty="0" smtClean="0">
                <a:latin typeface="Gotham Medium" charset="0"/>
              </a:rPr>
              <a:t>. Drastically increasing the economics, uptake and quality</a:t>
            </a:r>
          </a:p>
          <a:p>
            <a:pPr marL="171450" indent="-171450" eaLnBrk="1" hangingPunct="1">
              <a:buFont typeface="Arial" charset="0"/>
              <a:buChar char="•"/>
            </a:pPr>
            <a:endParaRPr lang="en-US" altLang="en-US" sz="1200" dirty="0" smtClean="0">
              <a:latin typeface="Gotham Medium" charset="0"/>
            </a:endParaRPr>
          </a:p>
          <a:p>
            <a:pPr marL="171450" indent="-171450" eaLnBrk="1" hangingPunct="1">
              <a:buFont typeface="Arial" charset="0"/>
              <a:buChar char="•"/>
            </a:pPr>
            <a:r>
              <a:rPr lang="en-US" altLang="en-US" sz="1200" dirty="0" smtClean="0">
                <a:latin typeface="Gotham Black" charset="0"/>
              </a:rPr>
              <a:t>Business models</a:t>
            </a:r>
            <a:r>
              <a:rPr lang="en-US" altLang="en-US" sz="1200" dirty="0" smtClean="0">
                <a:latin typeface="Gotham Medium" charset="0"/>
              </a:rPr>
              <a:t>. Adopt a business model that allows home users to reuse plastics (like</a:t>
            </a:r>
            <a:r>
              <a:rPr lang="en-US" altLang="en-US" sz="1200" baseline="0" dirty="0" smtClean="0">
                <a:latin typeface="Gotham Medium" charset="0"/>
              </a:rPr>
              <a:t> </a:t>
            </a:r>
            <a:r>
              <a:rPr lang="en-US" altLang="en-US" sz="1200" baseline="0" dirty="0" err="1" smtClean="0">
                <a:latin typeface="Gotham Medium" charset="0"/>
              </a:rPr>
              <a:t>S</a:t>
            </a:r>
            <a:r>
              <a:rPr lang="en-US" altLang="en-US" sz="1200" dirty="0" err="1" smtClean="0">
                <a:latin typeface="Gotham Medium" charset="0"/>
              </a:rPr>
              <a:t>plosh.com</a:t>
            </a:r>
            <a:r>
              <a:rPr lang="en-US" altLang="en-US" sz="1200" dirty="0" smtClean="0">
                <a:latin typeface="Gotham Medium" charset="0"/>
              </a:rPr>
              <a:t>, for example)</a:t>
            </a:r>
          </a:p>
          <a:p>
            <a:pPr marL="171450" indent="-171450" eaLnBrk="1" hangingPunct="1">
              <a:buFont typeface="Arial" charset="0"/>
              <a:buChar char="•"/>
            </a:pPr>
            <a:endParaRPr lang="en-US" altLang="en-US" sz="1200" dirty="0" smtClean="0">
              <a:latin typeface="Gotham Medium" charset="0"/>
            </a:endParaRPr>
          </a:p>
          <a:p>
            <a:pPr marL="171450" indent="-171450" eaLnBrk="1" hangingPunct="1">
              <a:buFont typeface="Arial" charset="0"/>
              <a:buChar char="•"/>
            </a:pPr>
            <a:r>
              <a:rPr lang="en-US" altLang="en-US" sz="1200" dirty="0" smtClean="0">
                <a:latin typeface="Gotham Black" charset="0"/>
              </a:rPr>
              <a:t>Service-based</a:t>
            </a:r>
            <a:r>
              <a:rPr lang="en-US" altLang="en-US" sz="1200" baseline="0" dirty="0" smtClean="0">
                <a:latin typeface="Gotham Black" charset="0"/>
              </a:rPr>
              <a:t> models</a:t>
            </a:r>
            <a:r>
              <a:rPr lang="en-US" altLang="en-US" sz="1200" dirty="0" smtClean="0">
                <a:latin typeface="Gotham Medium" charset="0"/>
              </a:rPr>
              <a:t>. Sell the service rather than the product, and eliminate packaging in the process (Netflix, for example)</a:t>
            </a:r>
          </a:p>
          <a:p>
            <a:pPr marL="171450" indent="-171450" eaLnBrk="1" hangingPunct="1">
              <a:buFont typeface="Arial" charset="0"/>
              <a:buChar char="•"/>
            </a:pPr>
            <a:endParaRPr lang="en-US" altLang="en-US" sz="1200" dirty="0" smtClean="0">
              <a:latin typeface="Gotham Medium" charset="0"/>
            </a:endParaRPr>
          </a:p>
          <a:p>
            <a:pPr marL="171450" indent="-171450" eaLnBrk="1" hangingPunct="1">
              <a:buFont typeface="Arial" charset="0"/>
              <a:buChar char="•"/>
            </a:pPr>
            <a:r>
              <a:rPr lang="en-US" altLang="en-US" sz="1200" dirty="0" smtClean="0">
                <a:latin typeface="Gotham Black" charset="0"/>
              </a:rPr>
              <a:t>Design</a:t>
            </a:r>
            <a:r>
              <a:rPr lang="en-US" altLang="en-US" sz="1200" dirty="0" smtClean="0">
                <a:latin typeface="Gotham Medium" charset="0"/>
              </a:rPr>
              <a:t>. Create a global standard for plastic design</a:t>
            </a:r>
          </a:p>
          <a:p>
            <a:pPr marL="171450" indent="-171450" eaLnBrk="1" hangingPunct="1">
              <a:buFont typeface="Arial" charset="0"/>
              <a:buChar char="•"/>
            </a:pPr>
            <a:endParaRPr lang="en-US" altLang="en-US" sz="1200" dirty="0" smtClean="0">
              <a:latin typeface="Gotham Medium" charset="0"/>
            </a:endParaRPr>
          </a:p>
          <a:p>
            <a:pPr marL="171450" indent="-171450" eaLnBrk="1" hangingPunct="1">
              <a:buFont typeface="Arial" charset="0"/>
              <a:buChar char="•"/>
            </a:pPr>
            <a:r>
              <a:rPr lang="en-US" altLang="en-US" sz="1200" dirty="0" smtClean="0">
                <a:latin typeface="Gotham Black" charset="0"/>
              </a:rPr>
              <a:t>Compostable packaging</a:t>
            </a:r>
            <a:r>
              <a:rPr lang="en-US" altLang="en-US" sz="1200" dirty="0" smtClean="0">
                <a:latin typeface="Gotham Medium" charset="0"/>
              </a:rPr>
              <a:t>.</a:t>
            </a:r>
            <a:r>
              <a:rPr lang="en-US" altLang="en-US" sz="1200" baseline="0" dirty="0" smtClean="0">
                <a:latin typeface="Gotham Medium" charset="0"/>
              </a:rPr>
              <a:t> </a:t>
            </a:r>
            <a:r>
              <a:rPr lang="en-US" altLang="en-US" sz="1200" dirty="0" smtClean="0">
                <a:latin typeface="Gotham Medium" charset="0"/>
              </a:rPr>
              <a:t>Return nutrients to the soil</a:t>
            </a:r>
          </a:p>
          <a:p>
            <a:pPr marL="171450" indent="-171450" eaLnBrk="1" hangingPunct="1">
              <a:buFont typeface="Arial" charset="0"/>
              <a:buChar char="•"/>
            </a:pPr>
            <a:endParaRPr lang="en-US" altLang="en-US" sz="1200" dirty="0" smtClean="0">
              <a:latin typeface="Gotham Medium" charset="0"/>
            </a:endParaRPr>
          </a:p>
          <a:p>
            <a:pPr marL="171450" indent="-171450" eaLnBrk="1" hangingPunct="1">
              <a:buFont typeface="Arial" charset="0"/>
              <a:buChar char="•"/>
            </a:pPr>
            <a:r>
              <a:rPr lang="en-US" altLang="en-US" sz="1200" smtClean="0">
                <a:latin typeface="Gotham Black" charset="0"/>
              </a:rPr>
              <a:t>Materials</a:t>
            </a:r>
            <a:r>
              <a:rPr lang="en-US" altLang="en-US" sz="1200" smtClean="0">
                <a:latin typeface="Gotham Medium" charset="0"/>
              </a:rPr>
              <a:t>.</a:t>
            </a:r>
            <a:r>
              <a:rPr lang="en-US" altLang="en-US" sz="1200" baseline="0" smtClean="0">
                <a:latin typeface="Gotham Medium" charset="0"/>
              </a:rPr>
              <a:t> </a:t>
            </a:r>
            <a:r>
              <a:rPr lang="en-US" altLang="en-US" sz="1200" smtClean="0">
                <a:latin typeface="Gotham Medium" charset="0"/>
              </a:rPr>
              <a:t>Use </a:t>
            </a:r>
            <a:r>
              <a:rPr lang="en-US" altLang="en-US" sz="1200" dirty="0" smtClean="0">
                <a:latin typeface="Gotham Medium" charset="0"/>
              </a:rPr>
              <a:t>materials that don’t harm natural systems (example: dissolvable packaging)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34</a:t>
            </a:fld>
            <a:endParaRPr lang="en-US" dirty="0"/>
          </a:p>
        </p:txBody>
      </p:sp>
    </p:spTree>
    <p:extLst>
      <p:ext uri="{BB962C8B-B14F-4D97-AF65-F5344CB8AC3E}">
        <p14:creationId xmlns:p14="http://schemas.microsoft.com/office/powerpoint/2010/main" val="928533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teaching this important topic with your students. For more information on resources, content and all things circular economy, please see the final page of the lesson plan that accompanies this </a:t>
            </a:r>
            <a:r>
              <a:rPr lang="en-US" baseline="0" dirty="0" err="1" smtClean="0"/>
              <a:t>Powerpoint</a:t>
            </a:r>
            <a:r>
              <a:rPr lang="en-US" baseline="0" dirty="0" smtClean="0"/>
              <a:t>. </a:t>
            </a:r>
          </a:p>
          <a:p>
            <a:endParaRPr lang="en-US" baseline="0" dirty="0" smtClean="0"/>
          </a:p>
          <a:p>
            <a:r>
              <a:rPr lang="en-US" baseline="0" dirty="0" smtClean="0"/>
              <a:t>We welcome any feedback so please feel free to email </a:t>
            </a:r>
            <a:r>
              <a:rPr lang="en-US" baseline="0" dirty="0" err="1" smtClean="0"/>
              <a:t>harrison.wavell@ellenmacarthurfoundation.org</a:t>
            </a:r>
            <a:r>
              <a:rPr lang="en-US" baseline="0" dirty="0" smtClean="0"/>
              <a:t> or fill in the short questionnaire found on the final page of the lesson plan PDF.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35</a:t>
            </a:fld>
            <a:endParaRPr lang="en-US" dirty="0"/>
          </a:p>
        </p:txBody>
      </p:sp>
    </p:spTree>
    <p:extLst>
      <p:ext uri="{BB962C8B-B14F-4D97-AF65-F5344CB8AC3E}">
        <p14:creationId xmlns:p14="http://schemas.microsoft.com/office/powerpoint/2010/main" val="140815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dirty="0" smtClean="0"/>
              <a:t>Ask</a:t>
            </a:r>
            <a:r>
              <a:rPr lang="en-US" baseline="0" dirty="0" smtClean="0"/>
              <a:t> students to write</a:t>
            </a:r>
            <a:r>
              <a:rPr lang="en-US" dirty="0" smtClean="0"/>
              <a:t> down as many </a:t>
            </a:r>
            <a:r>
              <a:rPr lang="en-US" b="0" dirty="0" smtClean="0"/>
              <a:t>things</a:t>
            </a:r>
            <a:r>
              <a:rPr lang="en-US" dirty="0" smtClean="0"/>
              <a:t> they</a:t>
            </a:r>
            <a:r>
              <a:rPr lang="en-US" baseline="0" dirty="0" smtClean="0"/>
              <a:t> can think of</a:t>
            </a:r>
            <a:r>
              <a:rPr lang="en-US" dirty="0" smtClean="0"/>
              <a:t> that are made of plastic</a:t>
            </a:r>
            <a:r>
              <a:rPr lang="en-US" baseline="0" dirty="0" smtClean="0"/>
              <a:t> and then feedback ideas.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4</a:t>
            </a:fld>
            <a:endParaRPr lang="en-US" dirty="0"/>
          </a:p>
        </p:txBody>
      </p:sp>
    </p:spTree>
    <p:extLst>
      <p:ext uri="{BB962C8B-B14F-4D97-AF65-F5344CB8AC3E}">
        <p14:creationId xmlns:p14="http://schemas.microsoft.com/office/powerpoint/2010/main" val="174677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TEACHER’S GUIDANCE:</a:t>
            </a: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sz="1200" b="0" i="0" u="none" strike="noStrike" kern="1200" dirty="0" smtClean="0">
                <a:solidFill>
                  <a:schemeClr val="tx1"/>
                </a:solidFill>
                <a:effectLst/>
                <a:latin typeface="Helvetica Neue Light"/>
                <a:ea typeface="+mn-ea"/>
                <a:cs typeface="+mn-cs"/>
              </a:rPr>
              <a:t>Explore some applications of plastics in the students’ everyday lives. How many different</a:t>
            </a:r>
            <a:r>
              <a:rPr lang="en-US" sz="1200" b="0" i="0" u="none" strike="noStrike" kern="1200" baseline="0" dirty="0" smtClean="0">
                <a:solidFill>
                  <a:schemeClr val="tx1"/>
                </a:solidFill>
                <a:effectLst/>
                <a:latin typeface="Helvetica Neue Light"/>
                <a:ea typeface="+mn-ea"/>
                <a:cs typeface="+mn-cs"/>
              </a:rPr>
              <a:t> objects made of plastic do they have on them or can they see right now? </a:t>
            </a: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USEFUL INFORMATION:</a:t>
            </a: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Packaging materials:</a:t>
            </a:r>
            <a:r>
              <a:rPr lang="en-US" b="1" baseline="0" dirty="0" smtClean="0">
                <a:solidFill>
                  <a:srgbClr val="000000"/>
                </a:solidFill>
                <a:latin typeface="Gotham Book" charset="0"/>
                <a:ea typeface="Gotham Book" charset="0"/>
                <a:cs typeface="Gotham Book" charset="0"/>
                <a:sym typeface="Helvetica Light"/>
              </a:rPr>
              <a:t> </a:t>
            </a:r>
            <a:r>
              <a:rPr lang="en-US" baseline="0" dirty="0" smtClean="0">
                <a:solidFill>
                  <a:srgbClr val="000000"/>
                </a:solidFill>
                <a:latin typeface="Gotham Book" charset="0"/>
                <a:ea typeface="Gotham Book" charset="0"/>
                <a:cs typeface="Gotham Book" charset="0"/>
                <a:sym typeface="Helvetica Light"/>
              </a:rPr>
              <a:t>Bubble wrap, cling film, food packaging, crisps, endless!</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Construction: </a:t>
            </a:r>
            <a:r>
              <a:rPr lang="en-US" baseline="0" dirty="0" smtClean="0">
                <a:solidFill>
                  <a:srgbClr val="000000"/>
                </a:solidFill>
                <a:latin typeface="Gotham Book" charset="0"/>
                <a:ea typeface="Gotham Book" charset="0"/>
                <a:cs typeface="Gotham Book" charset="0"/>
                <a:sym typeface="Helvetica Light"/>
              </a:rPr>
              <a:t>Modern window frames are made of a plastic called PVC. Many small parts and components are </a:t>
            </a:r>
            <a:r>
              <a:rPr lang="en-US" baseline="0" dirty="0" err="1" smtClean="0">
                <a:solidFill>
                  <a:srgbClr val="000000"/>
                </a:solidFill>
                <a:latin typeface="Gotham Book" charset="0"/>
                <a:ea typeface="Gotham Book" charset="0"/>
                <a:cs typeface="Gotham Book" charset="0"/>
                <a:sym typeface="Helvetica Light"/>
              </a:rPr>
              <a:t>moulded</a:t>
            </a:r>
            <a:r>
              <a:rPr lang="en-US" baseline="0" dirty="0" smtClean="0">
                <a:solidFill>
                  <a:srgbClr val="000000"/>
                </a:solidFill>
                <a:latin typeface="Gotham Book" charset="0"/>
                <a:ea typeface="Gotham Book" charset="0"/>
                <a:cs typeface="Gotham Book" charset="0"/>
                <a:sym typeface="Helvetica Light"/>
              </a:rPr>
              <a:t> as well.</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Transportation: </a:t>
            </a:r>
            <a:r>
              <a:rPr lang="en-US" baseline="0" dirty="0" smtClean="0">
                <a:solidFill>
                  <a:srgbClr val="000000"/>
                </a:solidFill>
                <a:latin typeface="Gotham Book" charset="0"/>
                <a:ea typeface="Gotham Book" charset="0"/>
                <a:cs typeface="Gotham Book" charset="0"/>
                <a:sym typeface="Helvetica Light"/>
              </a:rPr>
              <a:t>Loads of plastic is built into cars, buses and trains, making them lighter, saving fuel.</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Healthcare: </a:t>
            </a:r>
            <a:r>
              <a:rPr lang="en-US" b="0" dirty="0" smtClean="0">
                <a:solidFill>
                  <a:srgbClr val="000000"/>
                </a:solidFill>
                <a:latin typeface="Gotham Book" charset="0"/>
                <a:ea typeface="Gotham Book" charset="0"/>
                <a:cs typeface="Gotham Book" charset="0"/>
                <a:sym typeface="Helvetica Light"/>
              </a:rPr>
              <a:t>S</a:t>
            </a:r>
            <a:r>
              <a:rPr lang="en-US" dirty="0" smtClean="0">
                <a:solidFill>
                  <a:srgbClr val="000000"/>
                </a:solidFill>
                <a:latin typeface="Gotham Book" charset="0"/>
                <a:ea typeface="Gotham Book" charset="0"/>
                <a:cs typeface="Gotham Book" charset="0"/>
                <a:sym typeface="Helvetica Light"/>
              </a:rPr>
              <a:t>ingle use plastics like syringes are very hygienic, look around in a hospital and</a:t>
            </a:r>
            <a:r>
              <a:rPr lang="en-US" baseline="0" dirty="0" smtClean="0">
                <a:solidFill>
                  <a:srgbClr val="000000"/>
                </a:solidFill>
                <a:latin typeface="Gotham Book" charset="0"/>
                <a:ea typeface="Gotham Book" charset="0"/>
                <a:cs typeface="Gotham Book" charset="0"/>
                <a:sym typeface="Helvetica Light"/>
              </a:rPr>
              <a:t> see how</a:t>
            </a:r>
            <a:r>
              <a:rPr lang="en-US" dirty="0" smtClean="0">
                <a:solidFill>
                  <a:srgbClr val="000000"/>
                </a:solidFill>
                <a:latin typeface="Gotham Book" charset="0"/>
                <a:ea typeface="Gotham Book" charset="0"/>
                <a:cs typeface="Gotham Book" charset="0"/>
                <a:sym typeface="Helvetica Light"/>
              </a:rPr>
              <a:t> many tools and devices are used by doctors and nurses</a:t>
            </a:r>
            <a:r>
              <a:rPr lang="en-US" baseline="0" dirty="0" smtClean="0">
                <a:solidFill>
                  <a:srgbClr val="000000"/>
                </a:solidFill>
                <a:latin typeface="Gotham Book" charset="0"/>
                <a:ea typeface="Gotham Book" charset="0"/>
                <a:cs typeface="Gotham Book" charset="0"/>
                <a:sym typeface="Helvetica Light"/>
              </a:rPr>
              <a:t> are made of plastic.</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Electronics: </a:t>
            </a:r>
            <a:r>
              <a:rPr lang="en-US" b="0" baseline="0" dirty="0" err="1" smtClean="0">
                <a:solidFill>
                  <a:srgbClr val="000000"/>
                </a:solidFill>
                <a:latin typeface="Gotham Book" charset="0"/>
                <a:ea typeface="Gotham Book" charset="0"/>
                <a:cs typeface="Gotham Book" charset="0"/>
                <a:sym typeface="Helvetica Light"/>
              </a:rPr>
              <a:t>Playstation</a:t>
            </a:r>
            <a:r>
              <a:rPr lang="en-US" b="0" baseline="0" dirty="0" smtClean="0">
                <a:solidFill>
                  <a:srgbClr val="000000"/>
                </a:solidFill>
                <a:latin typeface="Gotham Book" charset="0"/>
                <a:ea typeface="Gotham Book" charset="0"/>
                <a:cs typeface="Gotham Book" charset="0"/>
                <a:sym typeface="Helvetica Light"/>
              </a:rPr>
              <a:t>, Xbox, laptops, mobile phones, televisions, cameras etc.</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Clothes: </a:t>
            </a:r>
            <a:r>
              <a:rPr lang="en-US" baseline="0" dirty="0" smtClean="0">
                <a:solidFill>
                  <a:srgbClr val="000000"/>
                </a:solidFill>
                <a:latin typeface="Gotham Book" charset="0"/>
                <a:ea typeface="Gotham Book" charset="0"/>
                <a:cs typeface="Gotham Book" charset="0"/>
                <a:sym typeface="Helvetica Light"/>
              </a:rPr>
              <a:t>Synthetic garments, Nylon, recycled PET bottles (</a:t>
            </a:r>
            <a:r>
              <a:rPr lang="en-US" b="1" baseline="0" dirty="0" smtClean="0">
                <a:solidFill>
                  <a:srgbClr val="000000"/>
                </a:solidFill>
                <a:latin typeface="Gotham Book" charset="0"/>
                <a:ea typeface="Gotham Book" charset="0"/>
                <a:cs typeface="Gotham Book" charset="0"/>
                <a:sym typeface="Helvetica Light"/>
              </a:rPr>
              <a:t>see</a:t>
            </a:r>
            <a:r>
              <a:rPr lang="en-US" baseline="0" dirty="0" smtClean="0">
                <a:solidFill>
                  <a:srgbClr val="000000"/>
                </a:solidFill>
                <a:latin typeface="Gotham Book" charset="0"/>
                <a:ea typeface="Gotham Book" charset="0"/>
                <a:cs typeface="Gotham Book" charset="0"/>
                <a:sym typeface="Helvetica Light"/>
              </a:rPr>
              <a:t> </a:t>
            </a:r>
            <a:r>
              <a:rPr lang="en-US" baseline="0" dirty="0" smtClean="0">
                <a:solidFill>
                  <a:srgbClr val="235CA0"/>
                </a:solidFill>
                <a:latin typeface="Gotham Book" charset="0"/>
                <a:ea typeface="Gotham Book" charset="0"/>
                <a:cs typeface="Gotham Book" charset="0"/>
                <a:sym typeface="Helvetica Light"/>
              </a:rPr>
              <a:t>http://</a:t>
            </a:r>
            <a:r>
              <a:rPr lang="en-US" baseline="0" dirty="0" smtClean="0">
                <a:solidFill>
                  <a:schemeClr val="tx1"/>
                </a:solidFill>
                <a:latin typeface="Gotham Book" charset="0"/>
                <a:ea typeface="Gotham Book" charset="0"/>
                <a:cs typeface="Gotham Book" charset="0"/>
                <a:sym typeface="Helvetica Light"/>
              </a:rPr>
              <a:t>www.waste2wear.com</a:t>
            </a:r>
            <a:r>
              <a:rPr lang="en-US" baseline="0" dirty="0" smtClean="0">
                <a:solidFill>
                  <a:srgbClr val="235CA0"/>
                </a:solidFill>
                <a:latin typeface="Gotham Book" charset="0"/>
                <a:ea typeface="Gotham Book" charset="0"/>
                <a:cs typeface="Gotham Book" charset="0"/>
                <a:sym typeface="Helvetica Light"/>
              </a:rPr>
              <a:t>/) </a:t>
            </a:r>
            <a:r>
              <a:rPr lang="en-US" baseline="0" dirty="0" smtClean="0">
                <a:solidFill>
                  <a:srgbClr val="000000"/>
                </a:solidFill>
                <a:latin typeface="Gotham Book" charset="0"/>
                <a:ea typeface="Gotham Book" charset="0"/>
                <a:cs typeface="Gotham Book" charset="0"/>
                <a:sym typeface="Helvetica Light"/>
              </a:rPr>
              <a:t>(</a:t>
            </a:r>
            <a:r>
              <a:rPr lang="en-US" b="1" baseline="0" dirty="0" smtClean="0">
                <a:solidFill>
                  <a:srgbClr val="000000"/>
                </a:solidFill>
                <a:latin typeface="Gotham Book" charset="0"/>
                <a:ea typeface="Gotham Book" charset="0"/>
                <a:cs typeface="Gotham Book" charset="0"/>
                <a:sym typeface="Helvetica Light"/>
              </a:rPr>
              <a:t>watch this video from Patagonia’s recycled clothing line</a:t>
            </a:r>
            <a:r>
              <a:rPr lang="en-US" baseline="0" dirty="0" smtClean="0">
                <a:solidFill>
                  <a:srgbClr val="000000"/>
                </a:solidFill>
                <a:latin typeface="Gotham Book" charset="0"/>
                <a:ea typeface="Gotham Book" charset="0"/>
                <a:cs typeface="Gotham Book" charset="0"/>
                <a:sym typeface="Helvetica Light"/>
              </a:rPr>
              <a:t> http://</a:t>
            </a:r>
            <a:r>
              <a:rPr lang="en-US" baseline="0" dirty="0" err="1" smtClean="0">
                <a:solidFill>
                  <a:srgbClr val="000000"/>
                </a:solidFill>
                <a:latin typeface="Gotham Book" charset="0"/>
                <a:ea typeface="Gotham Book" charset="0"/>
                <a:cs typeface="Gotham Book" charset="0"/>
                <a:sym typeface="Helvetica Light"/>
              </a:rPr>
              <a:t>www.patagonia.com</a:t>
            </a:r>
            <a:r>
              <a:rPr lang="en-US" baseline="0" dirty="0" smtClean="0">
                <a:solidFill>
                  <a:srgbClr val="000000"/>
                </a:solidFill>
                <a:latin typeface="Gotham Book" charset="0"/>
                <a:ea typeface="Gotham Book" charset="0"/>
                <a:cs typeface="Gotham Book" charset="0"/>
                <a:sym typeface="Helvetica Light"/>
              </a:rPr>
              <a:t>/recycled-</a:t>
            </a:r>
            <a:r>
              <a:rPr lang="en-US" baseline="0" dirty="0" err="1" smtClean="0">
                <a:solidFill>
                  <a:srgbClr val="000000"/>
                </a:solidFill>
                <a:latin typeface="Gotham Book" charset="0"/>
                <a:ea typeface="Gotham Book" charset="0"/>
                <a:cs typeface="Gotham Book" charset="0"/>
                <a:sym typeface="Helvetica Light"/>
              </a:rPr>
              <a:t>polyester.html</a:t>
            </a:r>
            <a:endParaRPr lang="en-US"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5</a:t>
            </a:fld>
            <a:endParaRPr lang="en-US" dirty="0"/>
          </a:p>
        </p:txBody>
      </p:sp>
    </p:spTree>
    <p:extLst>
      <p:ext uri="{BB962C8B-B14F-4D97-AF65-F5344CB8AC3E}">
        <p14:creationId xmlns:p14="http://schemas.microsoft.com/office/powerpoint/2010/main" val="13976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Helvetica Neue Light"/>
                <a:ea typeface="+mn-ea"/>
                <a:cs typeface="+mn-cs"/>
              </a:rPr>
              <a:t>DID YOU KNOW?</a:t>
            </a:r>
          </a:p>
          <a:p>
            <a:endParaRPr lang="en-US" sz="1200" b="1" i="0" kern="1200" dirty="0" smtClean="0">
              <a:solidFill>
                <a:schemeClr val="tx1"/>
              </a:solidFill>
              <a:effectLst/>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Helvetica Neue Light"/>
                <a:ea typeface="+mn-ea"/>
                <a:cs typeface="+mn-cs"/>
              </a:rPr>
              <a:t>Adidas is creating new Real Madrid and FC Bayern Munich kits from recycled ocean plastic.</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Eric </a:t>
            </a:r>
            <a:r>
              <a:rPr lang="en-US" sz="1200" b="0" i="0" kern="1200" dirty="0" err="1" smtClean="0">
                <a:solidFill>
                  <a:schemeClr val="tx1"/>
                </a:solidFill>
                <a:effectLst/>
                <a:latin typeface="Helvetica Neue Light"/>
                <a:ea typeface="+mn-ea"/>
                <a:cs typeface="+mn-cs"/>
              </a:rPr>
              <a:t>Liedtke</a:t>
            </a:r>
            <a:r>
              <a:rPr lang="en-US" sz="1200" b="0" i="0" kern="1200" dirty="0" smtClean="0">
                <a:solidFill>
                  <a:schemeClr val="tx1"/>
                </a:solidFill>
                <a:effectLst/>
                <a:latin typeface="Helvetica Neue Light"/>
                <a:ea typeface="+mn-ea"/>
                <a:cs typeface="+mn-cs"/>
              </a:rPr>
              <a:t>, Adidas group executive board member responsible for Global Brands:</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“We have not only managed to make footwear from recycled ocean plastic, but have also created the first jersey coming 100% out of the ocean. But we won’t stop there. We will make one million pairs of shoes using Parley Ocean Plastic in 2017 – and our ultimate ambition is to eliminate virgin plastic from our supply chain.”</a:t>
            </a:r>
            <a:endParaRPr lang="en-US" dirty="0" smtClean="0"/>
          </a:p>
          <a:p>
            <a:r>
              <a:rPr lang="en-US" dirty="0" smtClean="0"/>
              <a:t>http://</a:t>
            </a:r>
            <a:r>
              <a:rPr lang="en-US" dirty="0" err="1" smtClean="0"/>
              <a:t>www.thedrum.com</a:t>
            </a:r>
            <a:r>
              <a:rPr lang="en-US" dirty="0" smtClean="0"/>
              <a:t>/news/2016/11/04/adidas-creates-new-real-madrid-and-fc-bayern-munich-kits-recycled-ocean-plastic-part</a:t>
            </a:r>
          </a:p>
          <a:p>
            <a:endParaRPr lang="en-US" dirty="0" smtClean="0"/>
          </a:p>
          <a:p>
            <a:r>
              <a:rPr lang="en-US" sz="1200" b="1" i="0" kern="1200" dirty="0" smtClean="0">
                <a:solidFill>
                  <a:schemeClr val="tx1"/>
                </a:solidFill>
                <a:effectLst/>
                <a:latin typeface="Helvetica Neue Light"/>
                <a:ea typeface="+mn-ea"/>
                <a:cs typeface="+mn-cs"/>
              </a:rPr>
              <a:t>Plastics</a:t>
            </a:r>
            <a:r>
              <a:rPr lang="en-US" sz="1200" b="1" i="0" kern="1200" baseline="0" dirty="0" smtClean="0">
                <a:solidFill>
                  <a:schemeClr val="tx1"/>
                </a:solidFill>
                <a:effectLst/>
                <a:latin typeface="Helvetica Neue Light"/>
                <a:ea typeface="+mn-ea"/>
                <a:cs typeface="+mn-cs"/>
              </a:rPr>
              <a:t> in cosmetics</a:t>
            </a:r>
            <a:r>
              <a:rPr lang="en-US" dirty="0" smtClean="0"/>
              <a:t/>
            </a:r>
            <a:br>
              <a:rPr lang="en-US" dirty="0" smtClean="0"/>
            </a:br>
            <a:r>
              <a:rPr lang="en-US" sz="1200" b="0" i="0" kern="1200" dirty="0" smtClean="0">
                <a:solidFill>
                  <a:schemeClr val="tx1"/>
                </a:solidFill>
                <a:effectLst/>
                <a:latin typeface="Helvetica Neue Light"/>
                <a:ea typeface="+mn-ea"/>
                <a:cs typeface="+mn-cs"/>
              </a:rPr>
              <a:t>In addition to the obvious packaging role, plastic serves as a film-former in hair gel, hairspray, barrier products, and liquid bandages. Used as polyvinyl alcohol and various other forms, plastics are easily incorporated into many skin and hair care products. Plastic keeps your coif in that perfect Flock of Seagulls swoop, makes your waterproof mascara waterproof, and suspends those little beads in your eye gel. Speaking of beads, tiny polyethylene spheres are frequently used in exfoliating scrubs. The products are generally marketed as "extra gentle," since they are perfectly round and do not damage the skin's surface when used in moderation.</a:t>
            </a:r>
          </a:p>
          <a:p>
            <a:r>
              <a:rPr lang="en-US" dirty="0" smtClean="0"/>
              <a:t>http://</a:t>
            </a:r>
            <a:r>
              <a:rPr lang="en-US" dirty="0" err="1" smtClean="0"/>
              <a:t>mentalfloss.com</a:t>
            </a:r>
            <a:r>
              <a:rPr lang="en-US" dirty="0" smtClean="0"/>
              <a:t>/article/18876/9-weird-ingredients-hiding-your-makeup-bag</a:t>
            </a:r>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6</a:t>
            </a:fld>
            <a:endParaRPr lang="en-US" dirty="0"/>
          </a:p>
        </p:txBody>
      </p:sp>
    </p:spTree>
    <p:extLst>
      <p:ext uri="{BB962C8B-B14F-4D97-AF65-F5344CB8AC3E}">
        <p14:creationId xmlns:p14="http://schemas.microsoft.com/office/powerpoint/2010/main" val="179737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 </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Helvetica Neue Light"/>
                <a:ea typeface="+mn-ea"/>
                <a:cs typeface="+mn-cs"/>
              </a:rPr>
              <a:t>Encourage</a:t>
            </a:r>
            <a:r>
              <a:rPr lang="en-US" sz="1200" b="0" i="0" u="none" strike="noStrike" kern="1200" baseline="0" dirty="0" smtClean="0">
                <a:solidFill>
                  <a:schemeClr val="tx1"/>
                </a:solidFill>
                <a:effectLst/>
                <a:latin typeface="Helvetica Neue Light"/>
                <a:ea typeface="+mn-ea"/>
                <a:cs typeface="+mn-cs"/>
              </a:rPr>
              <a:t> students to think of all the pros and cons of using plastics. (See ‘Teacher’s notes’ in lesson plan for detailed information)</a:t>
            </a:r>
            <a:endParaRPr lang="en-US" b="1" dirty="0" smtClean="0"/>
          </a:p>
          <a:p>
            <a:endParaRPr lang="en-US" b="1" dirty="0" smtClean="0"/>
          </a:p>
          <a:p>
            <a:r>
              <a:rPr lang="en-US" b="1" dirty="0" smtClean="0"/>
              <a:t>Previously given by STUDENTS as answers</a:t>
            </a:r>
          </a:p>
          <a:p>
            <a:r>
              <a:rPr lang="en-US" b="1" dirty="0" smtClean="0"/>
              <a:t>PRO </a:t>
            </a:r>
            <a:r>
              <a:rPr lang="en-US" dirty="0" smtClean="0"/>
              <a:t>- you can recycle them, light, easy to make/</a:t>
            </a:r>
            <a:r>
              <a:rPr lang="en-US" dirty="0" err="1" smtClean="0"/>
              <a:t>mould</a:t>
            </a:r>
            <a:r>
              <a:rPr lang="en-US" dirty="0" smtClean="0"/>
              <a:t>, cheap, useful for packaging</a:t>
            </a:r>
            <a:r>
              <a:rPr lang="en-US" baseline="0" dirty="0" smtClean="0"/>
              <a:t> </a:t>
            </a:r>
            <a:endParaRPr lang="en-US" dirty="0" smtClean="0"/>
          </a:p>
          <a:p>
            <a:r>
              <a:rPr lang="en-US" b="1" dirty="0" smtClean="0"/>
              <a:t>CON</a:t>
            </a:r>
            <a:r>
              <a:rPr lang="en-US" dirty="0" smtClean="0"/>
              <a:t> - bad for our planet, oceans, animals</a:t>
            </a:r>
            <a:r>
              <a:rPr lang="en-US" baseline="0" dirty="0" smtClean="0"/>
              <a:t> eat it or get tangled in it, not biodegradable, some are not recyclable </a:t>
            </a:r>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7</a:t>
            </a:fld>
            <a:endParaRPr lang="en-US" dirty="0"/>
          </a:p>
        </p:txBody>
      </p:sp>
    </p:spTree>
    <p:extLst>
      <p:ext uri="{BB962C8B-B14F-4D97-AF65-F5344CB8AC3E}">
        <p14:creationId xmlns:p14="http://schemas.microsoft.com/office/powerpoint/2010/main" val="136763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TEACHER’S GUIDANCE:</a:t>
            </a:r>
          </a:p>
          <a:p>
            <a:pPr algn="l" defTabSz="968559" fontAlgn="auto">
              <a:spcBef>
                <a:spcPts val="0"/>
              </a:spcBef>
              <a:spcAft>
                <a:spcPts val="0"/>
              </a:spcAft>
              <a:defRPr/>
            </a:pPr>
            <a:endParaRPr lang="en-US" b="1"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0" baseline="0" dirty="0" smtClean="0">
                <a:solidFill>
                  <a:srgbClr val="000000"/>
                </a:solidFill>
                <a:latin typeface="Gotham Book" charset="0"/>
                <a:ea typeface="Gotham Book" charset="0"/>
                <a:cs typeface="Gotham Book" charset="0"/>
                <a:sym typeface="Helvetica Light"/>
              </a:rPr>
              <a:t>Using a plastic bottle as an example, we can see that the process of production runs in a straight line (linear production).</a:t>
            </a:r>
          </a:p>
          <a:p>
            <a:pPr algn="l" defTabSz="968559" fontAlgn="auto">
              <a:spcBef>
                <a:spcPts val="0"/>
              </a:spcBef>
              <a:spcAft>
                <a:spcPts val="0"/>
              </a:spcAft>
              <a:defRPr/>
            </a:pPr>
            <a:r>
              <a:rPr lang="en-US" b="0" baseline="0" dirty="0" smtClean="0">
                <a:solidFill>
                  <a:srgbClr val="000000"/>
                </a:solidFill>
                <a:latin typeface="Gotham Book" charset="0"/>
                <a:ea typeface="Gotham Book" charset="0"/>
                <a:cs typeface="Gotham Book" charset="0"/>
                <a:sym typeface="Helvetica Light"/>
              </a:rPr>
              <a:t>It relies on a non-renewable resource (oil) being taken from the ground, which is used to make the plastic, which is then </a:t>
            </a:r>
            <a:r>
              <a:rPr lang="en-US" b="0" baseline="0" dirty="0" err="1" smtClean="0">
                <a:solidFill>
                  <a:srgbClr val="000000"/>
                </a:solidFill>
                <a:latin typeface="Gotham Book" charset="0"/>
                <a:ea typeface="Gotham Book" charset="0"/>
                <a:cs typeface="Gotham Book" charset="0"/>
                <a:sym typeface="Helvetica Light"/>
              </a:rPr>
              <a:t>moulded</a:t>
            </a:r>
            <a:r>
              <a:rPr lang="en-US" b="0" baseline="0" dirty="0" smtClean="0">
                <a:solidFill>
                  <a:srgbClr val="000000"/>
                </a:solidFill>
                <a:latin typeface="Gotham Book" charset="0"/>
                <a:ea typeface="Gotham Book" charset="0"/>
                <a:cs typeface="Gotham Book" charset="0"/>
                <a:sym typeface="Helvetica Light"/>
              </a:rPr>
              <a:t> in a factory to make the bottle. When that bottle is no longer of use it is thrown away, ending up in landfill.</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dirty="0" smtClean="0">
                <a:solidFill>
                  <a:srgbClr val="000000"/>
                </a:solidFill>
                <a:latin typeface="Gotham Book" charset="0"/>
                <a:ea typeface="Gotham Book" charset="0"/>
                <a:cs typeface="Gotham Book" charset="0"/>
                <a:sym typeface="Helvetica Light"/>
              </a:rPr>
              <a:t>This</a:t>
            </a:r>
            <a:r>
              <a:rPr lang="en-US" sz="1200" b="0" i="0" baseline="0" dirty="0" smtClean="0">
                <a:solidFill>
                  <a:srgbClr val="000000"/>
                </a:solidFill>
                <a:latin typeface="Gotham Book" charset="0"/>
                <a:ea typeface="Gotham Book" charset="0"/>
                <a:cs typeface="Gotham Book" charset="0"/>
                <a:sym typeface="Helvetica Light"/>
              </a:rPr>
              <a:t> is what our current plastics economy looks like. </a:t>
            </a: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Q: </a:t>
            </a:r>
            <a:r>
              <a:rPr lang="en-US" sz="1200" b="0" i="0" baseline="0" dirty="0" smtClean="0">
                <a:solidFill>
                  <a:srgbClr val="000000"/>
                </a:solidFill>
                <a:latin typeface="Gotham Book" charset="0"/>
                <a:ea typeface="Gotham Book" charset="0"/>
                <a:cs typeface="Gotham Book" charset="0"/>
                <a:sym typeface="Helvetica Light"/>
              </a:rPr>
              <a:t>Why is this a problem?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USEFUL INFORMATION:</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What is an economy?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r>
              <a:rPr lang="en-US" sz="1200" b="0" i="1" kern="1200" dirty="0" smtClean="0">
                <a:solidFill>
                  <a:schemeClr val="tx1"/>
                </a:solidFill>
                <a:effectLst/>
                <a:latin typeface="Helvetica Neue Light"/>
                <a:ea typeface="+mn-ea"/>
                <a:cs typeface="+mn-cs"/>
              </a:rPr>
              <a:t>noun</a:t>
            </a:r>
            <a:endParaRPr lang="en-US" sz="1200" b="0" i="0" kern="1200" dirty="0" smtClean="0">
              <a:solidFill>
                <a:schemeClr val="tx1"/>
              </a:solidFill>
              <a:effectLst/>
              <a:latin typeface="Helvetica Neue Light"/>
              <a:ea typeface="+mn-ea"/>
              <a:cs typeface="+mn-cs"/>
            </a:endParaRPr>
          </a:p>
          <a:p>
            <a:r>
              <a:rPr lang="en-US" sz="1200" b="1" i="0" kern="1200" dirty="0" smtClean="0">
                <a:solidFill>
                  <a:schemeClr val="tx1"/>
                </a:solidFill>
                <a:effectLst/>
                <a:latin typeface="Helvetica Neue Light"/>
                <a:ea typeface="+mn-ea"/>
                <a:cs typeface="+mn-cs"/>
              </a:rPr>
              <a:t>1</a:t>
            </a:r>
            <a:r>
              <a:rPr lang="en-US" sz="1200" b="0" i="0" kern="1200" dirty="0" smtClean="0">
                <a:solidFill>
                  <a:schemeClr val="tx1"/>
                </a:solidFill>
                <a:effectLst/>
                <a:latin typeface="Helvetica Neue Light"/>
                <a:ea typeface="+mn-ea"/>
                <a:cs typeface="+mn-cs"/>
              </a:rPr>
              <a:t>.</a:t>
            </a:r>
          </a:p>
          <a:p>
            <a:r>
              <a:rPr lang="en-US" sz="1200" b="0" i="0" kern="1200" dirty="0" smtClean="0">
                <a:solidFill>
                  <a:schemeClr val="tx1"/>
                </a:solidFill>
                <a:effectLst/>
                <a:latin typeface="Helvetica Neue Light"/>
                <a:ea typeface="+mn-ea"/>
                <a:cs typeface="+mn-cs"/>
              </a:rPr>
              <a:t>the state of a country or region in terms of the production and consumption of goods and services and the supply of money.</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A helpful framework for thinking about the economy with students is to consider:</a:t>
            </a: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What gets produced, how it is produced, and who gets the benefit.</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 </a:t>
            </a:r>
            <a:endParaRPr lang="en-US" sz="1100" b="0" i="1" dirty="0" smtClean="0">
              <a:solidFill>
                <a:srgbClr val="C00000"/>
              </a:solidFill>
              <a:latin typeface="Gotham Book" charset="0"/>
              <a:ea typeface="Gotham Book" charset="0"/>
              <a:cs typeface="Gotham Book" charset="0"/>
            </a:endParaRPr>
          </a:p>
          <a:p>
            <a:pPr algn="l" defTabSz="968559" fontAlgn="auto">
              <a:spcBef>
                <a:spcPts val="0"/>
              </a:spcBef>
              <a:spcAft>
                <a:spcPts val="0"/>
              </a:spcAft>
              <a:defRPr/>
            </a:pPr>
            <a:endParaRPr lang="en-US"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8</a:t>
            </a:fld>
            <a:endParaRPr lang="en-US" dirty="0"/>
          </a:p>
        </p:txBody>
      </p:sp>
    </p:spTree>
    <p:extLst>
      <p:ext uri="{BB962C8B-B14F-4D97-AF65-F5344CB8AC3E}">
        <p14:creationId xmlns:p14="http://schemas.microsoft.com/office/powerpoint/2010/main" val="212685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Helvetica Neue Light"/>
                <a:ea typeface="+mn-ea"/>
                <a:cs typeface="+mn-cs"/>
              </a:rPr>
              <a:t>TEACHER’S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Helvetica Neue Light"/>
                <a:ea typeface="+mn-ea"/>
                <a:cs typeface="+mn-cs"/>
              </a:rPr>
              <a:t>Show</a:t>
            </a:r>
            <a:r>
              <a:rPr lang="en-GB" sz="1200" b="0" kern="1200" baseline="0" dirty="0" smtClean="0">
                <a:solidFill>
                  <a:schemeClr val="tx1"/>
                </a:solidFill>
                <a:latin typeface="Helvetica Neue Light"/>
                <a:ea typeface="+mn-ea"/>
                <a:cs typeface="+mn-cs"/>
              </a:rPr>
              <a:t> students the above animation, which introduces the concept of a circular economy and how it relates to natural systems. </a:t>
            </a:r>
            <a:endParaRPr lang="en-GB" sz="1200" b="0"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latin typeface="Helvetica Neue Light"/>
                <a:ea typeface="+mn-ea"/>
                <a:cs typeface="+mn-cs"/>
                <a:sym typeface="Helvetica Light"/>
              </a:rPr>
              <a:t>USEFUL QUESTIONS: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latin typeface="Helvetica Neue Light"/>
              <a:ea typeface="+mn-ea"/>
              <a:cs typeface="+mn-cs"/>
              <a:sym typeface="Helvetica Light"/>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 happens to the owl in the video?</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What’s so great about carrots?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 happens to the chair?</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sz="1200" b="0" kern="1200"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latin typeface="Helvetica Neue Light"/>
                <a:ea typeface="+mn-ea"/>
                <a:cs typeface="+mn-cs"/>
                <a:sym typeface="Helvetica Light"/>
              </a:rPr>
              <a:t>VIDEO TRANSCRIPT: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latin typeface="Helvetica Neue Light"/>
              <a:ea typeface="+mn-ea"/>
              <a:cs typeface="+mn-cs"/>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latin typeface="Helvetica Neue Light"/>
                <a:ea typeface="+mn-ea"/>
                <a:cs typeface="+mn-cs"/>
                <a:sym typeface="Helvetica Light"/>
              </a:rPr>
              <a:t>Living systems have been around for a few billion years, and will be around for many more. In the living world there’s no landfill, instead materials flow. One species’ waste is another’s food, energy is provided by the sun, things grow, then die, and nutrients return to the soil safely. And it works. Yet, as humans, we’ve adopted a linear approach; we take, we make, and we dispose. A new phone comes out so we ditch the old one. Our washing machine packs up so we buy another. Each time we do this, we’re eating into a finite supply of resources, and often producing toxic waste. It simply can’t work long term. So what can?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latin typeface="Helvetica Neue Light"/>
              <a:ea typeface="+mn-ea"/>
              <a:cs typeface="+mn-cs"/>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latin typeface="Helvetica Neue Light"/>
                <a:ea typeface="+mn-ea"/>
                <a:cs typeface="+mn-cs"/>
                <a:sym typeface="Helvetica Light"/>
              </a:rPr>
              <a:t>If we accept that the living world’s cyclical model works, can we change our way of thinking so that we too operate a circular economy? Let’s start with the biological cycle: How can our waste build capital rather than reduce it? By rethinking and redesigning products and components, and the packaging they come in, we can create safe and compostable materials that help grow more stuff. As they say in the movies </a:t>
            </a:r>
            <a:r>
              <a:rPr lang="mr-IN" sz="1200" b="0" kern="1200" baseline="0" dirty="0" smtClean="0">
                <a:solidFill>
                  <a:schemeClr val="tx1"/>
                </a:solidFill>
                <a:latin typeface="Helvetica Neue Light"/>
                <a:ea typeface="+mn-ea"/>
                <a:cs typeface="+mn-cs"/>
                <a:sym typeface="Helvetica Light"/>
              </a:rPr>
              <a:t>–</a:t>
            </a:r>
            <a:r>
              <a:rPr lang="en-GB" sz="1200" b="0" kern="1200" baseline="0" dirty="0" smtClean="0">
                <a:solidFill>
                  <a:schemeClr val="tx1"/>
                </a:solidFill>
                <a:latin typeface="Helvetica Neue Light"/>
                <a:ea typeface="+mn-ea"/>
                <a:cs typeface="+mn-cs"/>
                <a:sym typeface="Helvetica Light"/>
              </a:rPr>
              <a:t> no resources have been lost in the making of this material. So what about the washing machines, mobile phones, fridges </a:t>
            </a:r>
            <a:r>
              <a:rPr lang="mr-IN" sz="1200" b="0" kern="1200" baseline="0" dirty="0" smtClean="0">
                <a:solidFill>
                  <a:schemeClr val="tx1"/>
                </a:solidFill>
                <a:latin typeface="Helvetica Neue Light"/>
                <a:ea typeface="+mn-ea"/>
                <a:cs typeface="+mn-cs"/>
                <a:sym typeface="Helvetica Light"/>
              </a:rPr>
              <a:t>–</a:t>
            </a:r>
            <a:r>
              <a:rPr lang="en-GB" sz="1200" b="0" kern="1200" baseline="0" dirty="0" smtClean="0">
                <a:solidFill>
                  <a:schemeClr val="tx1"/>
                </a:solidFill>
                <a:latin typeface="Helvetica Neue Light"/>
                <a:ea typeface="+mn-ea"/>
                <a:cs typeface="+mn-cs"/>
                <a:sym typeface="Helvetica Light"/>
              </a:rPr>
              <a:t> we know they don’t biodegrade. Here we’re talking about another sort of rethink, a way to cycle valuable metals, polymers, and alloys so they maintain their quality and continue to be useful beyond the shelf life of individual products. What if the goods of today, became the resources of tomorrow? It makes commercial sense. Instead of the throw away and replace culture we’ve become used to, we’d adopt a return and renew one where products are designed to be disassembled and regenerated. One solution maybe to rethink the way we view ownership. What if we never owned our technologies, we simply licensed them from the manufacturers.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latin typeface="Helvetica Neue Light"/>
              <a:ea typeface="+mn-ea"/>
              <a:cs typeface="+mn-cs"/>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latin typeface="Helvetica Neue Light"/>
                <a:ea typeface="+mn-ea"/>
                <a:cs typeface="+mn-cs"/>
                <a:sym typeface="Helvetica Light"/>
              </a:rPr>
              <a:t>Now let’s put these two cycles together. Imagine if we could design products to come back to their makers, their technical materials being reused, and their biological parts increasing agricultural value. And imagine that these products are made and transported using renewable energy. Here, we have a model that builds prosperity long term, and the good news is there are already companies out there who are beginning to adopt this way of working. But the circular economy isn’t about one manufacturer changing one product, it’s about all the interconnecting companies that form our infrastructure and economy, coming together. It’s about energy. It’s about rethinking the operating system itself. We have a fantastic opportunity to open new perspectives and new horizons. Instead of remaining trapped in the frustrations of the present, with creativity and innovation, we really can rethink and redesign our future.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9</a:t>
            </a:fld>
            <a:endParaRPr lang="en-US" dirty="0"/>
          </a:p>
        </p:txBody>
      </p:sp>
    </p:spTree>
    <p:extLst>
      <p:ext uri="{BB962C8B-B14F-4D97-AF65-F5344CB8AC3E}">
        <p14:creationId xmlns:p14="http://schemas.microsoft.com/office/powerpoint/2010/main" val="192039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lobal Partner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0" name="Straight Connector 9"/>
          <p:cNvCxnSpPr/>
          <p:nvPr userDrawn="1"/>
        </p:nvCxnSpPr>
        <p:spPr>
          <a:xfrm>
            <a:off x="669984" y="3534615"/>
            <a:ext cx="7714296"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984" y="1726543"/>
            <a:ext cx="5518242" cy="1409223"/>
          </a:xfrm>
          <a:prstGeom prst="rect">
            <a:avLst/>
          </a:prstGeom>
        </p:spPr>
      </p:pic>
      <p:sp>
        <p:nvSpPr>
          <p:cNvPr id="1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chemeClr val="bg1"/>
                </a:solidFill>
                <a:latin typeface="Helvetica Neue"/>
                <a:cs typeface="Helvetica Neue"/>
              </a:defRPr>
            </a:lvl1pPr>
          </a:lstStyle>
          <a:p>
            <a:r>
              <a:rPr lang="en-GB" dirty="0" smtClean="0"/>
              <a:t>YOUR TITLE GOES HERE IN UPPERCASE</a:t>
            </a:r>
            <a:endParaRPr lang="en-US" dirty="0"/>
          </a:p>
        </p:txBody>
      </p:sp>
      <p:sp>
        <p:nvSpPr>
          <p:cNvPr id="1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5" name="TextBox 14"/>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4" name="Picture 3"/>
          <p:cNvPicPr>
            <a:picLocks noChangeAspect="1"/>
          </p:cNvPicPr>
          <p:nvPr userDrawn="1"/>
        </p:nvPicPr>
        <p:blipFill rotWithShape="1">
          <a:blip r:embed="rId5">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6" name="TextBox 15"/>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406234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sp>
        <p:nvSpPr>
          <p:cNvPr id="15" name="Rectangle 14"/>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7" name="Picture 16"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cxnSp>
        <p:nvCxnSpPr>
          <p:cNvPr id="18" name="Straight Connector 17"/>
          <p:cNvCxnSpPr/>
          <p:nvPr userDrawn="1"/>
        </p:nvCxnSpPr>
        <p:spPr>
          <a:xfrm>
            <a:off x="-582706"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20"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1"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2"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4" name="Text Placeholder 3"/>
          <p:cNvSpPr>
            <a:spLocks noGrp="1"/>
          </p:cNvSpPr>
          <p:nvPr>
            <p:ph type="body" sz="quarter" idx="15"/>
          </p:nvPr>
        </p:nvSpPr>
        <p:spPr>
          <a:xfrm>
            <a:off x="298458" y="1493843"/>
            <a:ext cx="8412163" cy="4168775"/>
          </a:xfrm>
          <a:prstGeom prst="rect">
            <a:avLst/>
          </a:prstGeom>
        </p:spPr>
        <p:txBody>
          <a:bodyPr vert="horz"/>
          <a:lstStyle>
            <a:lvl1pPr>
              <a:defRPr sz="2400" b="0" i="0">
                <a:latin typeface="Helvetica Neue Light"/>
                <a:cs typeface="Helvetica Neue Light"/>
              </a:defRPr>
            </a:lvl1pPr>
            <a:lvl2pPr>
              <a:defRPr sz="2000" b="0" i="0">
                <a:latin typeface="Helvetica Neue Light"/>
                <a:cs typeface="Helvetica Neue Light"/>
              </a:defRPr>
            </a:lvl2pPr>
            <a:lvl3pPr>
              <a:defRPr sz="1800" b="0" i="0">
                <a:latin typeface="Helvetica Neue Light"/>
                <a:cs typeface="Helvetica Neue Light"/>
              </a:defRPr>
            </a:lvl3pPr>
            <a:lvl4pPr>
              <a:defRPr sz="1600" b="0" i="0">
                <a:latin typeface="Helvetica Neue Light"/>
                <a:cs typeface="Helvetica Neue Light"/>
              </a:defRPr>
            </a:lvl4pPr>
            <a:lvl5pPr>
              <a:defRPr sz="1600" b="0" i="0">
                <a:latin typeface="Helvetica Neue Light"/>
                <a:cs typeface="Helvetica Neue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1684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Large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16975" y="6348764"/>
            <a:ext cx="2133600" cy="365125"/>
          </a:xfrm>
          <a:prstGeom prst="rect">
            <a:avLst/>
          </a:prstGeom>
        </p:spPr>
        <p:txBody>
          <a:bodyPr/>
          <a:lstStyle>
            <a:lvl1pPr algn="l">
              <a:defRPr>
                <a:latin typeface="Helvetica Neue Light"/>
              </a:defRPr>
            </a:lvl1pPr>
          </a:lstStyle>
          <a:p>
            <a:fld id="{3DAE2836-CC8F-5C4D-AF1C-BED738CF6F43}" type="slidenum">
              <a:rPr lang="en-US" smtClean="0">
                <a:solidFill>
                  <a:srgbClr val="0A252F"/>
                </a:solidFill>
              </a:rPr>
              <a:pPr/>
              <a:t>‹#›</a:t>
            </a:fld>
            <a:endParaRPr lang="en-US" dirty="0">
              <a:solidFill>
                <a:srgbClr val="0A252F"/>
              </a:solidFill>
            </a:endParaRPr>
          </a:p>
        </p:txBody>
      </p:sp>
      <p:sp>
        <p:nvSpPr>
          <p:cNvPr id="6" name="Picture Placeholder 4"/>
          <p:cNvSpPr>
            <a:spLocks noGrp="1"/>
          </p:cNvSpPr>
          <p:nvPr>
            <p:ph type="pic" sz="quarter" idx="11"/>
          </p:nvPr>
        </p:nvSpPr>
        <p:spPr>
          <a:xfrm>
            <a:off x="13284" y="1308600"/>
            <a:ext cx="9144000" cy="4608109"/>
          </a:xfrm>
          <a:prstGeom prst="rect">
            <a:avLst/>
          </a:prstGeom>
        </p:spPr>
        <p:txBody>
          <a:bodyPr vert="horz"/>
          <a:lstStyle>
            <a:lvl1pPr>
              <a:defRPr>
                <a:latin typeface="Helvetica Neue Light"/>
              </a:defRPr>
            </a:lvl1pPr>
          </a:lstStyle>
          <a:p>
            <a:endParaRPr lang="en-US" dirty="0"/>
          </a:p>
        </p:txBody>
      </p:sp>
      <p:sp>
        <p:nvSpPr>
          <p:cNvPr id="7"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cxnSp>
        <p:nvCxnSpPr>
          <p:cNvPr id="10" name="Straight Connector 9"/>
          <p:cNvCxnSpPr/>
          <p:nvPr userDrawn="1"/>
        </p:nvCxnSpPr>
        <p:spPr>
          <a:xfrm>
            <a:off x="13284" y="1137407"/>
            <a:ext cx="914400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2" name="Picture 11"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16"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35279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4358" y="528643"/>
            <a:ext cx="7248525" cy="48656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400" b="1" i="0" baseline="0">
                <a:solidFill>
                  <a:schemeClr val="bg1"/>
                </a:solidFill>
                <a:latin typeface="Helvetica Neue"/>
                <a:cs typeface="Helvetica Neue"/>
              </a:defRPr>
            </a:lvl1pPr>
            <a:lvl2pPr marL="457200" indent="0">
              <a:buNone/>
              <a:defRPr sz="5400" b="1" i="0">
                <a:latin typeface="Helvetica Neue"/>
                <a:cs typeface="Helvetica Neue"/>
              </a:defRPr>
            </a:lvl2pPr>
            <a:lvl3pPr marL="914400" indent="0">
              <a:buNone/>
              <a:defRPr sz="4800" b="1" i="0">
                <a:latin typeface="Helvetica Neue"/>
                <a:cs typeface="Helvetica Neue"/>
              </a:defRPr>
            </a:lvl3pPr>
            <a:lvl4pPr marL="1371600" indent="0">
              <a:buNone/>
              <a:defRPr sz="4400" b="1" i="0">
                <a:latin typeface="Helvetica Neue"/>
                <a:cs typeface="Helvetica Neue"/>
              </a:defRPr>
            </a:lvl4pPr>
            <a:lvl5pPr marL="1828800" indent="0">
              <a:buNone/>
              <a:defRPr sz="4400" b="1" i="0">
                <a:latin typeface="Helvetica Neue"/>
                <a:cs typeface="Helvetica Neu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 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p:txBody>
      </p:sp>
      <p:sp>
        <p:nvSpPr>
          <p:cNvPr id="12" name="Text Placeholder 11"/>
          <p:cNvSpPr>
            <a:spLocks noGrp="1"/>
          </p:cNvSpPr>
          <p:nvPr>
            <p:ph type="body" sz="quarter" idx="11" hasCustomPrompt="1"/>
          </p:nvPr>
        </p:nvSpPr>
        <p:spPr>
          <a:xfrm>
            <a:off x="514350" y="5142976"/>
            <a:ext cx="6921500" cy="528637"/>
          </a:xfrm>
          <a:prstGeom prst="rect">
            <a:avLst/>
          </a:prstGeom>
        </p:spPr>
        <p:txBody>
          <a:bodyPr vert="horz"/>
          <a:lstStyle>
            <a:lvl1pPr marL="0" indent="0">
              <a:buNone/>
              <a:defRPr sz="1600" baseline="0">
                <a:solidFill>
                  <a:srgbClr val="FFFFFF"/>
                </a:solidFill>
                <a:latin typeface="Helvetica Neue Light"/>
                <a:cs typeface="Helvetica Neue Light"/>
              </a:defRPr>
            </a:lvl1pPr>
          </a:lstStyle>
          <a:p>
            <a:pPr lvl="0"/>
            <a:r>
              <a:rPr lang="en-GB" dirty="0" smtClean="0"/>
              <a:t>Who said the quote?</a:t>
            </a:r>
            <a:endParaRPr lang="en-US" dirty="0"/>
          </a:p>
        </p:txBody>
      </p:sp>
      <p:sp>
        <p:nvSpPr>
          <p:cNvPr id="7" name="Rectangle 6"/>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3" name="Picture 1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42025" y="6258555"/>
            <a:ext cx="1743599" cy="445272"/>
          </a:xfrm>
          <a:prstGeom prst="rect">
            <a:avLst/>
          </a:prstGeom>
        </p:spPr>
      </p:pic>
      <p:sp>
        <p:nvSpPr>
          <p:cNvPr id="14"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431698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sp>
        <p:nvSpPr>
          <p:cNvPr id="16" name="Rectangle 15"/>
          <p:cNvSpPr/>
          <p:nvPr userDrawn="1"/>
        </p:nvSpPr>
        <p:spPr>
          <a:xfrm>
            <a:off x="1" y="1613649"/>
            <a:ext cx="4224150" cy="4153059"/>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457200" y="1736677"/>
            <a:ext cx="3648976" cy="639763"/>
          </a:xfrm>
          <a:prstGeom prst="rect">
            <a:avLst/>
          </a:prstGeom>
        </p:spPr>
        <p:txBody>
          <a:bodyPr anchor="b"/>
          <a:lstStyle>
            <a:lvl1pPr marL="0" indent="0">
              <a:buNone/>
              <a:defRPr sz="2000" b="1" i="0">
                <a:solidFill>
                  <a:srgbClr val="383E4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457200" y="2376439"/>
            <a:ext cx="3648976" cy="3054484"/>
          </a:xfrm>
          <a:prstGeom prst="rect">
            <a:avLst/>
          </a:prstGeom>
        </p:spPr>
        <p:txBody>
          <a:bodyPr/>
          <a:lstStyle>
            <a:lvl1pPr>
              <a:defRPr sz="2000">
                <a:solidFill>
                  <a:srgbClr val="383E4F"/>
                </a:solidFill>
                <a:latin typeface="Helvetica Neue Light"/>
              </a:defRPr>
            </a:lvl1pPr>
            <a:lvl2pPr>
              <a:defRPr sz="1800">
                <a:solidFill>
                  <a:srgbClr val="383E4F"/>
                </a:solidFill>
                <a:latin typeface="Helvetica Neue Light"/>
              </a:defRPr>
            </a:lvl2pPr>
            <a:lvl3pPr>
              <a:defRPr sz="1600">
                <a:solidFill>
                  <a:srgbClr val="383E4F"/>
                </a:solidFill>
                <a:latin typeface="Helvetica Neue Light"/>
              </a:defRPr>
            </a:lvl3pPr>
            <a:lvl4pPr>
              <a:defRPr sz="1400">
                <a:solidFill>
                  <a:srgbClr val="383E4F"/>
                </a:solidFill>
                <a:latin typeface="Helvetica Neue Light"/>
              </a:defRPr>
            </a:lvl4pPr>
            <a:lvl5pPr>
              <a:defRPr sz="1400">
                <a:solidFill>
                  <a:srgbClr val="383E4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Text Placeholder 4"/>
          <p:cNvSpPr>
            <a:spLocks noGrp="1"/>
          </p:cNvSpPr>
          <p:nvPr>
            <p:ph type="body" sz="quarter" idx="3"/>
          </p:nvPr>
        </p:nvSpPr>
        <p:spPr>
          <a:xfrm>
            <a:off x="4893683" y="1736677"/>
            <a:ext cx="3611247" cy="639763"/>
          </a:xfrm>
          <a:prstGeom prst="rect">
            <a:avLst/>
          </a:prstGeom>
        </p:spPr>
        <p:txBody>
          <a:bodyPr anchor="b"/>
          <a:lstStyle>
            <a:lvl1pPr marL="0" indent="0">
              <a:buNone/>
              <a:defRPr sz="2000" b="1" i="0">
                <a:solidFill>
                  <a:srgbClr val="FFFFF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5" name="Content Placeholder 5"/>
          <p:cNvSpPr>
            <a:spLocks noGrp="1"/>
          </p:cNvSpPr>
          <p:nvPr>
            <p:ph sz="quarter" idx="4"/>
          </p:nvPr>
        </p:nvSpPr>
        <p:spPr>
          <a:xfrm>
            <a:off x="4893683" y="2376439"/>
            <a:ext cx="3611247" cy="3054484"/>
          </a:xfrm>
          <a:prstGeom prst="rect">
            <a:avLst/>
          </a:prstGeom>
        </p:spPr>
        <p:txBody>
          <a:bodyPr/>
          <a:lstStyle>
            <a:lvl1pPr>
              <a:defRPr sz="2000">
                <a:solidFill>
                  <a:srgbClr val="FFFFFF"/>
                </a:solidFill>
                <a:latin typeface="Helvetica Neue Light"/>
              </a:defRPr>
            </a:lvl1pPr>
            <a:lvl2pPr>
              <a:defRPr sz="1800">
                <a:solidFill>
                  <a:srgbClr val="FFFFFF"/>
                </a:solidFill>
                <a:latin typeface="Helvetica Neue Light"/>
              </a:defRPr>
            </a:lvl2pPr>
            <a:lvl3pPr>
              <a:defRPr sz="1600">
                <a:solidFill>
                  <a:srgbClr val="FFFFFF"/>
                </a:solidFill>
                <a:latin typeface="Helvetica Neue Light"/>
              </a:defRPr>
            </a:lvl3pPr>
            <a:lvl4pPr>
              <a:defRPr sz="1400">
                <a:solidFill>
                  <a:srgbClr val="FFFFFF"/>
                </a:solidFill>
                <a:latin typeface="Helvetica Neue Light"/>
              </a:defRPr>
            </a:lvl4pPr>
            <a:lvl5pPr>
              <a:defRPr sz="1400">
                <a:solidFill>
                  <a:srgbClr val="FFFFF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chemeClr val="bg1"/>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18592"/>
            <a:ext cx="6400800" cy="640601"/>
          </a:xfrm>
          <a:prstGeom prst="rect">
            <a:avLst/>
          </a:prstGeom>
        </p:spPr>
        <p:txBody>
          <a:bodyPr/>
          <a:lstStyle>
            <a:lvl1pPr marL="0" indent="0" algn="l">
              <a:buNone/>
              <a:defRPr sz="1600">
                <a:solidFill>
                  <a:schemeClr val="bg1"/>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0"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1" name="Date Placeholder 1"/>
          <p:cNvSpPr>
            <a:spLocks noGrp="1"/>
          </p:cNvSpPr>
          <p:nvPr>
            <p:ph type="dt" sz="half" idx="15"/>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910347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slide - white">
    <p:spTree>
      <p:nvGrpSpPr>
        <p:cNvPr id="1" name=""/>
        <p:cNvGrpSpPr/>
        <p:nvPr/>
      </p:nvGrpSpPr>
      <p:grpSpPr>
        <a:xfrm>
          <a:off x="0" y="0"/>
          <a:ext cx="0" cy="0"/>
          <a:chOff x="0" y="0"/>
          <a:chExt cx="0" cy="0"/>
        </a:xfrm>
      </p:grpSpPr>
      <p:sp>
        <p:nvSpPr>
          <p:cNvPr id="16" name="Rectangle 15"/>
          <p:cNvSpPr/>
          <p:nvPr userDrawn="1"/>
        </p:nvSpPr>
        <p:spPr>
          <a:xfrm>
            <a:off x="1" y="1613649"/>
            <a:ext cx="4224150" cy="4153059"/>
          </a:xfrm>
          <a:prstGeom prst="rect">
            <a:avLst/>
          </a:prstGeom>
          <a:solidFill>
            <a:srgbClr val="383E4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457200" y="1736677"/>
            <a:ext cx="3648976" cy="639763"/>
          </a:xfrm>
          <a:prstGeom prst="rect">
            <a:avLst/>
          </a:prstGeom>
        </p:spPr>
        <p:txBody>
          <a:bodyPr anchor="b"/>
          <a:lstStyle>
            <a:lvl1pPr marL="0" indent="0">
              <a:buNone/>
              <a:defRPr sz="2000" b="1" i="0">
                <a:solidFill>
                  <a:schemeClr val="bg1"/>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457200" y="2376439"/>
            <a:ext cx="3648976" cy="3054484"/>
          </a:xfrm>
          <a:prstGeom prst="rect">
            <a:avLst/>
          </a:prstGeom>
        </p:spPr>
        <p:txBody>
          <a:bodyPr/>
          <a:lstStyle>
            <a:lvl1pPr>
              <a:defRPr sz="2000">
                <a:solidFill>
                  <a:schemeClr val="bg1"/>
                </a:solidFill>
                <a:latin typeface="Helvetica Neue Light"/>
              </a:defRPr>
            </a:lvl1pPr>
            <a:lvl2pPr>
              <a:defRPr sz="1800">
                <a:solidFill>
                  <a:schemeClr val="bg1"/>
                </a:solidFill>
                <a:latin typeface="Helvetica Neue Light"/>
              </a:defRPr>
            </a:lvl2pPr>
            <a:lvl3pPr>
              <a:defRPr sz="1600">
                <a:solidFill>
                  <a:schemeClr val="bg1"/>
                </a:solidFill>
                <a:latin typeface="Helvetica Neue Light"/>
              </a:defRPr>
            </a:lvl3pPr>
            <a:lvl4pPr>
              <a:defRPr sz="1400">
                <a:solidFill>
                  <a:schemeClr val="bg1"/>
                </a:solidFill>
                <a:latin typeface="Helvetica Neue Light"/>
              </a:defRPr>
            </a:lvl4pPr>
            <a:lvl5pPr>
              <a:defRPr sz="1400">
                <a:solidFill>
                  <a:schemeClr val="bg1"/>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Text Placeholder 4"/>
          <p:cNvSpPr>
            <a:spLocks noGrp="1"/>
          </p:cNvSpPr>
          <p:nvPr>
            <p:ph type="body" sz="quarter" idx="3"/>
          </p:nvPr>
        </p:nvSpPr>
        <p:spPr>
          <a:xfrm>
            <a:off x="4893683" y="1736677"/>
            <a:ext cx="3611247" cy="639763"/>
          </a:xfrm>
          <a:prstGeom prst="rect">
            <a:avLst/>
          </a:prstGeom>
        </p:spPr>
        <p:txBody>
          <a:bodyPr anchor="b"/>
          <a:lstStyle>
            <a:lvl1pPr marL="0" indent="0">
              <a:buNone/>
              <a:defRPr sz="2000" b="1" i="0">
                <a:solidFill>
                  <a:srgbClr val="383E4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5" name="Content Placeholder 5"/>
          <p:cNvSpPr>
            <a:spLocks noGrp="1"/>
          </p:cNvSpPr>
          <p:nvPr>
            <p:ph sz="quarter" idx="4"/>
          </p:nvPr>
        </p:nvSpPr>
        <p:spPr>
          <a:xfrm>
            <a:off x="4893683" y="2376439"/>
            <a:ext cx="3611247" cy="3054484"/>
          </a:xfrm>
          <a:prstGeom prst="rect">
            <a:avLst/>
          </a:prstGeom>
        </p:spPr>
        <p:txBody>
          <a:bodyPr/>
          <a:lstStyle>
            <a:lvl1pPr>
              <a:defRPr sz="2000">
                <a:solidFill>
                  <a:srgbClr val="383E4F"/>
                </a:solidFill>
                <a:latin typeface="Helvetica Neue Light"/>
              </a:defRPr>
            </a:lvl1pPr>
            <a:lvl2pPr>
              <a:defRPr sz="1800">
                <a:solidFill>
                  <a:srgbClr val="383E4F"/>
                </a:solidFill>
                <a:latin typeface="Helvetica Neue Light"/>
              </a:defRPr>
            </a:lvl2pPr>
            <a:lvl3pPr>
              <a:defRPr sz="1600">
                <a:solidFill>
                  <a:srgbClr val="383E4F"/>
                </a:solidFill>
                <a:latin typeface="Helvetica Neue Light"/>
              </a:defRPr>
            </a:lvl3pPr>
            <a:lvl4pPr>
              <a:defRPr sz="1400">
                <a:solidFill>
                  <a:srgbClr val="383E4F"/>
                </a:solidFill>
                <a:latin typeface="Helvetica Neue Light"/>
              </a:defRPr>
            </a:lvl4pPr>
            <a:lvl5pPr>
              <a:defRPr sz="1400">
                <a:solidFill>
                  <a:srgbClr val="383E4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18592"/>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7" name="Rectangle 16"/>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22" name="Picture 21"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23"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4" name="Date Placeholder 1"/>
          <p:cNvSpPr>
            <a:spLocks noGrp="1"/>
          </p:cNvSpPr>
          <p:nvPr>
            <p:ph type="dt" sz="half" idx="15"/>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169226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cription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5059082" y="1736677"/>
            <a:ext cx="3648976" cy="639763"/>
          </a:xfrm>
          <a:prstGeom prst="rect">
            <a:avLst/>
          </a:prstGeom>
        </p:spPr>
        <p:txBody>
          <a:bodyPr anchor="b"/>
          <a:lstStyle>
            <a:lvl1pPr marL="0" indent="0">
              <a:buNone/>
              <a:defRPr sz="2000" b="1" i="0">
                <a:solidFill>
                  <a:srgbClr val="FFFFF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5059082" y="2376439"/>
            <a:ext cx="3648976" cy="3054484"/>
          </a:xfrm>
          <a:prstGeom prst="rect">
            <a:avLst/>
          </a:prstGeom>
        </p:spPr>
        <p:txBody>
          <a:bodyPr/>
          <a:lstStyle>
            <a:lvl1pPr>
              <a:defRPr sz="2000">
                <a:solidFill>
                  <a:srgbClr val="FFFFFF"/>
                </a:solidFill>
                <a:latin typeface="Helvetica Neue Light"/>
              </a:defRPr>
            </a:lvl1pPr>
            <a:lvl2pPr>
              <a:defRPr sz="1800">
                <a:solidFill>
                  <a:srgbClr val="FFFFFF"/>
                </a:solidFill>
                <a:latin typeface="Helvetica Neue Light"/>
              </a:defRPr>
            </a:lvl2pPr>
            <a:lvl3pPr>
              <a:defRPr sz="1600">
                <a:solidFill>
                  <a:srgbClr val="FFFFFF"/>
                </a:solidFill>
                <a:latin typeface="Helvetica Neue Light"/>
              </a:defRPr>
            </a:lvl3pPr>
            <a:lvl4pPr>
              <a:defRPr sz="1400">
                <a:solidFill>
                  <a:srgbClr val="FFFFFF"/>
                </a:solidFill>
                <a:latin typeface="Helvetica Neue Light"/>
              </a:defRPr>
            </a:lvl4pPr>
            <a:lvl5pPr>
              <a:defRPr sz="1400">
                <a:solidFill>
                  <a:srgbClr val="FFFFF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7"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chemeClr val="bg1"/>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chemeClr val="bg1"/>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Picture Placeholder 4"/>
          <p:cNvSpPr>
            <a:spLocks noGrp="1"/>
          </p:cNvSpPr>
          <p:nvPr>
            <p:ph type="pic" sz="quarter" idx="15"/>
          </p:nvPr>
        </p:nvSpPr>
        <p:spPr>
          <a:xfrm>
            <a:off x="0" y="1736682"/>
            <a:ext cx="4527550" cy="3694247"/>
          </a:xfrm>
          <a:prstGeom prst="rect">
            <a:avLst/>
          </a:prstGeom>
        </p:spPr>
        <p:txBody>
          <a:bodyPr vert="horz"/>
          <a:lstStyle>
            <a:lvl1pPr>
              <a:defRPr>
                <a:latin typeface="Helvetica Neue Light"/>
              </a:defRPr>
            </a:lvl1pPr>
          </a:lstStyle>
          <a:p>
            <a:endParaRPr lang="en-US" dirty="0"/>
          </a:p>
        </p:txBody>
      </p:sp>
      <p:sp>
        <p:nvSpPr>
          <p:cNvPr id="20" name="Date Placeholder 1"/>
          <p:cNvSpPr>
            <a:spLocks noGrp="1"/>
          </p:cNvSpPr>
          <p:nvPr>
            <p:ph type="dt" sz="half" idx="16"/>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695339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no title">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1913187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no title, sla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4"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09679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cxnSp>
        <p:nvCxnSpPr>
          <p:cNvPr id="5" name="Straight Connector 4"/>
          <p:cNvCxnSpPr/>
          <p:nvPr userDrawn="1"/>
        </p:nvCxnSpPr>
        <p:spPr>
          <a:xfrm>
            <a:off x="13284" y="1137407"/>
            <a:ext cx="914400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7"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2"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9" name="Text Placeholder 8"/>
          <p:cNvSpPr>
            <a:spLocks noGrp="1"/>
          </p:cNvSpPr>
          <p:nvPr>
            <p:ph type="body" sz="quarter" idx="15" hasCustomPrompt="1"/>
          </p:nvPr>
        </p:nvSpPr>
        <p:spPr>
          <a:xfrm>
            <a:off x="298458" y="1538291"/>
            <a:ext cx="2405903" cy="658812"/>
          </a:xfrm>
          <a:prstGeom prst="rect">
            <a:avLst/>
          </a:prstGeom>
          <a:solidFill>
            <a:srgbClr val="383E4F"/>
          </a:solidFill>
        </p:spPr>
        <p:txBody>
          <a:bodyPr vert="horz" anchor="ctr"/>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3" name="Text Placeholder 8"/>
          <p:cNvSpPr>
            <a:spLocks noGrp="1"/>
          </p:cNvSpPr>
          <p:nvPr>
            <p:ph type="body" sz="quarter" idx="16" hasCustomPrompt="1"/>
          </p:nvPr>
        </p:nvSpPr>
        <p:spPr>
          <a:xfrm>
            <a:off x="3173515" y="1538291"/>
            <a:ext cx="2405903" cy="658812"/>
          </a:xfrm>
          <a:prstGeom prst="rect">
            <a:avLst/>
          </a:prstGeom>
          <a:solidFill>
            <a:srgbClr val="383E4F"/>
          </a:solidFill>
        </p:spPr>
        <p:txBody>
          <a:bodyPr vert="horz" anchor="ctr"/>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4" name="Text Placeholder 8"/>
          <p:cNvSpPr>
            <a:spLocks noGrp="1"/>
          </p:cNvSpPr>
          <p:nvPr>
            <p:ph type="body" sz="quarter" idx="17" hasCustomPrompt="1"/>
          </p:nvPr>
        </p:nvSpPr>
        <p:spPr>
          <a:xfrm>
            <a:off x="6113564" y="2330829"/>
            <a:ext cx="2405903" cy="3137647"/>
          </a:xfrm>
          <a:prstGeom prst="rect">
            <a:avLst/>
          </a:prstGeom>
          <a:solidFill>
            <a:srgbClr val="383E4F"/>
          </a:solidFill>
        </p:spPr>
        <p:txBody>
          <a:bodyPr vert="horz" anchor="t"/>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5" name="Text Placeholder 14"/>
          <p:cNvSpPr>
            <a:spLocks noGrp="1"/>
          </p:cNvSpPr>
          <p:nvPr>
            <p:ph type="body" sz="quarter" idx="18" hasCustomPrompt="1"/>
          </p:nvPr>
        </p:nvSpPr>
        <p:spPr>
          <a:xfrm>
            <a:off x="6113463" y="1538291"/>
            <a:ext cx="2406650" cy="658812"/>
          </a:xfrm>
          <a:prstGeom prst="rect">
            <a:avLst/>
          </a:prstGeom>
        </p:spPr>
        <p:txBody>
          <a:bodyPr vert="horz" anchor="ctr"/>
          <a:lstStyle>
            <a:lvl1pPr marL="0" indent="0">
              <a:buNone/>
              <a:defRPr sz="1600" b="1" i="0">
                <a:latin typeface="Helvetica Neue"/>
                <a:cs typeface="Helvetica Neue"/>
              </a:defRPr>
            </a:lvl1pPr>
            <a:lvl2pPr marL="457200" indent="0">
              <a:buNone/>
              <a:defRPr b="1" i="0">
                <a:latin typeface="Helvetica Neue"/>
                <a:cs typeface="Helvetica Neue"/>
              </a:defRPr>
            </a:lvl2pPr>
            <a:lvl3pPr marL="914400" indent="0">
              <a:buNone/>
              <a:defRPr b="1" i="0">
                <a:latin typeface="Helvetica Neue"/>
                <a:cs typeface="Helvetica Neue"/>
              </a:defRPr>
            </a:lvl3pPr>
            <a:lvl4pPr marL="1371600" indent="0">
              <a:buNone/>
              <a:defRPr b="1" i="0">
                <a:latin typeface="Helvetica Neue"/>
                <a:cs typeface="Helvetica Neue"/>
              </a:defRPr>
            </a:lvl4pPr>
            <a:lvl5pPr marL="1828800" indent="0">
              <a:buNone/>
              <a:defRPr b="1" i="0">
                <a:latin typeface="Helvetica Neue"/>
                <a:cs typeface="Helvetica Neue"/>
              </a:defRPr>
            </a:lvl5pPr>
          </a:lstStyle>
          <a:p>
            <a:pPr lvl="0"/>
            <a:r>
              <a:rPr lang="en-GB" dirty="0" smtClean="0"/>
              <a:t>Insert your text here</a:t>
            </a:r>
            <a:endParaRPr lang="en-US" dirty="0"/>
          </a:p>
        </p:txBody>
      </p:sp>
      <p:sp>
        <p:nvSpPr>
          <p:cNvPr id="16" name="Text Placeholder 8"/>
          <p:cNvSpPr>
            <a:spLocks noGrp="1"/>
          </p:cNvSpPr>
          <p:nvPr>
            <p:ph type="body" sz="quarter" idx="19" hasCustomPrompt="1"/>
          </p:nvPr>
        </p:nvSpPr>
        <p:spPr>
          <a:xfrm>
            <a:off x="3173515" y="2330829"/>
            <a:ext cx="2405903" cy="3137647"/>
          </a:xfrm>
          <a:prstGeom prst="rect">
            <a:avLst/>
          </a:prstGeom>
          <a:noFill/>
        </p:spPr>
        <p:txBody>
          <a:bodyPr vert="horz" anchor="t"/>
          <a:lstStyle>
            <a:lvl1pPr marL="0" indent="0" algn="l">
              <a:buNone/>
              <a:defRPr sz="1600" b="1" i="0" baseline="0">
                <a:solidFill>
                  <a:srgbClr val="383E4F"/>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7" name="Text Placeholder 8"/>
          <p:cNvSpPr>
            <a:spLocks noGrp="1"/>
          </p:cNvSpPr>
          <p:nvPr>
            <p:ph type="body" sz="quarter" idx="20" hasCustomPrompt="1"/>
          </p:nvPr>
        </p:nvSpPr>
        <p:spPr>
          <a:xfrm>
            <a:off x="298506" y="2330829"/>
            <a:ext cx="2405903" cy="3137647"/>
          </a:xfrm>
          <a:prstGeom prst="rect">
            <a:avLst/>
          </a:prstGeom>
          <a:noFill/>
        </p:spPr>
        <p:txBody>
          <a:bodyPr vert="horz" anchor="t"/>
          <a:lstStyle>
            <a:lvl1pPr marL="0" indent="0" algn="l">
              <a:buNone/>
              <a:defRPr sz="1600" b="1" i="0" baseline="0">
                <a:solidFill>
                  <a:srgbClr val="383E4F"/>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Tree>
    <p:extLst>
      <p:ext uri="{BB962C8B-B14F-4D97-AF65-F5344CB8AC3E}">
        <p14:creationId xmlns:p14="http://schemas.microsoft.com/office/powerpoint/2010/main" val="1932649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 Global Partner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2543" y="2143103"/>
            <a:ext cx="7601427" cy="1941217"/>
          </a:xfrm>
          <a:prstGeom prst="rect">
            <a:avLst/>
          </a:prstGeom>
        </p:spPr>
      </p:pic>
      <p:sp>
        <p:nvSpPr>
          <p:cNvPr id="6" name="Rectangle 5"/>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sp>
        <p:nvSpPr>
          <p:cNvPr id="8" name="TextBox 7"/>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3" name="TextBox 12"/>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318719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chemeClr val="bg1"/>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984" y="1726543"/>
            <a:ext cx="5518242" cy="1409223"/>
          </a:xfrm>
          <a:prstGeom prst="rect">
            <a:avLst/>
          </a:prstGeom>
        </p:spPr>
      </p:pic>
    </p:spTree>
    <p:extLst>
      <p:ext uri="{BB962C8B-B14F-4D97-AF65-F5344CB8AC3E}">
        <p14:creationId xmlns:p14="http://schemas.microsoft.com/office/powerpoint/2010/main" val="390399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36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for print purpo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rgbClr val="383E4F"/>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pic>
        <p:nvPicPr>
          <p:cNvPr id="7" name="Picture 6" descr="Foundation_Horiz_Sl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984" y="1723667"/>
            <a:ext cx="5518242" cy="1409223"/>
          </a:xfrm>
          <a:prstGeom prst="rect">
            <a:avLst/>
          </a:prstGeom>
        </p:spPr>
      </p:pic>
      <p:sp>
        <p:nvSpPr>
          <p:cNvPr id="8" name="Slide Number Placeholder 5"/>
          <p:cNvSpPr>
            <a:spLocks noGrp="1"/>
          </p:cNvSpPr>
          <p:nvPr>
            <p:ph type="sldNum" sz="quarter" idx="14"/>
          </p:nvPr>
        </p:nvSpPr>
        <p:spPr>
          <a:xfrm>
            <a:off x="113559" y="6315565"/>
            <a:ext cx="663389" cy="37373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9"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66738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GPS - for print purpo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rgbClr val="383E4F"/>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pic>
        <p:nvPicPr>
          <p:cNvPr id="7" name="Picture 6" descr="Foundation_Horiz_Sl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984" y="1723667"/>
            <a:ext cx="5518242" cy="1409223"/>
          </a:xfrm>
          <a:prstGeom prst="rect">
            <a:avLst/>
          </a:prstGeom>
        </p:spPr>
      </p:pic>
      <p:cxnSp>
        <p:nvCxnSpPr>
          <p:cNvPr id="14" name="Straight Connector 13"/>
          <p:cNvCxnSpPr/>
          <p:nvPr userDrawn="1"/>
        </p:nvCxnSpPr>
        <p:spPr>
          <a:xfrm>
            <a:off x="0" y="6089716"/>
            <a:ext cx="9144000" cy="8684"/>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9" name="TextBox 18"/>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240274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hapter with large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1422" y="5544651"/>
            <a:ext cx="8229284" cy="521464"/>
          </a:xfrm>
          <a:prstGeom prst="rect">
            <a:avLst/>
          </a:prstGeom>
        </p:spPr>
        <p:txBody>
          <a:bodyPr anchor="t"/>
          <a:lstStyle>
            <a:lvl1pPr algn="l">
              <a:defRPr sz="2400" b="1" i="0" baseline="0">
                <a:solidFill>
                  <a:schemeClr val="bg1"/>
                </a:solidFill>
                <a:latin typeface="Helvetica Neue"/>
                <a:cs typeface="Helvetica Neue"/>
              </a:defRPr>
            </a:lvl1pPr>
          </a:lstStyle>
          <a:p>
            <a:r>
              <a:rPr lang="en-US" dirty="0" smtClean="0"/>
              <a:t>TYPE YOUR TITLE HERE IN UPPERCASE</a:t>
            </a:r>
            <a:endParaRPr lang="en-US" dirty="0"/>
          </a:p>
        </p:txBody>
      </p:sp>
      <p:sp>
        <p:nvSpPr>
          <p:cNvPr id="3" name="Subtitle 2"/>
          <p:cNvSpPr>
            <a:spLocks noGrp="1"/>
          </p:cNvSpPr>
          <p:nvPr>
            <p:ph type="subTitle" idx="1"/>
          </p:nvPr>
        </p:nvSpPr>
        <p:spPr>
          <a:xfrm>
            <a:off x="481422" y="5976473"/>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Picture Placeholder 4"/>
          <p:cNvSpPr>
            <a:spLocks noGrp="1"/>
          </p:cNvSpPr>
          <p:nvPr>
            <p:ph type="pic" sz="quarter" idx="10"/>
          </p:nvPr>
        </p:nvSpPr>
        <p:spPr>
          <a:xfrm>
            <a:off x="0" y="1"/>
            <a:ext cx="9144000" cy="5160851"/>
          </a:xfrm>
          <a:prstGeom prst="rect">
            <a:avLst/>
          </a:prstGeom>
          <a:effectLst>
            <a:innerShdw blurRad="63500" dist="50800" dir="5400000">
              <a:prstClr val="black">
                <a:alpha val="50000"/>
              </a:prstClr>
            </a:innerShdw>
          </a:effectLst>
        </p:spPr>
        <p:txBody>
          <a:bodyPr vert="horz"/>
          <a:lstStyle>
            <a:lvl1pPr>
              <a:defRPr>
                <a:latin typeface="Helvetica Neue Light"/>
              </a:defRPr>
            </a:lvl1pPr>
          </a:lstStyle>
          <a:p>
            <a:endParaRPr lang="en-US" dirty="0"/>
          </a:p>
        </p:txBody>
      </p:sp>
      <p:sp>
        <p:nvSpPr>
          <p:cNvPr id="6" name="Text Placeholder 5"/>
          <p:cNvSpPr>
            <a:spLocks noGrp="1"/>
          </p:cNvSpPr>
          <p:nvPr>
            <p:ph type="body" sz="quarter" idx="11" hasCustomPrompt="1"/>
          </p:nvPr>
        </p:nvSpPr>
        <p:spPr>
          <a:xfrm>
            <a:off x="0" y="5160856"/>
            <a:ext cx="3795712" cy="174625"/>
          </a:xfrm>
          <a:prstGeom prst="rect">
            <a:avLst/>
          </a:prstGeom>
        </p:spPr>
        <p:txBody>
          <a:bodyPr vert="horz"/>
          <a:lstStyle>
            <a:lvl1pPr marL="0" indent="0">
              <a:buNone/>
              <a:defRPr sz="800">
                <a:solidFill>
                  <a:srgbClr val="E3E3E3"/>
                </a:solidFill>
                <a:latin typeface="Helvetica Neue Light"/>
                <a:cs typeface="Helvetica Neue Light"/>
              </a:defRPr>
            </a:lvl1pPr>
            <a:lvl2pPr marL="457200" indent="0">
              <a:buNone/>
              <a:defRPr sz="800">
                <a:solidFill>
                  <a:srgbClr val="E3E3E3"/>
                </a:solidFill>
                <a:latin typeface="Helvetica Neue Light"/>
                <a:cs typeface="Helvetica Neue Light"/>
              </a:defRPr>
            </a:lvl2pPr>
            <a:lvl3pPr marL="914400" indent="0">
              <a:buNone/>
              <a:defRPr sz="800">
                <a:solidFill>
                  <a:srgbClr val="E3E3E3"/>
                </a:solidFill>
                <a:latin typeface="Helvetica Neue Light"/>
                <a:cs typeface="Helvetica Neue Light"/>
              </a:defRPr>
            </a:lvl3pPr>
            <a:lvl4pPr marL="1371600" indent="0">
              <a:buNone/>
              <a:defRPr sz="800">
                <a:solidFill>
                  <a:srgbClr val="E3E3E3"/>
                </a:solidFill>
                <a:latin typeface="Helvetica Neue Light"/>
                <a:cs typeface="Helvetica Neue Light"/>
              </a:defRPr>
            </a:lvl4pPr>
            <a:lvl5pPr marL="1828800" indent="0">
              <a:buNone/>
              <a:defRPr sz="800">
                <a:solidFill>
                  <a:srgbClr val="E3E3E3"/>
                </a:solidFill>
                <a:latin typeface="Helvetica Neue Light"/>
                <a:cs typeface="Helvetica Neue Light"/>
              </a:defRPr>
            </a:lvl5pPr>
          </a:lstStyle>
          <a:p>
            <a:pPr lvl="0"/>
            <a:r>
              <a:rPr lang="en-GB" dirty="0" smtClean="0"/>
              <a:t>Place your image credit here</a:t>
            </a:r>
            <a:endParaRPr lang="en-US" dirty="0"/>
          </a:p>
        </p:txBody>
      </p:sp>
      <p:pic>
        <p:nvPicPr>
          <p:cNvPr id="8" name="Picture 7"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8097" y="6236516"/>
            <a:ext cx="1795589" cy="458549"/>
          </a:xfrm>
          <a:prstGeom prst="rect">
            <a:avLst/>
          </a:prstGeom>
        </p:spPr>
      </p:pic>
    </p:spTree>
    <p:extLst>
      <p:ext uri="{BB962C8B-B14F-4D97-AF65-F5344CB8AC3E}">
        <p14:creationId xmlns:p14="http://schemas.microsoft.com/office/powerpoint/2010/main" val="180507144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3410" y="1658471"/>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2284132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2121647"/>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360826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2569883"/>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92278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3003175"/>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245538228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94824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27.tiff"/><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27.tiff"/><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217962457" TargetMode="External"/><Relationship Id="rId4" Type="http://schemas.openxmlformats.org/officeDocument/2006/relationships/image" Target="../media/image32.tiff"/><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4.tiff"/><Relationship Id="rId5" Type="http://schemas.openxmlformats.org/officeDocument/2006/relationships/image" Target="../media/image35.tiff"/><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JEKtmTvE2e8" TargetMode="External"/><Relationship Id="rId5" Type="http://schemas.openxmlformats.org/officeDocument/2006/relationships/image" Target="../media/image42.png"/><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27.tiff"/><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ellenmacarthurfoundation.org/programmes/systemic-initiatives/new-plastics-economy" TargetMode="Externa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xVwW33hT634&amp;feature=youtu.be" TargetMode="External"/><Relationship Id="rId4"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zCRKvDyyHmI" TargetMode="External"/><Relationship Id="rId5" Type="http://schemas.openxmlformats.org/officeDocument/2006/relationships/image" Target="../media/image21.tiff"/><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300" y="552450"/>
            <a:ext cx="7162800" cy="5632311"/>
          </a:xfrm>
          <a:prstGeom prst="rect">
            <a:avLst/>
          </a:prstGeom>
          <a:noFill/>
        </p:spPr>
        <p:txBody>
          <a:bodyPr wrap="square" rtlCol="0">
            <a:spAutoFit/>
          </a:bodyPr>
          <a:lstStyle/>
          <a:p>
            <a:r>
              <a:rPr lang="en-US" b="1" dirty="0" smtClean="0">
                <a:latin typeface="Helvetica Neue" charset="0"/>
                <a:ea typeface="Helvetica Neue" charset="0"/>
                <a:cs typeface="Helvetica Neue" charset="0"/>
              </a:rPr>
              <a:t>NOTES FOR THE TEACHER:</a:t>
            </a:r>
          </a:p>
          <a:p>
            <a:endParaRPr lang="en-US" b="1" dirty="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This is a suggested slide deck to go with our lesson plan ‘Redesigning </a:t>
            </a:r>
            <a:r>
              <a:rPr lang="en-US" b="1" dirty="0">
                <a:latin typeface="Helvetica Neue" charset="0"/>
                <a:ea typeface="Helvetica Neue" charset="0"/>
                <a:cs typeface="Helvetica Neue" charset="0"/>
              </a:rPr>
              <a:t>P</a:t>
            </a:r>
            <a:r>
              <a:rPr lang="en-US" b="1" dirty="0" smtClean="0">
                <a:latin typeface="Helvetica Neue" charset="0"/>
                <a:ea typeface="Helvetica Neue" charset="0"/>
                <a:cs typeface="Helvetica Neue" charset="0"/>
              </a:rPr>
              <a:t>lastics’.</a:t>
            </a:r>
          </a:p>
          <a:p>
            <a:endParaRPr lang="en-US" b="1" dirty="0">
              <a:solidFill>
                <a:schemeClr val="accent2"/>
              </a:solidFill>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It has two sections:</a:t>
            </a:r>
          </a:p>
          <a:p>
            <a:endParaRPr lang="en-US" b="1" dirty="0">
              <a:latin typeface="Helvetica Neue" charset="0"/>
              <a:ea typeface="Helvetica Neue" charset="0"/>
              <a:cs typeface="Helvetica Neue" charset="0"/>
            </a:endParaRPr>
          </a:p>
          <a:p>
            <a:pPr marL="342900" indent="-342900">
              <a:buAutoNum type="arabicParenR"/>
            </a:pPr>
            <a:r>
              <a:rPr lang="en-US" b="1" dirty="0" smtClean="0">
                <a:latin typeface="Helvetica Neue" charset="0"/>
                <a:ea typeface="Helvetica Neue" charset="0"/>
                <a:cs typeface="Helvetica Neue" charset="0"/>
              </a:rPr>
              <a:t>exploring how plastics are currently produced and designed, its benefits and the challenges that this poses. </a:t>
            </a:r>
          </a:p>
          <a:p>
            <a:pPr marL="342900" indent="-342900">
              <a:buAutoNum type="arabicParenR"/>
            </a:pPr>
            <a:r>
              <a:rPr lang="en-US" b="1" dirty="0">
                <a:latin typeface="Helvetica Neue" charset="0"/>
                <a:ea typeface="Helvetica Neue" charset="0"/>
                <a:cs typeface="Helvetica Neue" charset="0"/>
              </a:rPr>
              <a:t>s</a:t>
            </a:r>
            <a:r>
              <a:rPr lang="en-US" b="1" dirty="0" smtClean="0">
                <a:latin typeface="Helvetica Neue" charset="0"/>
                <a:ea typeface="Helvetica Neue" charset="0"/>
                <a:cs typeface="Helvetica Neue" charset="0"/>
              </a:rPr>
              <a:t>upporting students in their own process of rethinking and redesigning. </a:t>
            </a:r>
          </a:p>
          <a:p>
            <a:endParaRPr lang="en-US" b="1" dirty="0" smtClean="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Please adapt them to your context and needs and let us know how it goes.</a:t>
            </a:r>
          </a:p>
          <a:p>
            <a:endParaRPr lang="en-US" b="1" dirty="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On the final page of the accompanying lesson plan, you will find links to further information and contacts.</a:t>
            </a:r>
            <a:endParaRPr lang="en-US" b="1" dirty="0" smtClean="0">
              <a:solidFill>
                <a:schemeClr val="accent2"/>
              </a:solidFill>
              <a:latin typeface="Helvetica Neue" charset="0"/>
              <a:ea typeface="Helvetica Neue" charset="0"/>
              <a:cs typeface="Helvetica Neue" charset="0"/>
            </a:endParaRPr>
          </a:p>
          <a:p>
            <a:pPr marL="342900" indent="-342900">
              <a:buAutoNum type="arabicParenR"/>
            </a:pPr>
            <a:endParaRPr lang="en-US" b="1" dirty="0" smtClean="0">
              <a:solidFill>
                <a:schemeClr val="accent2"/>
              </a:solidFill>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213434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505" y="200588"/>
            <a:ext cx="8597845" cy="868397"/>
          </a:xfrm>
        </p:spPr>
        <p:txBody>
          <a:bodyPr/>
          <a:lstStyle/>
          <a:p>
            <a:r>
              <a:rPr lang="en-US" dirty="0" smtClean="0"/>
              <a:t>Quick re-cap: What do you understand from the video?</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27" y="1317760"/>
            <a:ext cx="2389529" cy="3327749"/>
          </a:xfrm>
          <a:prstGeom prst="rect">
            <a:avLst/>
          </a:prstGeom>
          <a:effectLst>
            <a:softEdge rad="3175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675" y="1720499"/>
            <a:ext cx="3405574" cy="2522270"/>
          </a:xfrm>
          <a:prstGeom prst="rect">
            <a:avLst/>
          </a:prstGeom>
          <a:effectLst>
            <a:softEdge rad="3175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249" y="3433464"/>
            <a:ext cx="2571751" cy="2424090"/>
          </a:xfrm>
          <a:prstGeom prst="rect">
            <a:avLst/>
          </a:prstGeom>
        </p:spPr>
      </p:pic>
    </p:spTree>
    <p:extLst>
      <p:ext uri="{BB962C8B-B14F-4D97-AF65-F5344CB8AC3E}">
        <p14:creationId xmlns:p14="http://schemas.microsoft.com/office/powerpoint/2010/main" val="824966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0428" y="1778461"/>
            <a:ext cx="2417175" cy="2110706"/>
            <a:chOff x="286115" y="2187115"/>
            <a:chExt cx="2017713" cy="1761891"/>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7" name="Rectangle 6"/>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138" y="-71438"/>
            <a:ext cx="1263785" cy="1263785"/>
          </a:xfrm>
          <a:prstGeom prst="rect">
            <a:avLst/>
          </a:prstGeom>
        </p:spPr>
      </p:pic>
      <p:sp>
        <p:nvSpPr>
          <p:cNvPr id="15" name="Title 1"/>
          <p:cNvSpPr txBox="1">
            <a:spLocks/>
          </p:cNvSpPr>
          <p:nvPr/>
        </p:nvSpPr>
        <p:spPr>
          <a:xfrm>
            <a:off x="294439" y="285800"/>
            <a:ext cx="6401383"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LEARNING FROM NATURE’S CYCLES</a:t>
            </a:r>
            <a:endParaRPr lang="en-US" dirty="0"/>
          </a:p>
        </p:txBody>
      </p:sp>
      <p:grpSp>
        <p:nvGrpSpPr>
          <p:cNvPr id="4" name="Group 3"/>
          <p:cNvGrpSpPr/>
          <p:nvPr/>
        </p:nvGrpSpPr>
        <p:grpSpPr>
          <a:xfrm>
            <a:off x="938590" y="1954425"/>
            <a:ext cx="7518606" cy="3629125"/>
            <a:chOff x="931814" y="1856969"/>
            <a:chExt cx="7518606" cy="3629125"/>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22" name="Right Arrow 21"/>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stretch>
              <a:fillRect/>
            </a:stretch>
          </p:blipFill>
          <p:spPr>
            <a:xfrm rot="589885">
              <a:off x="2822903" y="2754226"/>
              <a:ext cx="1657451" cy="1409374"/>
            </a:xfrm>
            <a:prstGeom prst="rect">
              <a:avLst/>
            </a:prstGeom>
          </p:spPr>
        </p:pic>
        <p:sp>
          <p:nvSpPr>
            <p:cNvPr id="35" name="Right Arrow 34"/>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7218" y="1856969"/>
              <a:ext cx="1403202" cy="1403202"/>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25" name="Right Arrow 24"/>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9125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9857"/>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LEARNING FROM NATURE</a:t>
            </a:r>
            <a:endParaRPr lang="en-US" dirty="0"/>
          </a:p>
        </p:txBody>
      </p:sp>
      <p:sp>
        <p:nvSpPr>
          <p:cNvPr id="27" name="TextBox 4"/>
          <p:cNvSpPr txBox="1">
            <a:spLocks noChangeArrowheads="1"/>
          </p:cNvSpPr>
          <p:nvPr/>
        </p:nvSpPr>
        <p:spPr bwMode="auto">
          <a:xfrm>
            <a:off x="291268" y="1427825"/>
            <a:ext cx="76703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742950" indent="-742950" eaLnBrk="1" hangingPunct="1">
              <a:lnSpc>
                <a:spcPct val="150000"/>
              </a:lnSpc>
              <a:spcBef>
                <a:spcPct val="0"/>
              </a:spcBef>
              <a:buFontTx/>
              <a:buAutoNum type="arabicParenR"/>
            </a:pPr>
            <a:r>
              <a:rPr lang="en-US" altLang="en-US" sz="4000" b="1" dirty="0" smtClean="0">
                <a:solidFill>
                  <a:srgbClr val="1E9BDC"/>
                </a:solidFill>
                <a:latin typeface="Gotham Book" charset="0"/>
                <a:ea typeface="Gotham Book" charset="0"/>
                <a:cs typeface="Gotham Book" charset="0"/>
              </a:rPr>
              <a:t>Keep materials in cycles</a:t>
            </a:r>
          </a:p>
          <a:p>
            <a:pPr marL="742950" indent="-742950" eaLnBrk="1" hangingPunct="1">
              <a:lnSpc>
                <a:spcPct val="150000"/>
              </a:lnSpc>
              <a:spcBef>
                <a:spcPct val="0"/>
              </a:spcBef>
              <a:buFontTx/>
              <a:buAutoNum type="arabicParenR"/>
            </a:pPr>
            <a:r>
              <a:rPr lang="en-US" altLang="en-US" sz="4000" b="1" dirty="0" smtClean="0">
                <a:solidFill>
                  <a:srgbClr val="92D050"/>
                </a:solidFill>
                <a:latin typeface="Gotham Book" charset="0"/>
                <a:ea typeface="Gotham Book" charset="0"/>
                <a:cs typeface="Gotham Book" charset="0"/>
              </a:rPr>
              <a:t>Nothing becomes ‘waste’</a:t>
            </a:r>
            <a:endParaRPr lang="en-US" altLang="en-US" sz="4000" b="1" dirty="0">
              <a:solidFill>
                <a:srgbClr val="92D050"/>
              </a:solidFill>
              <a:latin typeface="Gotham Book" charset="0"/>
              <a:ea typeface="Gotham Book" charset="0"/>
              <a:cs typeface="Gotham Book" charset="0"/>
            </a:endParaRPr>
          </a:p>
        </p:txBody>
      </p:sp>
      <p:sp>
        <p:nvSpPr>
          <p:cNvPr id="11" name="Subtitle 2"/>
          <p:cNvSpPr txBox="1">
            <a:spLocks/>
          </p:cNvSpPr>
          <p:nvPr/>
        </p:nvSpPr>
        <p:spPr>
          <a:xfrm>
            <a:off x="294440" y="641750"/>
            <a:ext cx="5012119" cy="640601"/>
          </a:xfrm>
          <a:prstGeom prst="rect">
            <a:avLst/>
          </a:prstGeom>
        </p:spPr>
        <p:txBody>
          <a:bodyPr/>
          <a:lstStyle>
            <a:lvl1pPr marL="0" indent="0" algn="l" defTabSz="457200" rtl="0" eaLnBrk="1" latinLnBrk="0" hangingPunct="1">
              <a:spcBef>
                <a:spcPct val="20000"/>
              </a:spcBef>
              <a:buFont typeface="Arial"/>
              <a:buNone/>
              <a:defRPr sz="1600" kern="1200">
                <a:solidFill>
                  <a:srgbClr val="989898"/>
                </a:solidFill>
                <a:latin typeface="Helvetica Neue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grpSp>
        <p:nvGrpSpPr>
          <p:cNvPr id="33" name="Group 32"/>
          <p:cNvGrpSpPr/>
          <p:nvPr/>
        </p:nvGrpSpPr>
        <p:grpSpPr>
          <a:xfrm>
            <a:off x="4152900" y="3430343"/>
            <a:ext cx="4239568" cy="2055751"/>
            <a:chOff x="931814" y="1889512"/>
            <a:chExt cx="7417217" cy="3596582"/>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36" name="Right Arrow 35"/>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6"/>
            <a:stretch>
              <a:fillRect/>
            </a:stretch>
          </p:blipFill>
          <p:spPr>
            <a:xfrm rot="589885">
              <a:off x="2822903" y="2754226"/>
              <a:ext cx="1657451" cy="1409374"/>
            </a:xfrm>
            <a:prstGeom prst="rect">
              <a:avLst/>
            </a:prstGeom>
          </p:spPr>
        </p:pic>
        <p:sp>
          <p:nvSpPr>
            <p:cNvPr id="39" name="Right Arrow 38"/>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5829" y="1889512"/>
              <a:ext cx="1403202" cy="1403203"/>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44" name="Right Arrow 43"/>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130880" y="3257807"/>
            <a:ext cx="1545532" cy="1349577"/>
            <a:chOff x="286115" y="2187115"/>
            <a:chExt cx="2017713" cy="1761891"/>
          </a:xfrm>
        </p:grpSpPr>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47" name="Rectangle 46"/>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784558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28" y="840206"/>
            <a:ext cx="7945621" cy="5018286"/>
          </a:xfrm>
          <a:prstGeom prst="rect">
            <a:avLst/>
          </a:prstGeom>
        </p:spPr>
      </p:pic>
      <p:sp>
        <p:nvSpPr>
          <p:cNvPr id="4" name="Title 2"/>
          <p:cNvSpPr>
            <a:spLocks noGrp="1"/>
          </p:cNvSpPr>
          <p:nvPr/>
        </p:nvSpPr>
        <p:spPr>
          <a:xfrm>
            <a:off x="224565" y="213501"/>
            <a:ext cx="8559745"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FROM LINEAR TO CIRCULAR</a:t>
            </a:r>
            <a:endParaRPr lang="en-US" dirty="0"/>
          </a:p>
        </p:txBody>
      </p:sp>
    </p:spTree>
    <p:extLst>
      <p:ext uri="{BB962C8B-B14F-4D97-AF65-F5344CB8AC3E}">
        <p14:creationId xmlns:p14="http://schemas.microsoft.com/office/powerpoint/2010/main" val="13443515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0198" y="272717"/>
            <a:ext cx="9194198" cy="6224336"/>
            <a:chOff x="-50198" y="336885"/>
            <a:chExt cx="9194198" cy="6224336"/>
          </a:xfrm>
        </p:grpSpPr>
        <p:pic>
          <p:nvPicPr>
            <p:cNvPr id="6" name="Picture 5" descr="new butterfly diagram only_bigger_letters.pdf"/>
            <p:cNvPicPr>
              <a:picLocks noChangeAspect="1"/>
            </p:cNvPicPr>
            <p:nvPr/>
          </p:nvPicPr>
          <p:blipFill rotWithShape="1">
            <a:blip r:embed="rId3" cstate="email">
              <a:extLst>
                <a:ext uri="{28A0092B-C50C-407E-A947-70E740481C1C}">
                  <a14:useLocalDpi xmlns:a14="http://schemas.microsoft.com/office/drawing/2010/main"/>
                </a:ext>
              </a:extLst>
            </a:blip>
            <a:srcRect b="7732"/>
            <a:stretch/>
          </p:blipFill>
          <p:spPr>
            <a:xfrm>
              <a:off x="-50198" y="336885"/>
              <a:ext cx="9126809" cy="6224336"/>
            </a:xfrm>
            <a:prstGeom prst="rect">
              <a:avLst/>
            </a:prstGeom>
          </p:spPr>
        </p:pic>
        <p:sp>
          <p:nvSpPr>
            <p:cNvPr id="5" name="Rectangle 4"/>
            <p:cNvSpPr/>
            <p:nvPr/>
          </p:nvSpPr>
          <p:spPr>
            <a:xfrm>
              <a:off x="0" y="1299411"/>
              <a:ext cx="9144000" cy="352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4228255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5"/>
          </p:nvPr>
        </p:nvSpPr>
        <p:spPr/>
        <p:txBody>
          <a:bodyPr/>
          <a:lstStyle/>
          <a:p>
            <a:endParaRPr lang="en-US" dirty="0"/>
          </a:p>
        </p:txBody>
      </p:sp>
      <p:pic>
        <p:nvPicPr>
          <p:cNvPr id="5" name="Picture 4">
            <a:hlinkClick r:id="rId3"/>
          </p:cNvPr>
          <p:cNvPicPr>
            <a:picLocks noChangeAspect="1"/>
          </p:cNvPicPr>
          <p:nvPr/>
        </p:nvPicPr>
        <p:blipFill>
          <a:blip r:embed="rId4"/>
          <a:stretch>
            <a:fillRect/>
          </a:stretch>
        </p:blipFill>
        <p:spPr>
          <a:xfrm>
            <a:off x="-371475" y="0"/>
            <a:ext cx="9739172" cy="6858000"/>
          </a:xfrm>
          <a:prstGeom prst="rect">
            <a:avLst/>
          </a:prstGeom>
        </p:spPr>
      </p:pic>
    </p:spTree>
    <p:extLst>
      <p:ext uri="{BB962C8B-B14F-4D97-AF65-F5344CB8AC3E}">
        <p14:creationId xmlns:p14="http://schemas.microsoft.com/office/powerpoint/2010/main" val="19755420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199"/>
            <a:ext cx="9334500" cy="59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An example combining this</a:t>
            </a:r>
            <a:endParaRPr lang="en-US" dirty="0"/>
          </a:p>
        </p:txBody>
      </p:sp>
      <p:sp>
        <p:nvSpPr>
          <p:cNvPr id="3" name="Subtitle 2"/>
          <p:cNvSpPr>
            <a:spLocks noGrp="1"/>
          </p:cNvSpPr>
          <p:nvPr>
            <p:ph type="subTitle" idx="1"/>
          </p:nvPr>
        </p:nvSpPr>
        <p:spPr/>
        <p:txBody>
          <a:bodyPr/>
          <a:lstStyle/>
          <a:p>
            <a:r>
              <a:rPr lang="en-US" dirty="0" smtClean="0"/>
              <a:t>A new way of doing business?</a:t>
            </a:r>
            <a:endParaRPr lang="en-US" dirty="0"/>
          </a:p>
        </p:txBody>
      </p:sp>
      <p:sp>
        <p:nvSpPr>
          <p:cNvPr id="4" name="Text Placeholder 3"/>
          <p:cNvSpPr>
            <a:spLocks noGrp="1"/>
          </p:cNvSpPr>
          <p:nvPr>
            <p:ph type="body" sz="quarter" idx="15"/>
          </p:nvPr>
        </p:nvSpPr>
        <p:spPr>
          <a:xfrm>
            <a:off x="365919" y="1631468"/>
            <a:ext cx="3310732" cy="4168775"/>
          </a:xfrm>
        </p:spPr>
        <p:txBody>
          <a:bodyPr/>
          <a:lstStyle/>
          <a:p>
            <a:pPr marL="742950" indent="-742950">
              <a:lnSpc>
                <a:spcPct val="150000"/>
              </a:lnSpc>
              <a:spcBef>
                <a:spcPct val="0"/>
              </a:spcBef>
              <a:buFontTx/>
              <a:buAutoNum type="arabicParenR"/>
            </a:pPr>
            <a:r>
              <a:rPr lang="en-US" altLang="en-US" b="1" dirty="0">
                <a:solidFill>
                  <a:srgbClr val="1E9BDC"/>
                </a:solidFill>
                <a:latin typeface="Gotham Book" charset="0"/>
                <a:ea typeface="Gotham Book" charset="0"/>
                <a:cs typeface="Gotham Book" charset="0"/>
              </a:rPr>
              <a:t>Keep materials in the loop</a:t>
            </a:r>
          </a:p>
          <a:p>
            <a:pPr marL="742950" indent="-742950">
              <a:lnSpc>
                <a:spcPct val="150000"/>
              </a:lnSpc>
              <a:spcBef>
                <a:spcPct val="0"/>
              </a:spcBef>
              <a:buFontTx/>
              <a:buAutoNum type="arabicParenR"/>
            </a:pPr>
            <a:r>
              <a:rPr lang="en-US" altLang="en-US" b="1" dirty="0">
                <a:solidFill>
                  <a:srgbClr val="92D050"/>
                </a:solidFill>
                <a:latin typeface="Gotham Book" charset="0"/>
                <a:ea typeface="Gotham Book" charset="0"/>
                <a:cs typeface="Gotham Book" charset="0"/>
              </a:rPr>
              <a:t>Nothing becomes ‘waste</a:t>
            </a:r>
            <a:r>
              <a:rPr lang="en-US" altLang="en-US" b="1" dirty="0" smtClean="0">
                <a:solidFill>
                  <a:srgbClr val="92D050"/>
                </a:solidFill>
                <a:latin typeface="Gotham Book" charset="0"/>
                <a:ea typeface="Gotham Book" charset="0"/>
                <a:cs typeface="Gotham Book" charset="0"/>
              </a:rPr>
              <a:t>’</a:t>
            </a:r>
            <a:endParaRPr lang="en-US" altLang="en-US" b="1" dirty="0">
              <a:solidFill>
                <a:srgbClr val="92D050"/>
              </a:solidFill>
              <a:latin typeface="Gotham Book" charset="0"/>
              <a:ea typeface="Gotham Book" charset="0"/>
              <a:cs typeface="Gotham Book" charset="0"/>
            </a:endParaRPr>
          </a:p>
        </p:txBody>
      </p:sp>
    </p:spTree>
    <p:extLst>
      <p:ext uri="{BB962C8B-B14F-4D97-AF65-F5344CB8AC3E}">
        <p14:creationId xmlns:p14="http://schemas.microsoft.com/office/powerpoint/2010/main" val="15156856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The New Plastics Economy</a:t>
            </a:r>
            <a:endParaRPr lang="en-US" dirty="0"/>
          </a:p>
        </p:txBody>
      </p:sp>
      <p:sp>
        <p:nvSpPr>
          <p:cNvPr id="5" name="Title 1"/>
          <p:cNvSpPr txBox="1">
            <a:spLocks/>
          </p:cNvSpPr>
          <p:nvPr/>
        </p:nvSpPr>
        <p:spPr>
          <a:xfrm>
            <a:off x="588704" y="3680517"/>
            <a:ext cx="8229600" cy="58519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400" b="1" i="0" kern="1200" baseline="0">
                <a:solidFill>
                  <a:schemeClr val="bg1"/>
                </a:solidFill>
                <a:latin typeface="Helvetica Neue"/>
                <a:ea typeface="+mj-ea"/>
                <a:cs typeface="Helvetica Neue"/>
              </a:defRPr>
            </a:lvl1pPr>
          </a:lstStyle>
          <a:p>
            <a:r>
              <a:rPr lang="en-GB" dirty="0" smtClean="0"/>
              <a:t>Redesigning Plastics - </a:t>
            </a:r>
            <a:r>
              <a:rPr lang="en-GB" dirty="0"/>
              <a:t>PART </a:t>
            </a:r>
            <a:r>
              <a:rPr lang="en-GB" dirty="0" smtClean="0"/>
              <a:t>2</a:t>
            </a:r>
            <a:endParaRPr lang="en-US" dirty="0"/>
          </a:p>
          <a:p>
            <a:endParaRPr lang="en-GB" dirty="0" smtClean="0"/>
          </a:p>
        </p:txBody>
      </p:sp>
    </p:spTree>
    <p:extLst>
      <p:ext uri="{BB962C8B-B14F-4D97-AF65-F5344CB8AC3E}">
        <p14:creationId xmlns:p14="http://schemas.microsoft.com/office/powerpoint/2010/main" val="807740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336"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Small groups, big change</a:t>
            </a:r>
            <a:endParaRPr lang="en-US" dirty="0"/>
          </a:p>
        </p:txBody>
      </p:sp>
      <p:sp>
        <p:nvSpPr>
          <p:cNvPr id="22" name="TextBox 21"/>
          <p:cNvSpPr txBox="1"/>
          <p:nvPr/>
        </p:nvSpPr>
        <p:spPr>
          <a:xfrm>
            <a:off x="1317865" y="1341066"/>
            <a:ext cx="6046711" cy="1077218"/>
          </a:xfrm>
          <a:prstGeom prst="rect">
            <a:avLst/>
          </a:prstGeom>
          <a:noFill/>
        </p:spPr>
        <p:txBody>
          <a:bodyPr wrap="square" rtlCol="0">
            <a:spAutoFit/>
          </a:bodyPr>
          <a:lstStyle/>
          <a:p>
            <a:pPr algn="ctr"/>
            <a:r>
              <a:rPr lang="en-US" sz="3200" dirty="0" smtClean="0">
                <a:latin typeface="Gotham Book" charset="0"/>
                <a:ea typeface="Gotham Book" charset="0"/>
                <a:cs typeface="Gotham Book" charset="0"/>
              </a:rPr>
              <a:t>What process </a:t>
            </a:r>
            <a:r>
              <a:rPr lang="en-US" sz="3200" smtClean="0">
                <a:latin typeface="Gotham Book" charset="0"/>
                <a:ea typeface="Gotham Book" charset="0"/>
                <a:cs typeface="Gotham Book" charset="0"/>
              </a:rPr>
              <a:t>did they go through to get to you?</a:t>
            </a:r>
            <a:endParaRPr lang="en-US" sz="3200" dirty="0">
              <a:latin typeface="Gotham Book" charset="0"/>
              <a:ea typeface="Gotham Book" charset="0"/>
              <a:cs typeface="Gotham Book" charset="0"/>
            </a:endParaRPr>
          </a:p>
        </p:txBody>
      </p:sp>
      <p:pic>
        <p:nvPicPr>
          <p:cNvPr id="25" name="Picture 24"/>
          <p:cNvPicPr>
            <a:picLocks noChangeAspect="1"/>
          </p:cNvPicPr>
          <p:nvPr/>
        </p:nvPicPr>
        <p:blipFill>
          <a:blip r:embed="rId4"/>
          <a:stretch>
            <a:fillRect/>
          </a:stretch>
        </p:blipFill>
        <p:spPr>
          <a:xfrm>
            <a:off x="9347880" y="499628"/>
            <a:ext cx="1042771" cy="1559061"/>
          </a:xfrm>
          <a:prstGeom prst="rect">
            <a:avLst/>
          </a:prstGeom>
        </p:spPr>
      </p:pic>
      <p:sp>
        <p:nvSpPr>
          <p:cNvPr id="4" name="TextBox 3"/>
          <p:cNvSpPr txBox="1"/>
          <p:nvPr/>
        </p:nvSpPr>
        <p:spPr>
          <a:xfrm>
            <a:off x="9745826" y="2403651"/>
            <a:ext cx="2706737" cy="3170099"/>
          </a:xfrm>
          <a:prstGeom prst="rect">
            <a:avLst/>
          </a:prstGeom>
          <a:solidFill>
            <a:schemeClr val="accent2"/>
          </a:solidFill>
        </p:spPr>
        <p:txBody>
          <a:bodyPr wrap="square" rtlCol="0">
            <a:spAutoFit/>
          </a:bodyPr>
          <a:lstStyle/>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PHOTO</a:t>
            </a:r>
          </a:p>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Ketchup</a:t>
            </a:r>
          </a:p>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Snacks nuts</a:t>
            </a:r>
          </a:p>
          <a:p>
            <a:r>
              <a:rPr lang="is-I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 name="Picture 1"/>
          <p:cNvPicPr>
            <a:picLocks noChangeAspect="1"/>
          </p:cNvPicPr>
          <p:nvPr/>
        </p:nvPicPr>
        <p:blipFill>
          <a:blip r:embed="rId5"/>
          <a:stretch>
            <a:fillRect/>
          </a:stretch>
        </p:blipFill>
        <p:spPr>
          <a:xfrm>
            <a:off x="2155825" y="2610197"/>
            <a:ext cx="4832350" cy="3014316"/>
          </a:xfrm>
          <a:prstGeom prst="rect">
            <a:avLst/>
          </a:prstGeom>
        </p:spPr>
      </p:pic>
    </p:spTree>
    <p:extLst>
      <p:ext uri="{BB962C8B-B14F-4D97-AF65-F5344CB8AC3E}">
        <p14:creationId xmlns:p14="http://schemas.microsoft.com/office/powerpoint/2010/main" val="1596942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The potato journey</a:t>
            </a:r>
            <a:endParaRPr lang="en-US" dirty="0"/>
          </a:p>
        </p:txBody>
      </p:sp>
      <p:grpSp>
        <p:nvGrpSpPr>
          <p:cNvPr id="9" name="Group 8"/>
          <p:cNvGrpSpPr/>
          <p:nvPr/>
        </p:nvGrpSpPr>
        <p:grpSpPr>
          <a:xfrm>
            <a:off x="649371" y="1401930"/>
            <a:ext cx="3922629" cy="853964"/>
            <a:chOff x="487048" y="2213173"/>
            <a:chExt cx="3922629" cy="853964"/>
          </a:xfrm>
        </p:grpSpPr>
        <p:sp>
          <p:nvSpPr>
            <p:cNvPr id="10" name="TextBox 9"/>
            <p:cNvSpPr txBox="1"/>
            <p:nvPr/>
          </p:nvSpPr>
          <p:spPr>
            <a:xfrm>
              <a:off x="2182785" y="2213173"/>
              <a:ext cx="2226892" cy="584775"/>
            </a:xfrm>
            <a:prstGeom prst="rect">
              <a:avLst/>
            </a:prstGeom>
            <a:noFill/>
          </p:spPr>
          <p:txBody>
            <a:bodyPr wrap="none" rtlCol="0">
              <a:spAutoFit/>
            </a:bodyPr>
            <a:lstStyle/>
            <a:p>
              <a:r>
                <a:rPr lang="en-US" sz="1600" dirty="0" smtClean="0">
                  <a:latin typeface="Arial"/>
                  <a:cs typeface="Arial"/>
                </a:rPr>
                <a:t>Potatoes were grown, </a:t>
              </a:r>
            </a:p>
            <a:p>
              <a:r>
                <a:rPr lang="en-US" sz="1600" dirty="0" smtClean="0">
                  <a:latin typeface="Arial"/>
                  <a:cs typeface="Arial"/>
                </a:rPr>
                <a:t>then harvested</a:t>
              </a:r>
              <a:endParaRPr lang="en-US" sz="1600" dirty="0">
                <a:latin typeface="Arial"/>
                <a:cs typeface="Arial"/>
              </a:endParaRPr>
            </a:p>
          </p:txBody>
        </p:sp>
        <p:sp>
          <p:nvSpPr>
            <p:cNvPr id="11" name="TextBox 10"/>
            <p:cNvSpPr txBox="1"/>
            <p:nvPr/>
          </p:nvSpPr>
          <p:spPr>
            <a:xfrm>
              <a:off x="487048" y="2214173"/>
              <a:ext cx="340158" cy="461665"/>
            </a:xfrm>
            <a:prstGeom prst="rect">
              <a:avLst/>
            </a:prstGeom>
            <a:noFill/>
          </p:spPr>
          <p:txBody>
            <a:bodyPr wrap="none" rtlCol="0">
              <a:spAutoFit/>
            </a:bodyPr>
            <a:lstStyle/>
            <a:p>
              <a:r>
                <a:rPr lang="en-US" sz="2400" dirty="0" smtClean="0"/>
                <a:t>1</a:t>
              </a:r>
              <a:endParaRPr lang="en-US" sz="2400" dirty="0"/>
            </a:p>
          </p:txBody>
        </p:sp>
        <p:pic>
          <p:nvPicPr>
            <p:cNvPr id="12" name="Picture 11"/>
            <p:cNvPicPr>
              <a:picLocks noChangeAspect="1"/>
            </p:cNvPicPr>
            <p:nvPr/>
          </p:nvPicPr>
          <p:blipFill>
            <a:blip r:embed="rId3"/>
            <a:stretch>
              <a:fillRect/>
            </a:stretch>
          </p:blipFill>
          <p:spPr>
            <a:xfrm>
              <a:off x="788708" y="2239144"/>
              <a:ext cx="1367151" cy="827993"/>
            </a:xfrm>
            <a:prstGeom prst="rect">
              <a:avLst/>
            </a:prstGeom>
          </p:spPr>
        </p:pic>
      </p:grpSp>
      <p:grpSp>
        <p:nvGrpSpPr>
          <p:cNvPr id="13" name="Group 12"/>
          <p:cNvGrpSpPr/>
          <p:nvPr/>
        </p:nvGrpSpPr>
        <p:grpSpPr>
          <a:xfrm>
            <a:off x="4627501" y="1370663"/>
            <a:ext cx="4037178" cy="1323439"/>
            <a:chOff x="4465178" y="2181906"/>
            <a:chExt cx="4037178" cy="1323439"/>
          </a:xfrm>
        </p:grpSpPr>
        <p:sp>
          <p:nvSpPr>
            <p:cNvPr id="14" name="TextBox 13"/>
            <p:cNvSpPr txBox="1"/>
            <p:nvPr/>
          </p:nvSpPr>
          <p:spPr>
            <a:xfrm>
              <a:off x="6794501" y="2181906"/>
              <a:ext cx="1707855" cy="1323439"/>
            </a:xfrm>
            <a:prstGeom prst="rect">
              <a:avLst/>
            </a:prstGeom>
            <a:noFill/>
          </p:spPr>
          <p:txBody>
            <a:bodyPr wrap="square" rtlCol="0">
              <a:spAutoFit/>
            </a:bodyPr>
            <a:lstStyle/>
            <a:p>
              <a:r>
                <a:rPr lang="en-US" sz="1600" dirty="0" smtClean="0">
                  <a:latin typeface="Arial"/>
                  <a:cs typeface="Arial"/>
                </a:rPr>
                <a:t>They were taken to a factory where they were baked, sliced and processed.</a:t>
              </a:r>
              <a:endParaRPr lang="en-US" sz="1600" dirty="0">
                <a:latin typeface="Arial"/>
                <a:cs typeface="Arial"/>
              </a:endParaRPr>
            </a:p>
          </p:txBody>
        </p:sp>
        <p:sp>
          <p:nvSpPr>
            <p:cNvPr id="15" name="TextBox 14"/>
            <p:cNvSpPr txBox="1"/>
            <p:nvPr/>
          </p:nvSpPr>
          <p:spPr>
            <a:xfrm>
              <a:off x="4465178" y="2181907"/>
              <a:ext cx="340158" cy="461665"/>
            </a:xfrm>
            <a:prstGeom prst="rect">
              <a:avLst/>
            </a:prstGeom>
            <a:noFill/>
          </p:spPr>
          <p:txBody>
            <a:bodyPr wrap="none" rtlCol="0">
              <a:spAutoFit/>
            </a:bodyPr>
            <a:lstStyle/>
            <a:p>
              <a:r>
                <a:rPr lang="en-US" sz="2400" dirty="0" smtClean="0"/>
                <a:t>2</a:t>
              </a:r>
              <a:endParaRPr lang="en-US" sz="2400" dirty="0"/>
            </a:p>
          </p:txBody>
        </p:sp>
        <p:pic>
          <p:nvPicPr>
            <p:cNvPr id="16" name="Picture 15"/>
            <p:cNvPicPr>
              <a:picLocks noChangeAspect="1"/>
            </p:cNvPicPr>
            <p:nvPr/>
          </p:nvPicPr>
          <p:blipFill>
            <a:blip r:embed="rId4"/>
            <a:stretch>
              <a:fillRect/>
            </a:stretch>
          </p:blipFill>
          <p:spPr>
            <a:xfrm>
              <a:off x="4788096" y="2213173"/>
              <a:ext cx="1557762" cy="947833"/>
            </a:xfrm>
            <a:prstGeom prst="rect">
              <a:avLst/>
            </a:prstGeom>
          </p:spPr>
        </p:pic>
      </p:grpSp>
      <p:grpSp>
        <p:nvGrpSpPr>
          <p:cNvPr id="17" name="Group 16"/>
          <p:cNvGrpSpPr/>
          <p:nvPr/>
        </p:nvGrpSpPr>
        <p:grpSpPr>
          <a:xfrm>
            <a:off x="702325" y="2747348"/>
            <a:ext cx="3437593" cy="1005407"/>
            <a:chOff x="540002" y="3558591"/>
            <a:chExt cx="3437593" cy="1005407"/>
          </a:xfrm>
        </p:grpSpPr>
        <p:sp>
          <p:nvSpPr>
            <p:cNvPr id="23" name="TextBox 22"/>
            <p:cNvSpPr txBox="1"/>
            <p:nvPr/>
          </p:nvSpPr>
          <p:spPr>
            <a:xfrm>
              <a:off x="2182785" y="3627020"/>
              <a:ext cx="1794810" cy="830997"/>
            </a:xfrm>
            <a:prstGeom prst="rect">
              <a:avLst/>
            </a:prstGeom>
            <a:noFill/>
          </p:spPr>
          <p:txBody>
            <a:bodyPr wrap="square" rtlCol="0">
              <a:spAutoFit/>
            </a:bodyPr>
            <a:lstStyle/>
            <a:p>
              <a:r>
                <a:rPr lang="en-US" sz="1600" dirty="0" smtClean="0">
                  <a:latin typeface="Arial"/>
                  <a:cs typeface="Arial"/>
                </a:rPr>
                <a:t>The crisps were baked then put into a bag</a:t>
              </a:r>
              <a:endParaRPr lang="en-US" sz="1600" dirty="0">
                <a:latin typeface="Arial"/>
                <a:cs typeface="Arial"/>
              </a:endParaRPr>
            </a:p>
          </p:txBody>
        </p:sp>
        <p:sp>
          <p:nvSpPr>
            <p:cNvPr id="24" name="TextBox 23"/>
            <p:cNvSpPr txBox="1"/>
            <p:nvPr/>
          </p:nvSpPr>
          <p:spPr>
            <a:xfrm>
              <a:off x="540002" y="3604730"/>
              <a:ext cx="340158" cy="461665"/>
            </a:xfrm>
            <a:prstGeom prst="rect">
              <a:avLst/>
            </a:prstGeom>
            <a:noFill/>
          </p:spPr>
          <p:txBody>
            <a:bodyPr wrap="none" rtlCol="0">
              <a:spAutoFit/>
            </a:bodyPr>
            <a:lstStyle/>
            <a:p>
              <a:r>
                <a:rPr lang="en-US" sz="2400" dirty="0"/>
                <a:t>3</a:t>
              </a:r>
            </a:p>
          </p:txBody>
        </p:sp>
        <p:pic>
          <p:nvPicPr>
            <p:cNvPr id="25" name="Picture 24"/>
            <p:cNvPicPr>
              <a:picLocks noChangeAspect="1"/>
            </p:cNvPicPr>
            <p:nvPr/>
          </p:nvPicPr>
          <p:blipFill>
            <a:blip r:embed="rId5"/>
            <a:stretch>
              <a:fillRect/>
            </a:stretch>
          </p:blipFill>
          <p:spPr>
            <a:xfrm>
              <a:off x="927260" y="3558591"/>
              <a:ext cx="952340" cy="1005407"/>
            </a:xfrm>
            <a:prstGeom prst="rect">
              <a:avLst/>
            </a:prstGeom>
          </p:spPr>
        </p:pic>
      </p:grpSp>
      <p:grpSp>
        <p:nvGrpSpPr>
          <p:cNvPr id="26" name="Group 25"/>
          <p:cNvGrpSpPr/>
          <p:nvPr/>
        </p:nvGrpSpPr>
        <p:grpSpPr>
          <a:xfrm>
            <a:off x="4648759" y="2708055"/>
            <a:ext cx="3637873" cy="1036760"/>
            <a:chOff x="4486436" y="3519298"/>
            <a:chExt cx="3637873" cy="1036760"/>
          </a:xfrm>
        </p:grpSpPr>
        <p:sp>
          <p:nvSpPr>
            <p:cNvPr id="27" name="TextBox 26"/>
            <p:cNvSpPr txBox="1"/>
            <p:nvPr/>
          </p:nvSpPr>
          <p:spPr>
            <a:xfrm>
              <a:off x="6794501" y="3622082"/>
              <a:ext cx="1329808" cy="830997"/>
            </a:xfrm>
            <a:prstGeom prst="rect">
              <a:avLst/>
            </a:prstGeom>
            <a:noFill/>
          </p:spPr>
          <p:txBody>
            <a:bodyPr wrap="square" rtlCol="0">
              <a:spAutoFit/>
            </a:bodyPr>
            <a:lstStyle/>
            <a:p>
              <a:r>
                <a:rPr lang="en-US" sz="1600" dirty="0" smtClean="0">
                  <a:latin typeface="Arial"/>
                  <a:cs typeface="Arial"/>
                </a:rPr>
                <a:t>I bought them at the shop</a:t>
              </a:r>
              <a:endParaRPr lang="en-US" sz="1600" dirty="0">
                <a:latin typeface="Arial"/>
                <a:cs typeface="Arial"/>
              </a:endParaRPr>
            </a:p>
          </p:txBody>
        </p:sp>
        <p:sp>
          <p:nvSpPr>
            <p:cNvPr id="28" name="TextBox 27"/>
            <p:cNvSpPr txBox="1"/>
            <p:nvPr/>
          </p:nvSpPr>
          <p:spPr>
            <a:xfrm>
              <a:off x="4486436" y="3519298"/>
              <a:ext cx="340158" cy="461665"/>
            </a:xfrm>
            <a:prstGeom prst="rect">
              <a:avLst/>
            </a:prstGeom>
            <a:noFill/>
          </p:spPr>
          <p:txBody>
            <a:bodyPr wrap="none" rtlCol="0">
              <a:spAutoFit/>
            </a:bodyPr>
            <a:lstStyle/>
            <a:p>
              <a:r>
                <a:rPr lang="en-US" sz="2400" dirty="0" smtClean="0"/>
                <a:t>4</a:t>
              </a:r>
              <a:endParaRPr lang="en-US" sz="2400" dirty="0"/>
            </a:p>
          </p:txBody>
        </p:sp>
        <p:pic>
          <p:nvPicPr>
            <p:cNvPr id="29" name="Picture 28"/>
            <p:cNvPicPr>
              <a:picLocks noChangeAspect="1"/>
            </p:cNvPicPr>
            <p:nvPr/>
          </p:nvPicPr>
          <p:blipFill>
            <a:blip r:embed="rId6"/>
            <a:stretch>
              <a:fillRect/>
            </a:stretch>
          </p:blipFill>
          <p:spPr>
            <a:xfrm>
              <a:off x="4828935" y="3627021"/>
              <a:ext cx="1965566" cy="929037"/>
            </a:xfrm>
            <a:prstGeom prst="rect">
              <a:avLst/>
            </a:prstGeom>
          </p:spPr>
        </p:pic>
      </p:grpSp>
      <p:grpSp>
        <p:nvGrpSpPr>
          <p:cNvPr id="30" name="Group 29"/>
          <p:cNvGrpSpPr/>
          <p:nvPr/>
        </p:nvGrpSpPr>
        <p:grpSpPr>
          <a:xfrm>
            <a:off x="672027" y="4129343"/>
            <a:ext cx="3108145" cy="1898096"/>
            <a:chOff x="509704" y="4940586"/>
            <a:chExt cx="3108145" cy="1898096"/>
          </a:xfrm>
        </p:grpSpPr>
        <p:sp>
          <p:nvSpPr>
            <p:cNvPr id="31" name="TextBox 30"/>
            <p:cNvSpPr txBox="1"/>
            <p:nvPr/>
          </p:nvSpPr>
          <p:spPr>
            <a:xfrm>
              <a:off x="2282734" y="5088027"/>
              <a:ext cx="1335115" cy="584775"/>
            </a:xfrm>
            <a:prstGeom prst="rect">
              <a:avLst/>
            </a:prstGeom>
            <a:noFill/>
          </p:spPr>
          <p:txBody>
            <a:bodyPr wrap="square" rtlCol="0">
              <a:spAutoFit/>
            </a:bodyPr>
            <a:lstStyle/>
            <a:p>
              <a:r>
                <a:rPr lang="en-US" sz="1600" dirty="0" smtClean="0">
                  <a:latin typeface="Arial"/>
                  <a:cs typeface="Arial"/>
                </a:rPr>
                <a:t>Then I ate them</a:t>
              </a:r>
              <a:endParaRPr lang="en-US" sz="1600" dirty="0">
                <a:latin typeface="Arial"/>
                <a:cs typeface="Arial"/>
              </a:endParaRPr>
            </a:p>
          </p:txBody>
        </p:sp>
        <p:sp>
          <p:nvSpPr>
            <p:cNvPr id="32" name="TextBox 31"/>
            <p:cNvSpPr txBox="1"/>
            <p:nvPr/>
          </p:nvSpPr>
          <p:spPr>
            <a:xfrm>
              <a:off x="509704" y="4995694"/>
              <a:ext cx="340158" cy="461665"/>
            </a:xfrm>
            <a:prstGeom prst="rect">
              <a:avLst/>
            </a:prstGeom>
            <a:noFill/>
          </p:spPr>
          <p:txBody>
            <a:bodyPr wrap="none" rtlCol="0">
              <a:spAutoFit/>
            </a:bodyPr>
            <a:lstStyle/>
            <a:p>
              <a:r>
                <a:rPr lang="en-US" sz="2400" dirty="0" smtClean="0"/>
                <a:t>5</a:t>
              </a:r>
              <a:endParaRPr lang="en-US" sz="2400" dirty="0"/>
            </a:p>
          </p:txBody>
        </p:sp>
        <p:pic>
          <p:nvPicPr>
            <p:cNvPr id="33" name="Picture 32"/>
            <p:cNvPicPr>
              <a:picLocks noChangeAspect="1"/>
            </p:cNvPicPr>
            <p:nvPr/>
          </p:nvPicPr>
          <p:blipFill>
            <a:blip r:embed="rId7"/>
            <a:stretch>
              <a:fillRect/>
            </a:stretch>
          </p:blipFill>
          <p:spPr>
            <a:xfrm>
              <a:off x="1244601" y="4940586"/>
              <a:ext cx="909438" cy="1898096"/>
            </a:xfrm>
            <a:prstGeom prst="rect">
              <a:avLst/>
            </a:prstGeom>
          </p:spPr>
        </p:pic>
      </p:grpSp>
      <p:grpSp>
        <p:nvGrpSpPr>
          <p:cNvPr id="34" name="Group 33"/>
          <p:cNvGrpSpPr/>
          <p:nvPr/>
        </p:nvGrpSpPr>
        <p:grpSpPr>
          <a:xfrm>
            <a:off x="4648759" y="4129343"/>
            <a:ext cx="3637873" cy="1408763"/>
            <a:chOff x="4486436" y="4940586"/>
            <a:chExt cx="3637873" cy="1408763"/>
          </a:xfrm>
        </p:grpSpPr>
        <p:sp>
          <p:nvSpPr>
            <p:cNvPr id="35" name="TextBox 34"/>
            <p:cNvSpPr txBox="1"/>
            <p:nvPr/>
          </p:nvSpPr>
          <p:spPr>
            <a:xfrm>
              <a:off x="6794501" y="5037930"/>
              <a:ext cx="1329808" cy="830997"/>
            </a:xfrm>
            <a:prstGeom prst="rect">
              <a:avLst/>
            </a:prstGeom>
            <a:noFill/>
          </p:spPr>
          <p:txBody>
            <a:bodyPr wrap="square" rtlCol="0">
              <a:spAutoFit/>
            </a:bodyPr>
            <a:lstStyle/>
            <a:p>
              <a:r>
                <a:rPr lang="en-US" sz="1600" dirty="0" smtClean="0">
                  <a:latin typeface="Arial"/>
                  <a:cs typeface="Arial"/>
                </a:rPr>
                <a:t>The packet will go to the dump</a:t>
              </a:r>
              <a:endParaRPr lang="en-US" sz="1600" dirty="0">
                <a:latin typeface="Arial"/>
                <a:cs typeface="Arial"/>
              </a:endParaRPr>
            </a:p>
          </p:txBody>
        </p:sp>
        <p:sp>
          <p:nvSpPr>
            <p:cNvPr id="36" name="TextBox 35"/>
            <p:cNvSpPr txBox="1"/>
            <p:nvPr/>
          </p:nvSpPr>
          <p:spPr>
            <a:xfrm>
              <a:off x="4486436" y="4940586"/>
              <a:ext cx="340158" cy="461665"/>
            </a:xfrm>
            <a:prstGeom prst="rect">
              <a:avLst/>
            </a:prstGeom>
            <a:noFill/>
          </p:spPr>
          <p:txBody>
            <a:bodyPr wrap="none" rtlCol="0">
              <a:spAutoFit/>
            </a:bodyPr>
            <a:lstStyle/>
            <a:p>
              <a:r>
                <a:rPr lang="en-US" sz="2400" dirty="0"/>
                <a:t>6</a:t>
              </a:r>
            </a:p>
          </p:txBody>
        </p:sp>
        <p:pic>
          <p:nvPicPr>
            <p:cNvPr id="37" name="Picture 36"/>
            <p:cNvPicPr>
              <a:picLocks noChangeAspect="1"/>
            </p:cNvPicPr>
            <p:nvPr/>
          </p:nvPicPr>
          <p:blipFill>
            <a:blip r:embed="rId8"/>
            <a:stretch>
              <a:fillRect/>
            </a:stretch>
          </p:blipFill>
          <p:spPr>
            <a:xfrm>
              <a:off x="4766838" y="5004999"/>
              <a:ext cx="1848481" cy="1344350"/>
            </a:xfrm>
            <a:prstGeom prst="rect">
              <a:avLst/>
            </a:prstGeom>
          </p:spPr>
        </p:pic>
      </p:grpSp>
    </p:spTree>
    <p:extLst>
      <p:ext uri="{BB962C8B-B14F-4D97-AF65-F5344CB8AC3E}">
        <p14:creationId xmlns:p14="http://schemas.microsoft.com/office/powerpoint/2010/main" val="1653362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1+#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The New Plastics Economy</a:t>
            </a:r>
            <a:endParaRPr lang="en-US" dirty="0"/>
          </a:p>
        </p:txBody>
      </p:sp>
      <p:sp>
        <p:nvSpPr>
          <p:cNvPr id="5" name="Title 1"/>
          <p:cNvSpPr txBox="1">
            <a:spLocks/>
          </p:cNvSpPr>
          <p:nvPr/>
        </p:nvSpPr>
        <p:spPr>
          <a:xfrm>
            <a:off x="588704" y="3680517"/>
            <a:ext cx="8229600" cy="58519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400" b="1" i="0" kern="1200" baseline="0">
                <a:solidFill>
                  <a:schemeClr val="bg1"/>
                </a:solidFill>
                <a:latin typeface="Helvetica Neue"/>
                <a:ea typeface="+mj-ea"/>
                <a:cs typeface="Helvetica Neue"/>
              </a:defRPr>
            </a:lvl1pPr>
          </a:lstStyle>
          <a:p>
            <a:r>
              <a:rPr lang="en-GB" dirty="0" smtClean="0"/>
              <a:t>Redesigning Plastics - </a:t>
            </a:r>
            <a:r>
              <a:rPr lang="en-GB" dirty="0"/>
              <a:t>PART 1</a:t>
            </a:r>
            <a:endParaRPr lang="en-US" dirty="0"/>
          </a:p>
          <a:p>
            <a:endParaRPr lang="en-GB" dirty="0" smtClean="0"/>
          </a:p>
        </p:txBody>
      </p:sp>
    </p:spTree>
    <p:extLst>
      <p:ext uri="{BB962C8B-B14F-4D97-AF65-F5344CB8AC3E}">
        <p14:creationId xmlns:p14="http://schemas.microsoft.com/office/powerpoint/2010/main" val="26409679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The linear story</a:t>
            </a:r>
            <a:endParaRPr lang="en-US" dirty="0"/>
          </a:p>
        </p:txBody>
      </p:sp>
      <p:pic>
        <p:nvPicPr>
          <p:cNvPr id="38" name="Picture 37"/>
          <p:cNvPicPr>
            <a:picLocks noChangeAspect="1"/>
          </p:cNvPicPr>
          <p:nvPr/>
        </p:nvPicPr>
        <p:blipFill>
          <a:blip r:embed="rId3"/>
          <a:stretch>
            <a:fillRect/>
          </a:stretch>
        </p:blipFill>
        <p:spPr>
          <a:xfrm>
            <a:off x="209856" y="2679459"/>
            <a:ext cx="1016789" cy="615802"/>
          </a:xfrm>
          <a:prstGeom prst="rect">
            <a:avLst/>
          </a:prstGeom>
        </p:spPr>
      </p:pic>
      <p:pic>
        <p:nvPicPr>
          <p:cNvPr id="39" name="Picture 38"/>
          <p:cNvPicPr>
            <a:picLocks noChangeAspect="1"/>
          </p:cNvPicPr>
          <p:nvPr/>
        </p:nvPicPr>
        <p:blipFill>
          <a:blip r:embed="rId4"/>
          <a:stretch>
            <a:fillRect/>
          </a:stretch>
        </p:blipFill>
        <p:spPr>
          <a:xfrm>
            <a:off x="1692179" y="2710170"/>
            <a:ext cx="1158553" cy="704931"/>
          </a:xfrm>
          <a:prstGeom prst="rect">
            <a:avLst/>
          </a:prstGeom>
        </p:spPr>
      </p:pic>
      <p:pic>
        <p:nvPicPr>
          <p:cNvPr id="40" name="Picture 39"/>
          <p:cNvPicPr>
            <a:picLocks noChangeAspect="1"/>
          </p:cNvPicPr>
          <p:nvPr/>
        </p:nvPicPr>
        <p:blipFill>
          <a:blip r:embed="rId5"/>
          <a:stretch>
            <a:fillRect/>
          </a:stretch>
        </p:blipFill>
        <p:spPr>
          <a:xfrm>
            <a:off x="3316266" y="2667351"/>
            <a:ext cx="708283" cy="747750"/>
          </a:xfrm>
          <a:prstGeom prst="rect">
            <a:avLst/>
          </a:prstGeom>
        </p:spPr>
      </p:pic>
      <p:pic>
        <p:nvPicPr>
          <p:cNvPr id="41" name="Picture 40"/>
          <p:cNvPicPr>
            <a:picLocks noChangeAspect="1"/>
          </p:cNvPicPr>
          <p:nvPr/>
        </p:nvPicPr>
        <p:blipFill>
          <a:blip r:embed="rId6"/>
          <a:stretch>
            <a:fillRect/>
          </a:stretch>
        </p:blipFill>
        <p:spPr>
          <a:xfrm>
            <a:off x="4490083" y="2776148"/>
            <a:ext cx="1461849" cy="690952"/>
          </a:xfrm>
          <a:prstGeom prst="rect">
            <a:avLst/>
          </a:prstGeom>
        </p:spPr>
      </p:pic>
      <p:pic>
        <p:nvPicPr>
          <p:cNvPr id="42" name="Picture 41"/>
          <p:cNvPicPr>
            <a:picLocks noChangeAspect="1"/>
          </p:cNvPicPr>
          <p:nvPr/>
        </p:nvPicPr>
        <p:blipFill>
          <a:blip r:embed="rId7"/>
          <a:stretch>
            <a:fillRect/>
          </a:stretch>
        </p:blipFill>
        <p:spPr>
          <a:xfrm>
            <a:off x="6417466" y="2421874"/>
            <a:ext cx="676375" cy="1411669"/>
          </a:xfrm>
          <a:prstGeom prst="rect">
            <a:avLst/>
          </a:prstGeom>
        </p:spPr>
      </p:pic>
      <p:pic>
        <p:nvPicPr>
          <p:cNvPr id="43" name="Picture 42"/>
          <p:cNvPicPr>
            <a:picLocks noChangeAspect="1"/>
          </p:cNvPicPr>
          <p:nvPr/>
        </p:nvPicPr>
        <p:blipFill>
          <a:blip r:embed="rId8"/>
          <a:stretch>
            <a:fillRect/>
          </a:stretch>
        </p:blipFill>
        <p:spPr>
          <a:xfrm>
            <a:off x="7559374" y="2467268"/>
            <a:ext cx="1374769" cy="999832"/>
          </a:xfrm>
          <a:prstGeom prst="rect">
            <a:avLst/>
          </a:prstGeom>
        </p:spPr>
      </p:pic>
      <p:cxnSp>
        <p:nvCxnSpPr>
          <p:cNvPr id="44" name="Straight Arrow Connector 43"/>
          <p:cNvCxnSpPr/>
          <p:nvPr/>
        </p:nvCxnSpPr>
        <p:spPr>
          <a:xfrm flipV="1">
            <a:off x="209856" y="4208462"/>
            <a:ext cx="8724287" cy="50800"/>
          </a:xfrm>
          <a:prstGeom prst="straightConnector1">
            <a:avLst/>
          </a:prstGeom>
          <a:ln w="76200" cmpd="sng">
            <a:solidFill>
              <a:srgbClr val="F5A433"/>
            </a:solidFill>
            <a:prstDash val="sysDash"/>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263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5000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5000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5000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decel="5000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decel="50000"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0-#ppt_w/2"/>
                                          </p:val>
                                        </p:tav>
                                        <p:tav tm="100000">
                                          <p:val>
                                            <p:strVal val="#ppt_x"/>
                                          </p:val>
                                        </p:tav>
                                      </p:tavLst>
                                    </p:anim>
                                    <p:anim calcmode="lin" valueType="num">
                                      <p:cBhvr additive="base">
                                        <p:cTn id="33" dur="50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decel="5000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0-#ppt_w/2"/>
                                          </p:val>
                                        </p:tav>
                                        <p:tav tm="100000">
                                          <p:val>
                                            <p:strVal val="#ppt_x"/>
                                          </p:val>
                                        </p:tav>
                                      </p:tavLst>
                                    </p:anim>
                                    <p:anim calcmode="lin" valueType="num">
                                      <p:cBhvr additive="base">
                                        <p:cTn id="3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834" y="-1428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Small groups, big change</a:t>
            </a:r>
            <a:endParaRPr lang="en-US" dirty="0"/>
          </a:p>
        </p:txBody>
      </p:sp>
      <p:sp>
        <p:nvSpPr>
          <p:cNvPr id="27" name="TextBox 26"/>
          <p:cNvSpPr txBox="1">
            <a:spLocks noChangeArrowheads="1"/>
          </p:cNvSpPr>
          <p:nvPr/>
        </p:nvSpPr>
        <p:spPr bwMode="auto">
          <a:xfrm>
            <a:off x="149851" y="1282351"/>
            <a:ext cx="9290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4000" dirty="0">
                <a:latin typeface="Gotham Book" charset="0"/>
                <a:ea typeface="Gotham Book" charset="0"/>
                <a:cs typeface="Gotham Book" charset="0"/>
              </a:rPr>
              <a:t>How might we </a:t>
            </a:r>
            <a:r>
              <a:rPr lang="en-US" altLang="en-US" sz="4000" dirty="0" smtClean="0">
                <a:latin typeface="Gotham Book" charset="0"/>
                <a:ea typeface="Gotham Book" charset="0"/>
                <a:cs typeface="Gotham Book" charset="0"/>
              </a:rPr>
              <a:t>re-design packaging?</a:t>
            </a:r>
            <a:endParaRPr lang="en-US" altLang="en-US" sz="4000" dirty="0">
              <a:latin typeface="Gotham Book" charset="0"/>
              <a:ea typeface="Gotham Book" charset="0"/>
              <a:cs typeface="Gotham Book" charset="0"/>
            </a:endParaRPr>
          </a:p>
        </p:txBody>
      </p:sp>
      <p:pic>
        <p:nvPicPr>
          <p:cNvPr id="8" name="Picture 7"/>
          <p:cNvPicPr>
            <a:picLocks noChangeAspect="1"/>
          </p:cNvPicPr>
          <p:nvPr/>
        </p:nvPicPr>
        <p:blipFill>
          <a:blip r:embed="rId4"/>
          <a:stretch>
            <a:fillRect/>
          </a:stretch>
        </p:blipFill>
        <p:spPr>
          <a:xfrm>
            <a:off x="3288906" y="2476850"/>
            <a:ext cx="2566188" cy="2709181"/>
          </a:xfrm>
          <a:prstGeom prst="rect">
            <a:avLst/>
          </a:prstGeom>
        </p:spPr>
      </p:pic>
      <p:cxnSp>
        <p:nvCxnSpPr>
          <p:cNvPr id="4" name="Curved Connector 3"/>
          <p:cNvCxnSpPr/>
          <p:nvPr/>
        </p:nvCxnSpPr>
        <p:spPr>
          <a:xfrm>
            <a:off x="2659082" y="3536950"/>
            <a:ext cx="1259647" cy="912496"/>
          </a:xfrm>
          <a:prstGeom prst="curvedConnector3">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9851" y="3039091"/>
            <a:ext cx="2509231" cy="523220"/>
          </a:xfrm>
          <a:prstGeom prst="rect">
            <a:avLst/>
          </a:prstGeom>
          <a:noFill/>
        </p:spPr>
        <p:txBody>
          <a:bodyPr wrap="square" rtlCol="0">
            <a:spAutoFit/>
          </a:bodyPr>
          <a:lstStyle/>
          <a:p>
            <a:pPr algn="r"/>
            <a:r>
              <a:rPr lang="en-US" sz="2800" dirty="0" smtClean="0">
                <a:latin typeface="Gotham Book" charset="0"/>
                <a:ea typeface="Gotham Book" charset="0"/>
                <a:cs typeface="Gotham Book" charset="0"/>
              </a:rPr>
              <a:t>Packaging</a:t>
            </a:r>
            <a:endParaRPr lang="en-US" sz="2800" dirty="0">
              <a:latin typeface="Gotham Book" charset="0"/>
              <a:ea typeface="Gotham Book" charset="0"/>
              <a:cs typeface="Gotham Book" charset="0"/>
            </a:endParaRPr>
          </a:p>
        </p:txBody>
      </p:sp>
    </p:spTree>
    <p:extLst>
      <p:ext uri="{BB962C8B-B14F-4D97-AF65-F5344CB8AC3E}">
        <p14:creationId xmlns:p14="http://schemas.microsoft.com/office/powerpoint/2010/main" val="1962853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212" y="-56544"/>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LET’S REDESIGN</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Here’s an example from real life</a:t>
            </a:r>
            <a:endParaRPr lang="en-US" dirty="0"/>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417" y="1510147"/>
            <a:ext cx="6184670" cy="4091080"/>
          </a:xfrm>
          <a:prstGeom prst="rect">
            <a:avLst/>
          </a:prstGeom>
        </p:spPr>
      </p:pic>
    </p:spTree>
    <p:extLst>
      <p:ext uri="{BB962C8B-B14F-4D97-AF65-F5344CB8AC3E}">
        <p14:creationId xmlns:p14="http://schemas.microsoft.com/office/powerpoint/2010/main" val="9578280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use the item</a:t>
            </a:r>
            <a:endParaRPr lang="en-US" dirty="0"/>
          </a:p>
        </p:txBody>
      </p:sp>
      <p:grpSp>
        <p:nvGrpSpPr>
          <p:cNvPr id="3" name="Group 2"/>
          <p:cNvGrpSpPr/>
          <p:nvPr/>
        </p:nvGrpSpPr>
        <p:grpSpPr>
          <a:xfrm>
            <a:off x="505001" y="1696836"/>
            <a:ext cx="8133998" cy="3791916"/>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594752" cy="1727075"/>
            </a:xfrm>
            <a:prstGeom prst="rect">
              <a:avLst/>
            </a:prstGeom>
            <a:noFill/>
          </p:spPr>
          <p:txBody>
            <a:bodyPr wrap="square" rtlCol="0">
              <a:spAutoFit/>
            </a:bodyPr>
            <a:lstStyle/>
            <a:p>
              <a:r>
                <a:rPr lang="en-US" sz="3200" dirty="0" smtClean="0"/>
                <a:t>Select </a:t>
              </a:r>
              <a:r>
                <a:rPr lang="en-US" sz="3200" dirty="0"/>
                <a:t>someone in your group and let them use the item</a:t>
              </a:r>
              <a:r>
                <a:rPr lang="en-US" sz="3200" dirty="0" smtClean="0"/>
                <a:t>.</a:t>
              </a:r>
            </a:p>
            <a:p>
              <a:endParaRPr lang="en-US" sz="3200" dirty="0"/>
            </a:p>
            <a:p>
              <a:r>
                <a:rPr lang="en-US" sz="3200" dirty="0"/>
                <a:t>How do they use it? What do you notice?</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2</a:t>
              </a:r>
            </a:p>
          </p:txBody>
        </p:sp>
      </p:grpSp>
    </p:spTree>
    <p:extLst>
      <p:ext uri="{BB962C8B-B14F-4D97-AF65-F5344CB8AC3E}">
        <p14:creationId xmlns:p14="http://schemas.microsoft.com/office/powerpoint/2010/main" val="15560493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What’s great about the packaging?</a:t>
            </a:r>
            <a:endParaRPr lang="en-US" dirty="0"/>
          </a:p>
        </p:txBody>
      </p:sp>
      <p:grpSp>
        <p:nvGrpSpPr>
          <p:cNvPr id="3" name="Group 2"/>
          <p:cNvGrpSpPr/>
          <p:nvPr/>
        </p:nvGrpSpPr>
        <p:grpSpPr>
          <a:xfrm>
            <a:off x="505001" y="1696836"/>
            <a:ext cx="8133998" cy="3791917"/>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594752" cy="1622403"/>
            </a:xfrm>
            <a:prstGeom prst="rect">
              <a:avLst/>
            </a:prstGeom>
            <a:noFill/>
          </p:spPr>
          <p:txBody>
            <a:bodyPr wrap="square" rtlCol="0">
              <a:spAutoFit/>
            </a:bodyPr>
            <a:lstStyle/>
            <a:p>
              <a:r>
                <a:rPr lang="en-US" sz="3200" dirty="0" smtClean="0"/>
                <a:t>Ask </a:t>
              </a:r>
              <a:r>
                <a:rPr lang="en-US" sz="3200" dirty="0"/>
                <a:t>that person to choose one thing </a:t>
              </a:r>
            </a:p>
            <a:p>
              <a:r>
                <a:rPr lang="is-IS" sz="2800" dirty="0"/>
                <a:t>…</a:t>
              </a:r>
              <a:r>
                <a:rPr lang="en-US" sz="2800" dirty="0"/>
                <a:t>they like most about the </a:t>
              </a:r>
              <a:r>
                <a:rPr lang="en-US" sz="2800" dirty="0" smtClean="0"/>
                <a:t>packaging? 	</a:t>
              </a:r>
              <a:r>
                <a:rPr lang="en-US" sz="3200" dirty="0" smtClean="0">
                  <a:solidFill>
                    <a:srgbClr val="383D4F"/>
                  </a:solidFill>
                </a:rPr>
                <a:t>____________________________</a:t>
              </a:r>
            </a:p>
            <a:p>
              <a:endParaRPr lang="en-US" sz="2800" dirty="0">
                <a:solidFill>
                  <a:srgbClr val="383D4F"/>
                </a:solidFill>
              </a:endParaRPr>
            </a:p>
            <a:p>
              <a:r>
                <a:rPr lang="is-IS" sz="2800" dirty="0"/>
                <a:t>…</a:t>
              </a:r>
              <a:r>
                <a:rPr lang="en-US" sz="2800" dirty="0"/>
                <a:t>that could be better? </a:t>
              </a:r>
              <a:r>
                <a:rPr lang="en-US" sz="3200" dirty="0" smtClean="0">
                  <a:solidFill>
                    <a:srgbClr val="383D4F"/>
                  </a:solidFill>
                </a:rPr>
                <a:t>	____________________________</a:t>
              </a:r>
              <a:endParaRPr lang="en-US" sz="3200" dirty="0">
                <a:solidFill>
                  <a:srgbClr val="383D4F"/>
                </a:solidFill>
              </a:endParaRP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3</a:t>
              </a:r>
            </a:p>
          </p:txBody>
        </p:sp>
      </p:grpSp>
    </p:spTree>
    <p:extLst>
      <p:ext uri="{BB962C8B-B14F-4D97-AF65-F5344CB8AC3E}">
        <p14:creationId xmlns:p14="http://schemas.microsoft.com/office/powerpoint/2010/main" val="20120688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Create your own material features checklist</a:t>
            </a:r>
            <a:endParaRPr lang="en-US" dirty="0"/>
          </a:p>
        </p:txBody>
      </p:sp>
      <p:grpSp>
        <p:nvGrpSpPr>
          <p:cNvPr id="16" name="Group 15"/>
          <p:cNvGrpSpPr/>
          <p:nvPr/>
        </p:nvGrpSpPr>
        <p:grpSpPr>
          <a:xfrm>
            <a:off x="505001" y="1696836"/>
            <a:ext cx="8133998" cy="3817747"/>
            <a:chOff x="505001" y="1696836"/>
            <a:chExt cx="8133998" cy="3817747"/>
          </a:xfrm>
        </p:grpSpPr>
        <p:sp>
          <p:nvSpPr>
            <p:cNvPr id="5" name="Oval 4"/>
            <p:cNvSpPr/>
            <p:nvPr/>
          </p:nvSpPr>
          <p:spPr>
            <a:xfrm>
              <a:off x="811835" y="1944325"/>
              <a:ext cx="727970" cy="715678"/>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3</a:t>
              </a:r>
              <a:endParaRPr lang="en-US" sz="2800" b="1" dirty="0">
                <a:solidFill>
                  <a:schemeClr val="bg1"/>
                </a:solidFill>
              </a:endParaRPr>
            </a:p>
          </p:txBody>
        </p:sp>
        <p:sp>
          <p:nvSpPr>
            <p:cNvPr id="8" name="TextBox 7"/>
            <p:cNvSpPr txBox="1"/>
            <p:nvPr/>
          </p:nvSpPr>
          <p:spPr>
            <a:xfrm>
              <a:off x="1571163" y="1975153"/>
              <a:ext cx="6450962" cy="3539430"/>
            </a:xfrm>
            <a:prstGeom prst="rect">
              <a:avLst/>
            </a:prstGeom>
            <a:noFill/>
          </p:spPr>
          <p:txBody>
            <a:bodyPr wrap="square" rtlCol="0">
              <a:spAutoFit/>
            </a:bodyPr>
            <a:lstStyle/>
            <a:p>
              <a:r>
                <a:rPr lang="en-US" sz="3200" dirty="0" smtClean="0"/>
                <a:t>Ask </a:t>
              </a:r>
              <a:r>
                <a:rPr lang="en-US" sz="3200" dirty="0"/>
                <a:t>that person to choose one thing </a:t>
              </a:r>
            </a:p>
            <a:p>
              <a:endParaRPr lang="en-US" sz="3200" dirty="0"/>
            </a:p>
            <a:p>
              <a:r>
                <a:rPr lang="is-IS" sz="3200" dirty="0"/>
                <a:t>…</a:t>
              </a:r>
              <a:r>
                <a:rPr lang="en-US" sz="3200" dirty="0"/>
                <a:t>they like most about the </a:t>
              </a:r>
              <a:r>
                <a:rPr lang="en-US" sz="3200" dirty="0" smtClean="0"/>
                <a:t>sachet? </a:t>
              </a:r>
              <a:r>
                <a:rPr lang="en-US" sz="3200" dirty="0"/>
                <a:t>Write it </a:t>
              </a:r>
              <a:r>
                <a:rPr lang="en-US" sz="3200" dirty="0" smtClean="0"/>
                <a:t>down. </a:t>
              </a:r>
              <a:endParaRPr lang="en-US" sz="3200" dirty="0"/>
            </a:p>
            <a:p>
              <a:pPr marL="228600" indent="-228600">
                <a:buAutoNum type="arabicParenR"/>
              </a:pPr>
              <a:endParaRPr lang="en-US" sz="3200" dirty="0"/>
            </a:p>
            <a:p>
              <a:r>
                <a:rPr lang="is-IS" sz="3200" dirty="0"/>
                <a:t>…</a:t>
              </a:r>
              <a:r>
                <a:rPr lang="en-US" sz="3200" dirty="0"/>
                <a:t>that could be better? Write it </a:t>
              </a:r>
              <a:r>
                <a:rPr lang="en-US" sz="3200" dirty="0" smtClean="0"/>
                <a:t>down.</a:t>
              </a:r>
              <a:endParaRPr lang="en-US" sz="3200" dirty="0"/>
            </a:p>
            <a:p>
              <a:endParaRPr lang="en-US" sz="3200" dirty="0"/>
            </a:p>
          </p:txBody>
        </p:sp>
        <p:grpSp>
          <p:nvGrpSpPr>
            <p:cNvPr id="9" name="Group 8"/>
            <p:cNvGrpSpPr/>
            <p:nvPr/>
          </p:nvGrpSpPr>
          <p:grpSpPr>
            <a:xfrm>
              <a:off x="505001" y="1696836"/>
              <a:ext cx="8133998" cy="3791917"/>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234539"/>
                <a:ext cx="3594752" cy="889705"/>
              </a:xfrm>
              <a:prstGeom prst="rect">
                <a:avLst/>
              </a:prstGeom>
              <a:noFill/>
            </p:spPr>
            <p:txBody>
              <a:bodyPr wrap="square" rtlCol="0">
                <a:spAutoFit/>
              </a:bodyPr>
              <a:lstStyle/>
              <a:p>
                <a:pPr>
                  <a:spcBef>
                    <a:spcPct val="0"/>
                  </a:spcBef>
                  <a:buNone/>
                </a:pPr>
                <a:r>
                  <a:rPr lang="en-GB" sz="3200" dirty="0" smtClean="0"/>
                  <a:t>Write a list of the things your packaging needs to do: </a:t>
                </a:r>
                <a:endParaRPr lang="en-US" sz="3200" dirty="0"/>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4</a:t>
                </a:r>
                <a:endParaRPr lang="en-US" sz="2800" b="1" dirty="0">
                  <a:solidFill>
                    <a:schemeClr val="bg1"/>
                  </a:solidFill>
                </a:endParaRPr>
              </a:p>
            </p:txBody>
          </p:sp>
        </p:grpSp>
        <p:sp>
          <p:nvSpPr>
            <p:cNvPr id="13" name="TextBox 12"/>
            <p:cNvSpPr txBox="1"/>
            <p:nvPr/>
          </p:nvSpPr>
          <p:spPr>
            <a:xfrm>
              <a:off x="1539805" y="2907492"/>
              <a:ext cx="6183479" cy="2308324"/>
            </a:xfrm>
            <a:prstGeom prst="rect">
              <a:avLst/>
            </a:prstGeom>
            <a:noFill/>
          </p:spPr>
          <p:txBody>
            <a:bodyPr wrap="square" rtlCol="0">
              <a:spAutoFit/>
            </a:bodyPr>
            <a:lstStyle/>
            <a:p>
              <a:pPr marL="285750" indent="-285750">
                <a:lnSpc>
                  <a:spcPct val="150000"/>
                </a:lnSpc>
                <a:buFont typeface="Wingdings" charset="2"/>
                <a:buChar char="q"/>
              </a:pPr>
              <a:r>
                <a:rPr lang="en-US" sz="2400" dirty="0" smtClean="0">
                  <a:solidFill>
                    <a:srgbClr val="383D4F"/>
                  </a:solidFill>
                </a:rPr>
                <a:t>____________________________________</a:t>
              </a:r>
            </a:p>
            <a:p>
              <a:pPr marL="285750" indent="-285750">
                <a:lnSpc>
                  <a:spcPct val="150000"/>
                </a:lnSpc>
                <a:buFont typeface="Wingdings" charset="2"/>
                <a:buChar char="q"/>
              </a:pPr>
              <a:r>
                <a:rPr lang="en-US" sz="2400" dirty="0" smtClean="0">
                  <a:solidFill>
                    <a:srgbClr val="383D4F"/>
                  </a:solidFill>
                </a:rPr>
                <a:t>____________________________________</a:t>
              </a:r>
            </a:p>
            <a:p>
              <a:pPr marL="285750" indent="-285750">
                <a:lnSpc>
                  <a:spcPct val="150000"/>
                </a:lnSpc>
                <a:buFont typeface="Wingdings" charset="2"/>
                <a:buChar char="q"/>
              </a:pPr>
              <a:r>
                <a:rPr lang="en-US" sz="2400" dirty="0" smtClean="0">
                  <a:solidFill>
                    <a:srgbClr val="383D4F"/>
                  </a:solidFill>
                </a:rPr>
                <a:t>____________________________________</a:t>
              </a:r>
              <a:endParaRPr lang="en-US" sz="2400" dirty="0">
                <a:solidFill>
                  <a:srgbClr val="383D4F"/>
                </a:solidFill>
              </a:endParaRPr>
            </a:p>
            <a:p>
              <a:pPr marL="285750" indent="-285750">
                <a:lnSpc>
                  <a:spcPct val="150000"/>
                </a:lnSpc>
                <a:buFont typeface="Wingdings" charset="2"/>
                <a:buChar char="q"/>
              </a:pPr>
              <a:r>
                <a:rPr lang="en-US" sz="2400" dirty="0" smtClean="0">
                  <a:solidFill>
                    <a:srgbClr val="383D4F"/>
                  </a:solidFill>
                </a:rPr>
                <a:t>____________________________________</a:t>
              </a:r>
              <a:endParaRPr lang="en-US" sz="2400" dirty="0">
                <a:solidFill>
                  <a:srgbClr val="383D4F"/>
                </a:solidFill>
              </a:endParaRP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59683"/>
            <a:ext cx="1263785" cy="1263785"/>
          </a:xfrm>
          <a:prstGeom prst="rect">
            <a:avLst/>
          </a:prstGeom>
        </p:spPr>
      </p:pic>
      <p:sp>
        <p:nvSpPr>
          <p:cNvPr id="6" name="Text Placeholder 5"/>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2833986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Remember these principles?</a:t>
            </a:r>
            <a:endParaRPr lang="en-US" dirty="0"/>
          </a:p>
        </p:txBody>
      </p:sp>
      <p:sp>
        <p:nvSpPr>
          <p:cNvPr id="6" name="Text Placeholder 5"/>
          <p:cNvSpPr>
            <a:spLocks noGrp="1"/>
          </p:cNvSpPr>
          <p:nvPr>
            <p:ph type="body" sz="quarter" idx="15"/>
          </p:nvPr>
        </p:nvSpPr>
        <p:spPr/>
        <p:txBody>
          <a:bodyPr/>
          <a:lstStyle/>
          <a:p>
            <a:endParaRPr lang="en-US" dirty="0"/>
          </a:p>
        </p:txBody>
      </p:sp>
      <p:sp>
        <p:nvSpPr>
          <p:cNvPr id="18" name="TextBox 4"/>
          <p:cNvSpPr txBox="1">
            <a:spLocks noChangeArrowheads="1"/>
          </p:cNvSpPr>
          <p:nvPr/>
        </p:nvSpPr>
        <p:spPr bwMode="auto">
          <a:xfrm>
            <a:off x="291268" y="1427825"/>
            <a:ext cx="76703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742950" indent="-742950" eaLnBrk="1" hangingPunct="1">
              <a:lnSpc>
                <a:spcPct val="150000"/>
              </a:lnSpc>
              <a:spcBef>
                <a:spcPct val="0"/>
              </a:spcBef>
              <a:buFontTx/>
              <a:buAutoNum type="arabicParenR"/>
            </a:pPr>
            <a:r>
              <a:rPr lang="en-US" altLang="en-US" sz="4000" b="1" dirty="0" smtClean="0">
                <a:solidFill>
                  <a:srgbClr val="1E9BDC"/>
                </a:solidFill>
                <a:latin typeface="Gotham Book" charset="0"/>
                <a:ea typeface="Gotham Book" charset="0"/>
                <a:cs typeface="Gotham Book" charset="0"/>
              </a:rPr>
              <a:t>Keep materials in cycles</a:t>
            </a:r>
          </a:p>
          <a:p>
            <a:pPr marL="742950" indent="-742950" eaLnBrk="1" hangingPunct="1">
              <a:lnSpc>
                <a:spcPct val="150000"/>
              </a:lnSpc>
              <a:spcBef>
                <a:spcPct val="0"/>
              </a:spcBef>
              <a:buFontTx/>
              <a:buAutoNum type="arabicParenR"/>
            </a:pPr>
            <a:r>
              <a:rPr lang="en-US" altLang="en-US" sz="4000" b="1" dirty="0" smtClean="0">
                <a:solidFill>
                  <a:srgbClr val="92D050"/>
                </a:solidFill>
                <a:latin typeface="Gotham Book" charset="0"/>
                <a:ea typeface="Gotham Book" charset="0"/>
                <a:cs typeface="Gotham Book" charset="0"/>
              </a:rPr>
              <a:t>Nothing becomes ‘waste’</a:t>
            </a:r>
            <a:endParaRPr lang="en-US" altLang="en-US" sz="4000" b="1" dirty="0">
              <a:solidFill>
                <a:srgbClr val="92D050"/>
              </a:solidFill>
              <a:latin typeface="Gotham Book" charset="0"/>
              <a:ea typeface="Gotham Book" charset="0"/>
              <a:cs typeface="Gotham Book" charset="0"/>
            </a:endParaRPr>
          </a:p>
        </p:txBody>
      </p:sp>
      <p:grpSp>
        <p:nvGrpSpPr>
          <p:cNvPr id="7" name="Group 6"/>
          <p:cNvGrpSpPr/>
          <p:nvPr/>
        </p:nvGrpSpPr>
        <p:grpSpPr>
          <a:xfrm>
            <a:off x="4152900" y="3430343"/>
            <a:ext cx="4239568" cy="2055751"/>
            <a:chOff x="931814" y="1889512"/>
            <a:chExt cx="7417217" cy="359658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10" name="Right Arrow 9"/>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rot="589885">
              <a:off x="2822903" y="2754226"/>
              <a:ext cx="1657451" cy="1409374"/>
            </a:xfrm>
            <a:prstGeom prst="rect">
              <a:avLst/>
            </a:prstGeom>
          </p:spPr>
        </p:pic>
        <p:sp>
          <p:nvSpPr>
            <p:cNvPr id="13" name="Right Arrow 12"/>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829" y="1889512"/>
              <a:ext cx="1403202" cy="140320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20" name="Right Arrow 19"/>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190402" y="3253675"/>
            <a:ext cx="1545532" cy="1349577"/>
            <a:chOff x="286115" y="2187115"/>
            <a:chExt cx="2017713" cy="1761891"/>
          </a:xfrm>
        </p:grpSpPr>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23" name="Rectangle 22"/>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020739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en-US" sz="3200" dirty="0">
                  <a:latin typeface="Helvetica Neue" charset="0"/>
                  <a:ea typeface="Helvetica Neue" charset="0"/>
                  <a:cs typeface="Helvetica Neue" charset="0"/>
                </a:rPr>
                <a:t>Write down your ‘how might</a:t>
              </a:r>
            </a:p>
            <a:p>
              <a:r>
                <a:rPr lang="en-US" sz="3200" dirty="0">
                  <a:latin typeface="Helvetica Neue" charset="0"/>
                  <a:ea typeface="Helvetica Neue" charset="0"/>
                  <a:cs typeface="Helvetica Neue" charset="0"/>
                </a:rPr>
                <a:t>we’ question in the following format. </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5</a:t>
              </a:r>
            </a:p>
          </p:txBody>
        </p:sp>
      </p:grpSp>
      <p:sp>
        <p:nvSpPr>
          <p:cNvPr id="13" name="Rectangle 12"/>
          <p:cNvSpPr/>
          <p:nvPr/>
        </p:nvSpPr>
        <p:spPr>
          <a:xfrm>
            <a:off x="6364127" y="86667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14" name="Rectangle 13"/>
          <p:cNvSpPr/>
          <p:nvPr/>
        </p:nvSpPr>
        <p:spPr>
          <a:xfrm>
            <a:off x="6516527" y="88191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16" name="Rectangle 15"/>
          <p:cNvSpPr/>
          <p:nvPr/>
        </p:nvSpPr>
        <p:spPr>
          <a:xfrm>
            <a:off x="6668927" y="89715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4" name="TextBox 3"/>
          <p:cNvSpPr txBox="1"/>
          <p:nvPr/>
        </p:nvSpPr>
        <p:spPr>
          <a:xfrm>
            <a:off x="1571163" y="3314700"/>
            <a:ext cx="6772737" cy="2092881"/>
          </a:xfrm>
          <a:prstGeom prst="rect">
            <a:avLst/>
          </a:prstGeom>
          <a:noFill/>
        </p:spPr>
        <p:txBody>
          <a:bodyPr wrap="square" rtlCol="0">
            <a:spAutoFit/>
          </a:bodyPr>
          <a:lstStyle/>
          <a:p>
            <a:r>
              <a:rPr lang="en-US" sz="2800" i="1" dirty="0"/>
              <a:t>“How might we design a </a:t>
            </a:r>
            <a:r>
              <a:rPr lang="en-US" sz="2800" b="1" i="1" dirty="0"/>
              <a:t>________</a:t>
            </a:r>
            <a:r>
              <a:rPr lang="en-US" sz="2800" i="1" dirty="0"/>
              <a:t> so that </a:t>
            </a:r>
            <a:r>
              <a:rPr lang="en-US" sz="2800" b="1" i="1" dirty="0" smtClean="0"/>
              <a:t>___________________________________</a:t>
            </a:r>
            <a:endParaRPr lang="en-US" sz="2800" b="1" i="1" dirty="0"/>
          </a:p>
          <a:p>
            <a:r>
              <a:rPr lang="en-US" sz="2800" b="1" i="1" dirty="0" smtClean="0"/>
              <a:t>___________________________________</a:t>
            </a:r>
            <a:endParaRPr lang="en-US" sz="2800" b="1" i="1" dirty="0"/>
          </a:p>
          <a:p>
            <a:r>
              <a:rPr lang="en-US" sz="2800" i="1" dirty="0"/>
              <a:t>and is fit for the circular economy?”</a:t>
            </a:r>
          </a:p>
          <a:p>
            <a:endParaRPr lang="en-US" dirty="0"/>
          </a:p>
        </p:txBody>
      </p:sp>
    </p:spTree>
    <p:extLst>
      <p:ext uri="{BB962C8B-B14F-4D97-AF65-F5344CB8AC3E}">
        <p14:creationId xmlns:p14="http://schemas.microsoft.com/office/powerpoint/2010/main" val="6777613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1447950"/>
            </a:xfrm>
            <a:prstGeom prst="rect">
              <a:avLst/>
            </a:prstGeom>
            <a:noFill/>
          </p:spPr>
          <p:txBody>
            <a:bodyPr wrap="square" rtlCol="0">
              <a:spAutoFit/>
            </a:bodyPr>
            <a:lstStyle/>
            <a:p>
              <a:r>
                <a:rPr lang="en-US" sz="3200" dirty="0">
                  <a:latin typeface="Helvetica Neue" charset="0"/>
                  <a:ea typeface="Helvetica Neue" charset="0"/>
                  <a:cs typeface="Helvetica Neue" charset="0"/>
                </a:rPr>
                <a:t>Use post-its and write or draw as many ideas as possible to answer your </a:t>
              </a:r>
              <a:r>
                <a:rPr lang="en-US" sz="3200" b="1" dirty="0">
                  <a:latin typeface="Helvetica Neue" charset="0"/>
                  <a:ea typeface="Helvetica Neue" charset="0"/>
                  <a:cs typeface="Helvetica Neue" charset="0"/>
                </a:rPr>
                <a:t>‘how might we…’ </a:t>
              </a:r>
              <a:r>
                <a:rPr lang="en-US" sz="3200" dirty="0">
                  <a:latin typeface="Helvetica Neue" charset="0"/>
                  <a:ea typeface="Helvetica Neue" charset="0"/>
                  <a:cs typeface="Helvetica Neue" charset="0"/>
                </a:rPr>
                <a:t>question from number 5.</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6</a:t>
              </a:r>
              <a:endParaRPr lang="en-US" sz="2800" b="1" dirty="0" smtClean="0">
                <a:solidFill>
                  <a:schemeClr val="bg1"/>
                </a:solidFill>
              </a:endParaRPr>
            </a:p>
          </p:txBody>
        </p:sp>
      </p:grpSp>
    </p:spTree>
    <p:extLst>
      <p:ext uri="{BB962C8B-B14F-4D97-AF65-F5344CB8AC3E}">
        <p14:creationId xmlns:p14="http://schemas.microsoft.com/office/powerpoint/2010/main" val="21032074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en-US" sz="3200" dirty="0">
                  <a:latin typeface="Helvetica Neue" charset="0"/>
                  <a:ea typeface="Helvetica Neue" charset="0"/>
                  <a:cs typeface="Helvetica Neue" charset="0"/>
                </a:rPr>
                <a:t>Select one idea that you want to explore further and prototype. </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7</a:t>
              </a:r>
              <a:endParaRPr lang="en-US" sz="2800" b="1" dirty="0" smtClean="0">
                <a:solidFill>
                  <a:schemeClr val="bg1"/>
                </a:solidFill>
              </a:endParaRPr>
            </a:p>
          </p:txBody>
        </p:sp>
      </p:grpSp>
    </p:spTree>
    <p:extLst>
      <p:ext uri="{BB962C8B-B14F-4D97-AF65-F5344CB8AC3E}">
        <p14:creationId xmlns:p14="http://schemas.microsoft.com/office/powerpoint/2010/main" val="16700477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1130300"/>
            <a:ext cx="8890000" cy="4521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0215" y="9857"/>
            <a:ext cx="1263785" cy="1263785"/>
          </a:xfrm>
          <a:prstGeom prst="rect">
            <a:avLst/>
          </a:prstGeom>
        </p:spPr>
      </p:pic>
    </p:spTree>
    <p:extLst>
      <p:ext uri="{BB962C8B-B14F-4D97-AF65-F5344CB8AC3E}">
        <p14:creationId xmlns:p14="http://schemas.microsoft.com/office/powerpoint/2010/main" val="16740935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PROTOTYPING INSPIRATION </a:t>
            </a:r>
            <a:endParaRPr lang="en-US" dirty="0"/>
          </a:p>
        </p:txBody>
      </p:sp>
      <p:sp>
        <p:nvSpPr>
          <p:cNvPr id="3" name="Subtitle 2"/>
          <p:cNvSpPr>
            <a:spLocks noGrp="1"/>
          </p:cNvSpPr>
          <p:nvPr>
            <p:ph type="subTitle" idx="1"/>
          </p:nvPr>
        </p:nvSpPr>
        <p:spPr/>
        <p:txBody>
          <a:bodyPr/>
          <a:lstStyle/>
          <a:p>
            <a:endParaRPr lang="en-US"/>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798" y="1507079"/>
            <a:ext cx="6018410" cy="4254524"/>
          </a:xfrm>
          <a:prstGeom prst="rect">
            <a:avLst/>
          </a:prstGeom>
        </p:spPr>
      </p:pic>
    </p:spTree>
    <p:extLst>
      <p:ext uri="{BB962C8B-B14F-4D97-AF65-F5344CB8AC3E}">
        <p14:creationId xmlns:p14="http://schemas.microsoft.com/office/powerpoint/2010/main" val="2983232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is-IS" sz="3200" dirty="0"/>
                <a:t>Now, it is time to </a:t>
              </a:r>
              <a:r>
                <a:rPr lang="is-IS" sz="3200" dirty="0" smtClean="0"/>
                <a:t>prototype! Create a prototype that communicates the key idea of your design. </a:t>
              </a:r>
              <a:endParaRPr lang="en-GB"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8</a:t>
              </a:r>
            </a:p>
          </p:txBody>
        </p:sp>
      </p:grpSp>
    </p:spTree>
    <p:extLst>
      <p:ext uri="{BB962C8B-B14F-4D97-AF65-F5344CB8AC3E}">
        <p14:creationId xmlns:p14="http://schemas.microsoft.com/office/powerpoint/2010/main" val="3022101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9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1447950"/>
            </a:xfrm>
            <a:prstGeom prst="rect">
              <a:avLst/>
            </a:prstGeom>
            <a:noFill/>
          </p:spPr>
          <p:txBody>
            <a:bodyPr wrap="square" rtlCol="0">
              <a:spAutoFit/>
            </a:bodyPr>
            <a:lstStyle/>
            <a:p>
              <a:r>
                <a:rPr lang="en-US" sz="3200" dirty="0"/>
                <a:t>Share your idea! Prepare </a:t>
              </a:r>
              <a:r>
                <a:rPr lang="en-US" sz="3200" dirty="0" smtClean="0"/>
                <a:t>to present to the class:</a:t>
              </a:r>
              <a:endParaRPr lang="en-US" sz="3200" dirty="0"/>
            </a:p>
            <a:p>
              <a:endParaRPr lang="en-US" sz="3200" dirty="0"/>
            </a:p>
            <a:p>
              <a:r>
                <a:rPr lang="en-US" sz="3200" dirty="0"/>
                <a:t>1) </a:t>
              </a:r>
              <a:r>
                <a:rPr lang="en-US" sz="3200" dirty="0" smtClean="0"/>
                <a:t>What is great about your packaging?</a:t>
              </a:r>
              <a:endParaRPr lang="en-US" sz="3200" dirty="0"/>
            </a:p>
            <a:p>
              <a:r>
                <a:rPr lang="en-US" sz="3200" dirty="0"/>
                <a:t>2) Present your prototype</a:t>
              </a: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9</a:t>
              </a:r>
            </a:p>
          </p:txBody>
        </p:sp>
      </p:grpSp>
    </p:spTree>
    <p:extLst>
      <p:ext uri="{BB962C8B-B14F-4D97-AF65-F5344CB8AC3E}">
        <p14:creationId xmlns:p14="http://schemas.microsoft.com/office/powerpoint/2010/main" val="3016526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1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610582"/>
            </a:xfrm>
            <a:prstGeom prst="rect">
              <a:avLst/>
            </a:prstGeom>
            <a:noFill/>
          </p:spPr>
          <p:txBody>
            <a:bodyPr wrap="square" rtlCol="0">
              <a:spAutoFit/>
            </a:bodyPr>
            <a:lstStyle/>
            <a:p>
              <a:r>
                <a:rPr lang="is-IS" sz="3200" dirty="0"/>
                <a:t>Congratulations, you are now a designer! </a:t>
              </a:r>
              <a:r>
                <a:rPr lang="en-US" sz="3200" dirty="0" smtClean="0"/>
                <a:t>What did you learn today? </a:t>
              </a: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solidFill>
                    <a:schemeClr val="bg1"/>
                  </a:solidFill>
                </a:rPr>
                <a:t>10</a:t>
              </a:r>
              <a:endParaRPr lang="en-US" sz="2400" b="1" dirty="0">
                <a:solidFill>
                  <a:schemeClr val="bg1"/>
                </a:solidFill>
              </a:endParaRPr>
            </a:p>
          </p:txBody>
        </p:sp>
      </p:grpSp>
    </p:spTree>
    <p:extLst>
      <p:ext uri="{BB962C8B-B14F-4D97-AF65-F5344CB8AC3E}">
        <p14:creationId xmlns:p14="http://schemas.microsoft.com/office/powerpoint/2010/main" val="21345531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34" y="-26646"/>
            <a:ext cx="1263785" cy="1263785"/>
          </a:xfrm>
          <a:prstGeom prst="rect">
            <a:avLst/>
          </a:prstGeom>
        </p:spPr>
      </p:pic>
      <p:sp>
        <p:nvSpPr>
          <p:cNvPr id="15" name="Title 1"/>
          <p:cNvSpPr txBox="1">
            <a:spLocks/>
          </p:cNvSpPr>
          <p:nvPr/>
        </p:nvSpPr>
        <p:spPr>
          <a:xfrm>
            <a:off x="294440" y="285800"/>
            <a:ext cx="7192210"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What can be done to make the circular economy a reality for plastics?</a:t>
            </a:r>
            <a:endParaRPr lang="en-US" dirty="0"/>
          </a:p>
        </p:txBody>
      </p:sp>
      <p:sp>
        <p:nvSpPr>
          <p:cNvPr id="2" name="TextBox 1"/>
          <p:cNvSpPr txBox="1"/>
          <p:nvPr/>
        </p:nvSpPr>
        <p:spPr>
          <a:xfrm>
            <a:off x="628650" y="1581150"/>
            <a:ext cx="7639050" cy="2862322"/>
          </a:xfrm>
          <a:prstGeom prst="rect">
            <a:avLst/>
          </a:prstGeom>
          <a:noFill/>
        </p:spPr>
        <p:txBody>
          <a:bodyPr wrap="square" rtlCol="0">
            <a:spAutoFit/>
          </a:bodyPr>
          <a:lstStyle/>
          <a:p>
            <a:r>
              <a:rPr lang="en-US" sz="2400" dirty="0" smtClean="0">
                <a:latin typeface="Helvetica Neue" charset="0"/>
                <a:ea typeface="Helvetica Neue" charset="0"/>
                <a:cs typeface="Helvetica Neue" charset="0"/>
              </a:rPr>
              <a:t>Now that you have learned about plastics, list all the steps that can be taken to improve the plastics system</a:t>
            </a:r>
            <a:r>
              <a:rPr lang="is-IS" sz="2400" dirty="0" smtClean="0">
                <a:latin typeface="Helvetica Neue" charset="0"/>
                <a:ea typeface="Helvetica Neue" charset="0"/>
                <a:cs typeface="Helvetica Neue" charset="0"/>
              </a:rPr>
              <a:t>…</a:t>
            </a:r>
          </a:p>
          <a:p>
            <a:endParaRPr lang="is-IS" sz="2400" dirty="0" smtClean="0">
              <a:latin typeface="Helvetica Neue" charset="0"/>
              <a:ea typeface="Helvetica Neue" charset="0"/>
              <a:cs typeface="Helvetica Neue" charset="0"/>
            </a:endParaRPr>
          </a:p>
          <a:p>
            <a:endParaRPr lang="en-US" sz="2400" dirty="0">
              <a:latin typeface="Helvetica Neue" charset="0"/>
              <a:ea typeface="Helvetica Neue" charset="0"/>
              <a:cs typeface="Helvetica Neue" charset="0"/>
            </a:endParaRPr>
          </a:p>
          <a:p>
            <a:endParaRPr lang="en-US" sz="2400" dirty="0" smtClean="0">
              <a:latin typeface="Helvetica Neue" charset="0"/>
              <a:ea typeface="Helvetica Neue" charset="0"/>
              <a:cs typeface="Helvetica Neue" charset="0"/>
            </a:endParaRPr>
          </a:p>
          <a:p>
            <a:endParaRPr lang="en-US" dirty="0"/>
          </a:p>
          <a:p>
            <a:r>
              <a:rPr lang="en-US" dirty="0" smtClean="0"/>
              <a:t> </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3012311"/>
            <a:ext cx="2123778" cy="2605028"/>
          </a:xfrm>
          <a:prstGeom prst="rect">
            <a:avLst/>
          </a:prstGeom>
        </p:spPr>
      </p:pic>
    </p:spTree>
    <p:extLst>
      <p:ext uri="{BB962C8B-B14F-4D97-AF65-F5344CB8AC3E}">
        <p14:creationId xmlns:p14="http://schemas.microsoft.com/office/powerpoint/2010/main" val="20250044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0947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WHAT IS MADE OF PLASTIC?</a:t>
            </a:r>
            <a:endParaRPr lang="en-US" dirty="0"/>
          </a:p>
        </p:txBody>
      </p:sp>
      <p:sp>
        <p:nvSpPr>
          <p:cNvPr id="17" name="Subtitle 2"/>
          <p:cNvSpPr>
            <a:spLocks noGrp="1"/>
          </p:cNvSpPr>
          <p:nvPr>
            <p:ph type="subTitle" idx="1"/>
          </p:nvPr>
        </p:nvSpPr>
        <p:spPr>
          <a:xfrm>
            <a:off x="294440" y="641750"/>
            <a:ext cx="5012119" cy="640601"/>
          </a:xfrm>
        </p:spPr>
        <p:txBody>
          <a:bodyPr/>
          <a:lstStyle/>
          <a:p>
            <a:endParaRPr lang="en-US" dirty="0"/>
          </a:p>
        </p:txBody>
      </p:sp>
      <p:sp>
        <p:nvSpPr>
          <p:cNvPr id="9" name="TextBox 8"/>
          <p:cNvSpPr txBox="1"/>
          <p:nvPr/>
        </p:nvSpPr>
        <p:spPr>
          <a:xfrm>
            <a:off x="659532" y="2734204"/>
            <a:ext cx="8097771" cy="1569660"/>
          </a:xfrm>
          <a:prstGeom prst="rect">
            <a:avLst/>
          </a:prstGeom>
          <a:noFill/>
        </p:spPr>
        <p:txBody>
          <a:bodyPr wrap="square" rtlCol="0">
            <a:spAutoFit/>
          </a:bodyPr>
          <a:lstStyle/>
          <a:p>
            <a:pPr algn="ctr"/>
            <a:r>
              <a:rPr lang="en-US" sz="4800" b="1" dirty="0" smtClean="0">
                <a:solidFill>
                  <a:srgbClr val="74BAD6"/>
                </a:solidFill>
                <a:latin typeface="Gotham Book" charset="0"/>
                <a:ea typeface="Gotham Book" charset="0"/>
                <a:cs typeface="Gotham Book" charset="0"/>
              </a:rPr>
              <a:t>Write down as many things as you can!</a:t>
            </a:r>
            <a:endParaRPr lang="en-US" sz="4800" b="1" dirty="0">
              <a:solidFill>
                <a:srgbClr val="74BAD6"/>
              </a:solidFill>
              <a:latin typeface="Gotham Book" charset="0"/>
              <a:ea typeface="Gotham Book" charset="0"/>
              <a:cs typeface="Gotham Book" charset="0"/>
            </a:endParaRPr>
          </a:p>
        </p:txBody>
      </p:sp>
      <p:pic>
        <p:nvPicPr>
          <p:cNvPr id="10" name="Picture 9"/>
          <p:cNvPicPr>
            <a:picLocks noChangeAspect="1"/>
          </p:cNvPicPr>
          <p:nvPr/>
        </p:nvPicPr>
        <p:blipFill rotWithShape="1">
          <a:blip r:embed="rId4"/>
          <a:srcRect l="18753" t="6062" r="46283" b="81847"/>
          <a:stretch/>
        </p:blipFill>
        <p:spPr>
          <a:xfrm>
            <a:off x="755576" y="1396651"/>
            <a:ext cx="3314330" cy="1238238"/>
          </a:xfrm>
          <a:prstGeom prst="rect">
            <a:avLst/>
          </a:prstGeom>
        </p:spPr>
      </p:pic>
      <p:pic>
        <p:nvPicPr>
          <p:cNvPr id="11" name="Picture 10"/>
          <p:cNvPicPr>
            <a:picLocks noChangeAspect="1"/>
          </p:cNvPicPr>
          <p:nvPr/>
        </p:nvPicPr>
        <p:blipFill rotWithShape="1">
          <a:blip r:embed="rId4"/>
          <a:srcRect l="18545" t="18710" r="45197" b="70684"/>
          <a:stretch/>
        </p:blipFill>
        <p:spPr>
          <a:xfrm>
            <a:off x="4506506" y="1455894"/>
            <a:ext cx="4060661" cy="1283218"/>
          </a:xfrm>
          <a:prstGeom prst="rect">
            <a:avLst/>
          </a:prstGeom>
        </p:spPr>
      </p:pic>
      <p:sp>
        <p:nvSpPr>
          <p:cNvPr id="12" name="Rectangle 11"/>
          <p:cNvSpPr>
            <a:spLocks noChangeArrowheads="1"/>
          </p:cNvSpPr>
          <p:nvPr/>
        </p:nvSpPr>
        <p:spPr bwMode="auto">
          <a:xfrm>
            <a:off x="251520" y="4676452"/>
            <a:ext cx="8640960" cy="980332"/>
          </a:xfrm>
          <a:prstGeom prst="rect">
            <a:avLst/>
          </a:prstGeom>
          <a:gradFill rotWithShape="1">
            <a:gsLst>
              <a:gs pos="0">
                <a:srgbClr val="383D4F"/>
              </a:gs>
              <a:gs pos="100000">
                <a:srgbClr val="4086BC"/>
              </a:gs>
            </a:gsLst>
            <a:lin ang="0" scaled="1"/>
          </a:gradFill>
          <a:ln w="28575">
            <a:noFill/>
            <a:miter lim="800000"/>
            <a:headEnd/>
            <a:tailEnd/>
          </a:ln>
          <a:effectLst/>
        </p:spPr>
        <p:txBody>
          <a:bodyPr wrap="none" anchor="ctr"/>
          <a:lstStyle/>
          <a:p>
            <a:endParaRPr lang="en-GB"/>
          </a:p>
        </p:txBody>
      </p:sp>
      <p:sp>
        <p:nvSpPr>
          <p:cNvPr id="13" name="TextBox 12"/>
          <p:cNvSpPr txBox="1"/>
          <p:nvPr/>
        </p:nvSpPr>
        <p:spPr>
          <a:xfrm>
            <a:off x="2915816" y="4781897"/>
            <a:ext cx="3960440" cy="830997"/>
          </a:xfrm>
          <a:prstGeom prst="rect">
            <a:avLst/>
          </a:prstGeom>
          <a:noFill/>
        </p:spPr>
        <p:txBody>
          <a:bodyPr wrap="square" rtlCol="0">
            <a:spAutoFit/>
          </a:bodyPr>
          <a:lstStyle/>
          <a:p>
            <a:r>
              <a:rPr lang="en-US" sz="4800" b="1" dirty="0" smtClean="0">
                <a:solidFill>
                  <a:srgbClr val="56B03D"/>
                </a:solidFill>
                <a:latin typeface="Gotham Book" charset="0"/>
                <a:ea typeface="Gotham Book" charset="0"/>
                <a:cs typeface="Gotham Book" charset="0"/>
              </a:rPr>
              <a:t>GO! - 1min</a:t>
            </a:r>
            <a:endParaRPr lang="en-US" sz="4800" b="1" dirty="0">
              <a:solidFill>
                <a:srgbClr val="56B03D"/>
              </a:solidFill>
              <a:latin typeface="Gotham Book" charset="0"/>
              <a:ea typeface="Gotham Book" charset="0"/>
              <a:cs typeface="Gotham Book" charset="0"/>
            </a:endParaRPr>
          </a:p>
        </p:txBody>
      </p:sp>
    </p:spTree>
    <p:extLst>
      <p:ext uri="{BB962C8B-B14F-4D97-AF65-F5344CB8AC3E}">
        <p14:creationId xmlns:p14="http://schemas.microsoft.com/office/powerpoint/2010/main" val="553111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6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7143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APPLICATIONS</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Plastics are everywhere</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501" y="3630193"/>
            <a:ext cx="2325602" cy="232299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7061" y="1267021"/>
            <a:ext cx="2275907" cy="227590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629" y="3630193"/>
            <a:ext cx="2252742" cy="225527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147" y="3630193"/>
            <a:ext cx="2273352" cy="227590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086" y="1299576"/>
            <a:ext cx="2203441" cy="220591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619" y="1299576"/>
            <a:ext cx="2286457" cy="2286457"/>
          </a:xfrm>
          <a:prstGeom prst="rect">
            <a:avLst/>
          </a:prstGeom>
        </p:spPr>
      </p:pic>
    </p:spTree>
    <p:extLst>
      <p:ext uri="{BB962C8B-B14F-4D97-AF65-F5344CB8AC3E}">
        <p14:creationId xmlns:p14="http://schemas.microsoft.com/office/powerpoint/2010/main" val="21299870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From Football to Make-up</a:t>
            </a:r>
            <a:endParaRPr lang="en-US" dirty="0"/>
          </a:p>
        </p:txBody>
      </p:sp>
      <p:sp>
        <p:nvSpPr>
          <p:cNvPr id="3" name="Subtitle 2"/>
          <p:cNvSpPr>
            <a:spLocks noGrp="1"/>
          </p:cNvSpPr>
          <p:nvPr>
            <p:ph type="subTitle" idx="1"/>
          </p:nvPr>
        </p:nvSpPr>
        <p:spPr/>
        <p:txBody>
          <a:bodyPr/>
          <a:lstStyle/>
          <a:p>
            <a:r>
              <a:rPr lang="en-US" dirty="0" smtClean="0"/>
              <a:t>It’s all  plastic</a:t>
            </a:r>
            <a:endParaRPr lang="en-US" dirty="0"/>
          </a:p>
        </p:txBody>
      </p:sp>
      <p:pic>
        <p:nvPicPr>
          <p:cNvPr id="5" name="Picture 4"/>
          <p:cNvPicPr>
            <a:picLocks noChangeAspect="1"/>
          </p:cNvPicPr>
          <p:nvPr/>
        </p:nvPicPr>
        <p:blipFill rotWithShape="1">
          <a:blip r:embed="rId3"/>
          <a:srcRect l="49801"/>
          <a:stretch/>
        </p:blipFill>
        <p:spPr>
          <a:xfrm>
            <a:off x="260398" y="1545179"/>
            <a:ext cx="4000500" cy="398460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0514" r="4186"/>
          <a:stretch/>
        </p:blipFill>
        <p:spPr>
          <a:xfrm>
            <a:off x="4876800" y="1544649"/>
            <a:ext cx="4000500" cy="3984601"/>
          </a:xfrm>
          <a:prstGeom prst="rect">
            <a:avLst/>
          </a:prstGeom>
        </p:spPr>
      </p:pic>
      <p:sp>
        <p:nvSpPr>
          <p:cNvPr id="4" name="TextBox 3"/>
          <p:cNvSpPr txBox="1"/>
          <p:nvPr/>
        </p:nvSpPr>
        <p:spPr>
          <a:xfrm>
            <a:off x="216131" y="6301047"/>
            <a:ext cx="6659515" cy="553998"/>
          </a:xfrm>
          <a:prstGeom prst="rect">
            <a:avLst/>
          </a:prstGeom>
          <a:noFill/>
        </p:spPr>
        <p:txBody>
          <a:bodyPr wrap="none" rtlCol="0">
            <a:spAutoFit/>
          </a:bodyPr>
          <a:lstStyle/>
          <a:p>
            <a:r>
              <a:rPr lang="en-US" sz="1200" dirty="0" smtClean="0">
                <a:solidFill>
                  <a:schemeClr val="bg1">
                    <a:lumMod val="95000"/>
                  </a:schemeClr>
                </a:solidFill>
                <a:latin typeface="Helvetica Neue" charset="0"/>
                <a:ea typeface="Helvetica Neue" charset="0"/>
                <a:cs typeface="Helvetica Neue" charset="0"/>
              </a:rPr>
              <a:t>Source: </a:t>
            </a:r>
            <a:r>
              <a:rPr lang="hr-HR" sz="1200" dirty="0">
                <a:solidFill>
                  <a:schemeClr val="bg1">
                    <a:lumMod val="95000"/>
                  </a:schemeClr>
                </a:solidFill>
                <a:latin typeface="Helvetica Neue Light"/>
              </a:rPr>
              <a:t>CC BY-NC 2.0 </a:t>
            </a:r>
            <a:r>
              <a:rPr lang="en-US" sz="1200" dirty="0">
                <a:solidFill>
                  <a:schemeClr val="bg1">
                    <a:lumMod val="95000"/>
                  </a:schemeClr>
                </a:solidFill>
                <a:latin typeface="Helvetica Neue Light"/>
              </a:rPr>
              <a:t>Minnesota Pollution Control Agency Photos - microbeads-plastic-particles</a:t>
            </a:r>
          </a:p>
          <a:p>
            <a:endParaRPr lang="en-US" dirty="0">
              <a:solidFill>
                <a:schemeClr val="bg1"/>
              </a:solidFill>
            </a:endParaRPr>
          </a:p>
        </p:txBody>
      </p:sp>
    </p:spTree>
    <p:extLst>
      <p:ext uri="{BB962C8B-B14F-4D97-AF65-F5344CB8AC3E}">
        <p14:creationId xmlns:p14="http://schemas.microsoft.com/office/powerpoint/2010/main" val="12629072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it good for?</a:t>
            </a:r>
            <a:endParaRPr lang="en-US" dirty="0"/>
          </a:p>
        </p:txBody>
      </p:sp>
      <p:sp>
        <p:nvSpPr>
          <p:cNvPr id="3" name="Subtitle 2"/>
          <p:cNvSpPr>
            <a:spLocks noGrp="1"/>
          </p:cNvSpPr>
          <p:nvPr>
            <p:ph type="subTitle" idx="1"/>
          </p:nvPr>
        </p:nvSpPr>
        <p:spPr/>
        <p:txBody>
          <a:bodyPr/>
          <a:lstStyle/>
          <a:p>
            <a:r>
              <a:rPr lang="en-US" dirty="0" smtClean="0"/>
              <a:t>The Pros and Cons of plastics</a:t>
            </a:r>
          </a:p>
          <a:p>
            <a:endParaRPr lang="en-US" dirty="0"/>
          </a:p>
        </p:txBody>
      </p:sp>
      <p:sp>
        <p:nvSpPr>
          <p:cNvPr id="4" name="Text Placeholder 3"/>
          <p:cNvSpPr>
            <a:spLocks noGrp="1"/>
          </p:cNvSpPr>
          <p:nvPr>
            <p:ph type="body" sz="quarter" idx="15"/>
          </p:nvPr>
        </p:nvSpPr>
        <p:spPr>
          <a:xfrm>
            <a:off x="4572000" y="1493843"/>
            <a:ext cx="4138621" cy="4168775"/>
          </a:xfrm>
        </p:spPr>
        <p:txBody>
          <a:bodyPr/>
          <a:lstStyle/>
          <a:p>
            <a:pPr marL="0" indent="0">
              <a:buNone/>
            </a:pPr>
            <a:r>
              <a:rPr lang="en-US" sz="3200" dirty="0" smtClean="0">
                <a:latin typeface="Gotham Book" charset="0"/>
                <a:ea typeface="Gotham Book" charset="0"/>
                <a:cs typeface="Gotham Book" charset="0"/>
              </a:rPr>
              <a:t>On your post-it notes:</a:t>
            </a:r>
          </a:p>
          <a:p>
            <a:pPr marL="457200" indent="-457200">
              <a:buAutoNum type="arabicParenR"/>
            </a:pPr>
            <a:r>
              <a:rPr lang="en-US" sz="3200" dirty="0" smtClean="0">
                <a:solidFill>
                  <a:srgbClr val="AAD031"/>
                </a:solidFill>
                <a:latin typeface="Gotham Book" charset="0"/>
                <a:ea typeface="Gotham Book" charset="0"/>
                <a:cs typeface="Gotham Book" charset="0"/>
              </a:rPr>
              <a:t>Write down all the good things about plastic</a:t>
            </a:r>
          </a:p>
          <a:p>
            <a:pPr marL="457200" indent="-457200">
              <a:buAutoNum type="arabicParenR"/>
            </a:pPr>
            <a:r>
              <a:rPr lang="en-US" sz="3200" dirty="0" smtClean="0">
                <a:solidFill>
                  <a:srgbClr val="FFC000"/>
                </a:solidFill>
                <a:latin typeface="Gotham Book" charset="0"/>
                <a:ea typeface="Gotham Book" charset="0"/>
                <a:cs typeface="Gotham Book" charset="0"/>
              </a:rPr>
              <a:t>Write down all the bad things about plastic</a:t>
            </a:r>
          </a:p>
        </p:txBody>
      </p:sp>
      <p:sp>
        <p:nvSpPr>
          <p:cNvPr id="6" name="Rectangle 4"/>
          <p:cNvSpPr/>
          <p:nvPr/>
        </p:nvSpPr>
        <p:spPr>
          <a:xfrm>
            <a:off x="223910" y="1299714"/>
            <a:ext cx="2825702" cy="2664871"/>
          </a:xfrm>
          <a:custGeom>
            <a:avLst/>
            <a:gdLst>
              <a:gd name="connsiteX0" fmla="*/ 0 w 2711402"/>
              <a:gd name="connsiteY0" fmla="*/ 0 h 2533650"/>
              <a:gd name="connsiteX1" fmla="*/ 2711402 w 2711402"/>
              <a:gd name="connsiteY1" fmla="*/ 0 h 2533650"/>
              <a:gd name="connsiteX2" fmla="*/ 2711402 w 2711402"/>
              <a:gd name="connsiteY2" fmla="*/ 2533650 h 2533650"/>
              <a:gd name="connsiteX3" fmla="*/ 0 w 2711402"/>
              <a:gd name="connsiteY3" fmla="*/ 2533650 h 2533650"/>
              <a:gd name="connsiteX4" fmla="*/ 0 w 271140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114300 w 2825702"/>
              <a:gd name="connsiteY0" fmla="*/ 0 h 2533650"/>
              <a:gd name="connsiteX1" fmla="*/ 2825702 w 2825702"/>
              <a:gd name="connsiteY1" fmla="*/ 0 h 2533650"/>
              <a:gd name="connsiteX2" fmla="*/ 2730452 w 2825702"/>
              <a:gd name="connsiteY2" fmla="*/ 2533650 h 2533650"/>
              <a:gd name="connsiteX3" fmla="*/ 0 w 2825702"/>
              <a:gd name="connsiteY3" fmla="*/ 2513662 h 2533650"/>
              <a:gd name="connsiteX4" fmla="*/ 114300 w 2825702"/>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02" h="2533650">
                <a:moveTo>
                  <a:pt x="114300" y="0"/>
                </a:moveTo>
                <a:lnTo>
                  <a:pt x="2825702" y="0"/>
                </a:lnTo>
                <a:cubicBezTo>
                  <a:pt x="2793952" y="844550"/>
                  <a:pt x="2819352" y="1708150"/>
                  <a:pt x="2730452" y="2533650"/>
                </a:cubicBezTo>
                <a:lnTo>
                  <a:pt x="0" y="2513662"/>
                </a:lnTo>
                <a:cubicBezTo>
                  <a:pt x="88900" y="1681812"/>
                  <a:pt x="82550" y="831850"/>
                  <a:pt x="114300" y="0"/>
                </a:cubicBezTo>
                <a:close/>
              </a:path>
            </a:pathLst>
          </a:custGeom>
          <a:solidFill>
            <a:srgbClr val="AAD03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4"/>
          <p:cNvSpPr/>
          <p:nvPr/>
        </p:nvSpPr>
        <p:spPr>
          <a:xfrm>
            <a:off x="1260523" y="2997747"/>
            <a:ext cx="2825702" cy="2664871"/>
          </a:xfrm>
          <a:custGeom>
            <a:avLst/>
            <a:gdLst>
              <a:gd name="connsiteX0" fmla="*/ 0 w 2711402"/>
              <a:gd name="connsiteY0" fmla="*/ 0 h 2533650"/>
              <a:gd name="connsiteX1" fmla="*/ 2711402 w 2711402"/>
              <a:gd name="connsiteY1" fmla="*/ 0 h 2533650"/>
              <a:gd name="connsiteX2" fmla="*/ 2711402 w 2711402"/>
              <a:gd name="connsiteY2" fmla="*/ 2533650 h 2533650"/>
              <a:gd name="connsiteX3" fmla="*/ 0 w 2711402"/>
              <a:gd name="connsiteY3" fmla="*/ 2533650 h 2533650"/>
              <a:gd name="connsiteX4" fmla="*/ 0 w 271140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114300 w 2825702"/>
              <a:gd name="connsiteY0" fmla="*/ 0 h 2533650"/>
              <a:gd name="connsiteX1" fmla="*/ 2825702 w 2825702"/>
              <a:gd name="connsiteY1" fmla="*/ 0 h 2533650"/>
              <a:gd name="connsiteX2" fmla="*/ 2730452 w 2825702"/>
              <a:gd name="connsiteY2" fmla="*/ 2533650 h 2533650"/>
              <a:gd name="connsiteX3" fmla="*/ 0 w 2825702"/>
              <a:gd name="connsiteY3" fmla="*/ 2513662 h 2533650"/>
              <a:gd name="connsiteX4" fmla="*/ 114300 w 2825702"/>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02" h="2533650">
                <a:moveTo>
                  <a:pt x="114300" y="0"/>
                </a:moveTo>
                <a:lnTo>
                  <a:pt x="2825702" y="0"/>
                </a:lnTo>
                <a:cubicBezTo>
                  <a:pt x="2793952" y="844550"/>
                  <a:pt x="2819352" y="1708150"/>
                  <a:pt x="2730452" y="2533650"/>
                </a:cubicBezTo>
                <a:lnTo>
                  <a:pt x="0" y="2513662"/>
                </a:lnTo>
                <a:cubicBezTo>
                  <a:pt x="88900" y="1681812"/>
                  <a:pt x="82550" y="831850"/>
                  <a:pt x="114300" y="0"/>
                </a:cubicBezTo>
                <a:close/>
              </a:path>
            </a:pathLst>
          </a:custGeom>
          <a:solidFill>
            <a:srgbClr val="FFD82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874450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8596">
            <a:off x="4887121" y="3366905"/>
            <a:ext cx="1414415" cy="164561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605" y="3438070"/>
            <a:ext cx="1835055" cy="18350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48" y="3429000"/>
            <a:ext cx="1837019" cy="183908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320" y="3453862"/>
            <a:ext cx="1863424" cy="186551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0211" y="-3333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HOW ARE PLASTICS PRODUCED?</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A linear system</a:t>
            </a:r>
            <a:endParaRPr lang="en-US" dirty="0"/>
          </a:p>
        </p:txBody>
      </p:sp>
      <p:sp>
        <p:nvSpPr>
          <p:cNvPr id="58" name="TextBox 57"/>
          <p:cNvSpPr txBox="1"/>
          <p:nvPr/>
        </p:nvSpPr>
        <p:spPr>
          <a:xfrm rot="19303801">
            <a:off x="265619" y="2575476"/>
            <a:ext cx="2131041" cy="646331"/>
          </a:xfrm>
          <a:prstGeom prst="rect">
            <a:avLst/>
          </a:prstGeom>
          <a:noFill/>
        </p:spPr>
        <p:txBody>
          <a:bodyPr wrap="square" rtlCol="0">
            <a:spAutoFit/>
          </a:bodyPr>
          <a:lstStyle/>
          <a:p>
            <a:r>
              <a:rPr lang="en-US" sz="3600" dirty="0" smtClean="0">
                <a:solidFill>
                  <a:srgbClr val="383D4F"/>
                </a:solidFill>
                <a:latin typeface="Gotham Book" charset="0"/>
                <a:ea typeface="Gotham Book" charset="0"/>
                <a:cs typeface="Gotham Book" charset="0"/>
              </a:rPr>
              <a:t>TAKE</a:t>
            </a:r>
            <a:endParaRPr lang="en-US" sz="3600" dirty="0">
              <a:solidFill>
                <a:srgbClr val="383D4F"/>
              </a:solidFill>
              <a:latin typeface="Gotham Book" charset="0"/>
              <a:ea typeface="Gotham Book" charset="0"/>
              <a:cs typeface="Gotham Book" charset="0"/>
            </a:endParaRPr>
          </a:p>
        </p:txBody>
      </p:sp>
      <p:sp>
        <p:nvSpPr>
          <p:cNvPr id="60" name="Right Arrow 59"/>
          <p:cNvSpPr/>
          <p:nvPr/>
        </p:nvSpPr>
        <p:spPr>
          <a:xfrm>
            <a:off x="2112988" y="3826130"/>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ight Arrow 61"/>
          <p:cNvSpPr/>
          <p:nvPr/>
        </p:nvSpPr>
        <p:spPr>
          <a:xfrm>
            <a:off x="4099985" y="3900546"/>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rot="19303801">
            <a:off x="2413213" y="2461144"/>
            <a:ext cx="2131041" cy="646331"/>
          </a:xfrm>
          <a:prstGeom prst="rect">
            <a:avLst/>
          </a:prstGeom>
          <a:noFill/>
        </p:spPr>
        <p:txBody>
          <a:bodyPr wrap="square" rtlCol="0">
            <a:spAutoFit/>
          </a:bodyPr>
          <a:lstStyle/>
          <a:p>
            <a:r>
              <a:rPr lang="en-US" sz="3600" smtClean="0">
                <a:solidFill>
                  <a:srgbClr val="383D4F"/>
                </a:solidFill>
                <a:latin typeface="Gotham Book" charset="0"/>
                <a:ea typeface="Gotham Book" charset="0"/>
                <a:cs typeface="Gotham Book" charset="0"/>
              </a:rPr>
              <a:t>MAKE</a:t>
            </a:r>
            <a:endParaRPr lang="en-US" sz="3600" dirty="0">
              <a:solidFill>
                <a:srgbClr val="383D4F"/>
              </a:solidFill>
              <a:latin typeface="Gotham Book" charset="0"/>
              <a:ea typeface="Gotham Book" charset="0"/>
              <a:cs typeface="Gotham Book" charset="0"/>
            </a:endParaRPr>
          </a:p>
        </p:txBody>
      </p:sp>
      <p:sp>
        <p:nvSpPr>
          <p:cNvPr id="75" name="TextBox 74"/>
          <p:cNvSpPr txBox="1"/>
          <p:nvPr/>
        </p:nvSpPr>
        <p:spPr>
          <a:xfrm rot="19303801">
            <a:off x="6716839" y="2233389"/>
            <a:ext cx="2500368" cy="1200329"/>
          </a:xfrm>
          <a:prstGeom prst="rect">
            <a:avLst/>
          </a:prstGeom>
          <a:noFill/>
        </p:spPr>
        <p:txBody>
          <a:bodyPr wrap="square" rtlCol="0">
            <a:spAutoFit/>
          </a:bodyPr>
          <a:lstStyle/>
          <a:p>
            <a:r>
              <a:rPr lang="en-US" sz="3600" dirty="0" smtClean="0">
                <a:solidFill>
                  <a:srgbClr val="383D4F"/>
                </a:solidFill>
                <a:latin typeface="Gotham Book" charset="0"/>
                <a:ea typeface="Gotham Book" charset="0"/>
                <a:cs typeface="Gotham Book" charset="0"/>
              </a:rPr>
              <a:t>THROW    </a:t>
            </a:r>
            <a:r>
              <a:rPr lang="en-US" sz="3600" dirty="0" smtClean="0">
                <a:solidFill>
                  <a:schemeClr val="bg1"/>
                </a:solidFill>
                <a:latin typeface="Gotham Book" charset="0"/>
                <a:ea typeface="Gotham Book" charset="0"/>
                <a:cs typeface="Gotham Book" charset="0"/>
              </a:rPr>
              <a:t>_</a:t>
            </a:r>
            <a:r>
              <a:rPr lang="en-US" sz="3600" dirty="0" smtClean="0">
                <a:solidFill>
                  <a:srgbClr val="383D4F"/>
                </a:solidFill>
                <a:latin typeface="Gotham Book" charset="0"/>
                <a:ea typeface="Gotham Book" charset="0"/>
                <a:cs typeface="Gotham Book" charset="0"/>
              </a:rPr>
              <a:t>AWAY</a:t>
            </a:r>
            <a:endParaRPr lang="en-US" sz="3600" dirty="0">
              <a:solidFill>
                <a:srgbClr val="383D4F"/>
              </a:solidFill>
              <a:latin typeface="Gotham Book" charset="0"/>
              <a:ea typeface="Gotham Book" charset="0"/>
              <a:cs typeface="Gotham Book" charset="0"/>
            </a:endParaRPr>
          </a:p>
        </p:txBody>
      </p:sp>
      <p:sp>
        <p:nvSpPr>
          <p:cNvPr id="76" name="TextBox 75"/>
          <p:cNvSpPr txBox="1"/>
          <p:nvPr/>
        </p:nvSpPr>
        <p:spPr>
          <a:xfrm rot="19303801">
            <a:off x="4948099" y="2263155"/>
            <a:ext cx="2500368" cy="923330"/>
          </a:xfrm>
          <a:prstGeom prst="rect">
            <a:avLst/>
          </a:prstGeom>
          <a:noFill/>
        </p:spPr>
        <p:txBody>
          <a:bodyPr wrap="square" rtlCol="0">
            <a:spAutoFit/>
          </a:bodyPr>
          <a:lstStyle/>
          <a:p>
            <a:r>
              <a:rPr lang="en-US" sz="5400" b="1" dirty="0" smtClean="0">
                <a:solidFill>
                  <a:srgbClr val="FFC000"/>
                </a:solidFill>
                <a:latin typeface="Gotham Book" charset="0"/>
                <a:ea typeface="Gotham Book" charset="0"/>
                <a:cs typeface="Gotham Book" charset="0"/>
              </a:rPr>
              <a:t>USE</a:t>
            </a:r>
            <a:endParaRPr lang="en-US" sz="5400" b="1" dirty="0">
              <a:solidFill>
                <a:srgbClr val="92D050"/>
              </a:solidFill>
              <a:latin typeface="Gotham Book" charset="0"/>
              <a:ea typeface="Gotham Book" charset="0"/>
              <a:cs typeface="Gotham Book" charset="0"/>
            </a:endParaRPr>
          </a:p>
        </p:txBody>
      </p:sp>
      <p:sp>
        <p:nvSpPr>
          <p:cNvPr id="63" name="Right Arrow 62"/>
          <p:cNvSpPr/>
          <p:nvPr/>
        </p:nvSpPr>
        <p:spPr>
          <a:xfrm>
            <a:off x="6244980" y="3900546"/>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516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500"/>
                                        <p:tgtEl>
                                          <p:spTgt spid="74"/>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animBg="1"/>
      <p:bldP spid="62" grpId="0" animBg="1"/>
      <p:bldP spid="74" grpId="0"/>
      <p:bldP spid="75" grpId="0"/>
      <p:bldP spid="76" grpId="0"/>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164" y="-10958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CIRCULAR ECONOMY</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Learning from natural systems</a:t>
            </a:r>
            <a:endParaRPr lang="en-US" dirty="0"/>
          </a:p>
        </p:txBody>
      </p:sp>
      <p:pic>
        <p:nvPicPr>
          <p:cNvPr id="2" name="Picture 1">
            <a:hlinkClick r:id="rId4"/>
          </p:cNvPr>
          <p:cNvPicPr>
            <a:picLocks noChangeAspect="1"/>
          </p:cNvPicPr>
          <p:nvPr/>
        </p:nvPicPr>
        <p:blipFill>
          <a:blip r:embed="rId5"/>
          <a:stretch>
            <a:fillRect/>
          </a:stretch>
        </p:blipFill>
        <p:spPr>
          <a:xfrm>
            <a:off x="1382013" y="1800197"/>
            <a:ext cx="6438244" cy="3625906"/>
          </a:xfrm>
          <a:prstGeom prst="rect">
            <a:avLst/>
          </a:prstGeom>
        </p:spPr>
      </p:pic>
    </p:spTree>
    <p:extLst>
      <p:ext uri="{BB962C8B-B14F-4D97-AF65-F5344CB8AC3E}">
        <p14:creationId xmlns:p14="http://schemas.microsoft.com/office/powerpoint/2010/main" val="14075606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Office Theme">
  <a:themeElements>
    <a:clrScheme name="Foundation">
      <a:dk1>
        <a:srgbClr val="0A252F"/>
      </a:dk1>
      <a:lt1>
        <a:sysClr val="window" lastClr="FFFFFF"/>
      </a:lt1>
      <a:dk2>
        <a:srgbClr val="49505A"/>
      </a:dk2>
      <a:lt2>
        <a:srgbClr val="D1DADB"/>
      </a:lt2>
      <a:accent1>
        <a:srgbClr val="3C3F57"/>
      </a:accent1>
      <a:accent2>
        <a:srgbClr val="D90011"/>
      </a:accent2>
      <a:accent3>
        <a:srgbClr val="ED7900"/>
      </a:accent3>
      <a:accent4>
        <a:srgbClr val="16629D"/>
      </a:accent4>
      <a:accent5>
        <a:srgbClr val="949CA2"/>
      </a:accent5>
      <a:accent6>
        <a:srgbClr val="64BCCB"/>
      </a:accent6>
      <a:hlink>
        <a:srgbClr val="27AAC9"/>
      </a:hlink>
      <a:folHlink>
        <a:srgbClr val="6541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60440</TotalTime>
  <Words>3766</Words>
  <Application>Microsoft Macintosh PowerPoint</Application>
  <PresentationFormat>On-screen Show (4:3)</PresentationFormat>
  <Paragraphs>427</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3_Office Theme</vt:lpstr>
      <vt:lpstr>PowerPoint Presentation</vt:lpstr>
      <vt:lpstr>PowerPoint Presentation</vt:lpstr>
      <vt:lpstr>PowerPoint Presentation</vt:lpstr>
      <vt:lpstr>PowerPoint Presentation</vt:lpstr>
      <vt:lpstr>PowerPoint Presentation</vt:lpstr>
      <vt:lpstr>From Football to Make-up</vt:lpstr>
      <vt:lpstr>What is it good for?</vt:lpstr>
      <vt:lpstr>PowerPoint Presentation</vt:lpstr>
      <vt:lpstr>PowerPoint Presentation</vt:lpstr>
      <vt:lpstr>Quick re-cap: What do you understand from the video?</vt:lpstr>
      <vt:lpstr>PowerPoint Presentation</vt:lpstr>
      <vt:lpstr>PowerPoint Presentation</vt:lpstr>
      <vt:lpstr>PowerPoint Presentation</vt:lpstr>
      <vt:lpstr>PowerPoint Presentation</vt:lpstr>
      <vt:lpstr>PowerPoint Presentation</vt:lpstr>
      <vt:lpstr>An example combining this</vt:lpstr>
      <vt:lpstr>PowerPoint Presentation</vt:lpstr>
      <vt:lpstr>PowerPoint Presentation</vt:lpstr>
      <vt:lpstr>DESIGN CHALLENGE</vt:lpstr>
      <vt:lpstr>DESIGN CHALLENGE</vt:lpstr>
      <vt:lpstr>PowerPoint Presentation</vt:lpstr>
      <vt:lpstr>PowerPoint Presentation</vt:lpstr>
      <vt:lpstr>PowerPoint Presentation</vt:lpstr>
      <vt:lpstr>PowerPoint Presentation</vt:lpstr>
      <vt:lpstr>DESIGN CHALLENGE</vt:lpstr>
      <vt:lpstr>DESIGN CHALLENGE</vt:lpstr>
      <vt:lpstr>PowerPoint Presentation</vt:lpstr>
      <vt:lpstr>PowerPoint Presentation</vt:lpstr>
      <vt:lpstr>PowerPoint Presentation</vt:lpstr>
      <vt:lpstr>SOME PROTOTYPING INSPIRATION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my presentation</dc:title>
  <dc:creator>Sarah Churchill-Slough</dc:creator>
  <cp:lastModifiedBy>Information Technology</cp:lastModifiedBy>
  <cp:revision>510</cp:revision>
  <cp:lastPrinted>2016-11-15T17:56:58Z</cp:lastPrinted>
  <dcterms:created xsi:type="dcterms:W3CDTF">2015-05-21T13:39:51Z</dcterms:created>
  <dcterms:modified xsi:type="dcterms:W3CDTF">2020-01-09T16:05:55Z</dcterms:modified>
</cp:coreProperties>
</file>