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0" r:id="rId3"/>
  </p:sldMasterIdLst>
  <p:notesMasterIdLst>
    <p:notesMasterId r:id="rId48"/>
  </p:notesMasterIdLst>
  <p:sldIdLst>
    <p:sldId id="302" r:id="rId4"/>
    <p:sldId id="296" r:id="rId5"/>
    <p:sldId id="294" r:id="rId6"/>
    <p:sldId id="303" r:id="rId7"/>
    <p:sldId id="297" r:id="rId8"/>
    <p:sldId id="332" r:id="rId9"/>
    <p:sldId id="290" r:id="rId10"/>
    <p:sldId id="298" r:id="rId11"/>
    <p:sldId id="360" r:id="rId12"/>
    <p:sldId id="288" r:id="rId13"/>
    <p:sldId id="363" r:id="rId14"/>
    <p:sldId id="364" r:id="rId15"/>
    <p:sldId id="365" r:id="rId16"/>
    <p:sldId id="366" r:id="rId17"/>
    <p:sldId id="367" r:id="rId18"/>
    <p:sldId id="362" r:id="rId19"/>
    <p:sldId id="368" r:id="rId20"/>
    <p:sldId id="324" r:id="rId21"/>
    <p:sldId id="319" r:id="rId22"/>
    <p:sldId id="313" r:id="rId23"/>
    <p:sldId id="314" r:id="rId24"/>
    <p:sldId id="357" r:id="rId25"/>
    <p:sldId id="369" r:id="rId26"/>
    <p:sldId id="370" r:id="rId27"/>
    <p:sldId id="371" r:id="rId28"/>
    <p:sldId id="372" r:id="rId29"/>
    <p:sldId id="373" r:id="rId30"/>
    <p:sldId id="374" r:id="rId31"/>
    <p:sldId id="375" r:id="rId32"/>
    <p:sldId id="376" r:id="rId33"/>
    <p:sldId id="377" r:id="rId34"/>
    <p:sldId id="378" r:id="rId35"/>
    <p:sldId id="379" r:id="rId36"/>
    <p:sldId id="380" r:id="rId37"/>
    <p:sldId id="381" r:id="rId38"/>
    <p:sldId id="382" r:id="rId39"/>
    <p:sldId id="383" r:id="rId40"/>
    <p:sldId id="384" r:id="rId41"/>
    <p:sldId id="385" r:id="rId42"/>
    <p:sldId id="386" r:id="rId43"/>
    <p:sldId id="387" r:id="rId44"/>
    <p:sldId id="388" r:id="rId45"/>
    <p:sldId id="389" r:id="rId46"/>
    <p:sldId id="39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74307"/>
  </p:normalViewPr>
  <p:slideViewPr>
    <p:cSldViewPr>
      <p:cViewPr>
        <p:scale>
          <a:sx n="78" d="100"/>
          <a:sy n="78" d="100"/>
        </p:scale>
        <p:origin x="440"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6/11/relationships/changesInfo" Target="changesInfos/changesInfo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Lawson" userId="S::145214@hcps.net::5eb08d66-10b7-477c-983b-2debd3c23329" providerId="AD" clId="Web-{F4D8B279-194A-4A12-88B6-BC379319E29E}"/>
    <pc:docChg chg="modSld">
      <pc:chgData name="Lisa Lawson" userId="S::145214@hcps.net::5eb08d66-10b7-477c-983b-2debd3c23329" providerId="AD" clId="Web-{F4D8B279-194A-4A12-88B6-BC379319E29E}" dt="2019-08-19T16:59:37.148" v="0" actId="1076"/>
      <pc:docMkLst>
        <pc:docMk/>
      </pc:docMkLst>
      <pc:sldChg chg="modSp">
        <pc:chgData name="Lisa Lawson" userId="S::145214@hcps.net::5eb08d66-10b7-477c-983b-2debd3c23329" providerId="AD" clId="Web-{F4D8B279-194A-4A12-88B6-BC379319E29E}" dt="2019-08-19T16:59:37.148" v="0" actId="1076"/>
        <pc:sldMkLst>
          <pc:docMk/>
          <pc:sldMk cId="711094551" sldId="332"/>
        </pc:sldMkLst>
        <pc:picChg chg="mod">
          <ac:chgData name="Lisa Lawson" userId="S::145214@hcps.net::5eb08d66-10b7-477c-983b-2debd3c23329" providerId="AD" clId="Web-{F4D8B279-194A-4A12-88B6-BC379319E29E}" dt="2019-08-19T16:59:37.148" v="0" actId="1076"/>
          <ac:picMkLst>
            <pc:docMk/>
            <pc:sldMk cId="711094551" sldId="332"/>
            <ac:picMk id="4"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E1273C-D4F8-DD46-857A-151590AB5F21}"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91624AB7-AB55-1C48-90A0-336E351E3813}">
      <dgm:prSet custT="1"/>
      <dgm:spPr>
        <a:solidFill>
          <a:srgbClr val="9C9EC7"/>
        </a:solidFill>
        <a:ln>
          <a:solidFill>
            <a:srgbClr val="000090"/>
          </a:solidFill>
        </a:ln>
      </dgm:spPr>
      <dgm:t>
        <a:bodyPr/>
        <a:lstStyle/>
        <a:p>
          <a:pPr rtl="0"/>
          <a:r>
            <a:rPr lang="en-US" sz="3000" dirty="0">
              <a:solidFill>
                <a:srgbClr val="000000"/>
              </a:solidFill>
              <a:latin typeface="Gill Sans"/>
              <a:cs typeface="Gill Sans"/>
            </a:rPr>
            <a:t>CLOSED-ENDED</a:t>
          </a:r>
        </a:p>
      </dgm:t>
    </dgm:pt>
    <dgm:pt modelId="{7F65D4FA-7C5C-0348-9CC6-7FA30BDF8422}" type="sibTrans" cxnId="{16BA67F0-037C-A54B-8FFE-93FC3A708D15}">
      <dgm:prSet/>
      <dgm:spPr>
        <a:gradFill flip="none" rotWithShape="1">
          <a:gsLst>
            <a:gs pos="12000">
              <a:schemeClr val="accent1">
                <a:lumMod val="60000"/>
                <a:lumOff val="40000"/>
              </a:schemeClr>
            </a:gs>
            <a:gs pos="90000">
              <a:srgbClr val="CABBE2"/>
            </a:gs>
          </a:gsLst>
          <a:path path="circle">
            <a:fillToRect l="100000" t="100000"/>
          </a:path>
          <a:tileRect r="-100000" b="-100000"/>
        </a:gradFill>
        <a:ln>
          <a:solidFill>
            <a:srgbClr val="0000FF"/>
          </a:solidFill>
        </a:ln>
      </dgm:spPr>
      <dgm:t>
        <a:bodyPr/>
        <a:lstStyle/>
        <a:p>
          <a:endParaRPr lang="en-US"/>
        </a:p>
      </dgm:t>
    </dgm:pt>
    <dgm:pt modelId="{49B2DA66-5E2D-934E-96D6-71A34B8E4807}" type="parTrans" cxnId="{16BA67F0-037C-A54B-8FFE-93FC3A708D15}">
      <dgm:prSet/>
      <dgm:spPr/>
      <dgm:t>
        <a:bodyPr/>
        <a:lstStyle/>
        <a:p>
          <a:endParaRPr lang="en-US"/>
        </a:p>
      </dgm:t>
    </dgm:pt>
    <dgm:pt modelId="{2F9D2C6C-12E3-3C4A-B881-AC4CBF10B9CB}">
      <dgm:prSet custT="1"/>
      <dgm:spPr>
        <a:solidFill>
          <a:srgbClr val="6386FF"/>
        </a:solidFill>
        <a:ln>
          <a:solidFill>
            <a:srgbClr val="000090"/>
          </a:solidFill>
        </a:ln>
      </dgm:spPr>
      <dgm:t>
        <a:bodyPr/>
        <a:lstStyle/>
        <a:p>
          <a:pPr rtl="0"/>
          <a:r>
            <a:rPr lang="en-US" sz="3000" dirty="0">
              <a:solidFill>
                <a:srgbClr val="000000"/>
              </a:solidFill>
              <a:latin typeface="Gill Sans"/>
              <a:cs typeface="Gill Sans"/>
            </a:rPr>
            <a:t>OPEN-ENDED</a:t>
          </a:r>
        </a:p>
      </dgm:t>
    </dgm:pt>
    <dgm:pt modelId="{A44FDE7D-09D2-954D-A4B1-10F2E9163283}" type="sibTrans" cxnId="{5A2565BB-F4EF-3A4B-ABB9-652EB6D952C6}">
      <dgm:prSet/>
      <dgm:spPr/>
      <dgm:t>
        <a:bodyPr/>
        <a:lstStyle/>
        <a:p>
          <a:endParaRPr lang="en-US"/>
        </a:p>
      </dgm:t>
    </dgm:pt>
    <dgm:pt modelId="{97F4DE7B-F6A0-AD49-900B-FC8DFA198B8C}" type="parTrans" cxnId="{5A2565BB-F4EF-3A4B-ABB9-652EB6D952C6}">
      <dgm:prSet/>
      <dgm:spPr/>
      <dgm:t>
        <a:bodyPr/>
        <a:lstStyle/>
        <a:p>
          <a:endParaRPr lang="en-US"/>
        </a:p>
      </dgm:t>
    </dgm:pt>
    <dgm:pt modelId="{53BDBA8B-C270-8345-9EFD-8B82557B3F1A}">
      <dgm:prSet/>
      <dgm:spPr/>
      <dgm:t>
        <a:bodyPr/>
        <a:lstStyle/>
        <a:p>
          <a:endParaRPr lang="en-US" dirty="0"/>
        </a:p>
      </dgm:t>
    </dgm:pt>
    <dgm:pt modelId="{CDD60646-CB2C-E043-9439-86971455BD9B}" type="parTrans" cxnId="{E1AE45CD-96CA-6C4C-96BA-1ECE9D47B2A6}">
      <dgm:prSet/>
      <dgm:spPr/>
      <dgm:t>
        <a:bodyPr/>
        <a:lstStyle/>
        <a:p>
          <a:endParaRPr lang="en-US"/>
        </a:p>
      </dgm:t>
    </dgm:pt>
    <dgm:pt modelId="{2811ABBA-F294-6C4B-A746-7EC6634864C5}" type="sibTrans" cxnId="{E1AE45CD-96CA-6C4C-96BA-1ECE9D47B2A6}">
      <dgm:prSet/>
      <dgm:spPr/>
      <dgm:t>
        <a:bodyPr/>
        <a:lstStyle/>
        <a:p>
          <a:endParaRPr lang="en-US"/>
        </a:p>
      </dgm:t>
    </dgm:pt>
    <dgm:pt modelId="{8474C352-5CA2-7246-886C-ADC024E1617A}" type="pres">
      <dgm:prSet presAssocID="{B5E1273C-D4F8-DD46-857A-151590AB5F21}" presName="Name0" presStyleCnt="0">
        <dgm:presLayoutVars>
          <dgm:dir/>
          <dgm:animLvl val="lvl"/>
          <dgm:resizeHandles val="exact"/>
        </dgm:presLayoutVars>
      </dgm:prSet>
      <dgm:spPr/>
    </dgm:pt>
    <dgm:pt modelId="{96852BD3-5141-3347-B42A-7CDB6458CB25}" type="pres">
      <dgm:prSet presAssocID="{B5E1273C-D4F8-DD46-857A-151590AB5F21}" presName="tSp" presStyleCnt="0"/>
      <dgm:spPr/>
    </dgm:pt>
    <dgm:pt modelId="{DB5A13AA-04FB-014A-9306-D27D4635E0E9}" type="pres">
      <dgm:prSet presAssocID="{B5E1273C-D4F8-DD46-857A-151590AB5F21}" presName="bSp" presStyleCnt="0"/>
      <dgm:spPr/>
    </dgm:pt>
    <dgm:pt modelId="{0526B9D4-FA5A-2F41-A0EB-05386E9D4957}" type="pres">
      <dgm:prSet presAssocID="{B5E1273C-D4F8-DD46-857A-151590AB5F21}" presName="process" presStyleCnt="0"/>
      <dgm:spPr/>
    </dgm:pt>
    <dgm:pt modelId="{DE356631-82B0-0C40-8D76-E0B28D527334}" type="pres">
      <dgm:prSet presAssocID="{91624AB7-AB55-1C48-90A0-336E351E3813}" presName="composite1" presStyleCnt="0"/>
      <dgm:spPr/>
    </dgm:pt>
    <dgm:pt modelId="{0AEC5978-F591-6A47-A0C8-0B064A806082}" type="pres">
      <dgm:prSet presAssocID="{91624AB7-AB55-1C48-90A0-336E351E3813}" presName="dummyNode1" presStyleLbl="node1" presStyleIdx="0" presStyleCnt="2"/>
      <dgm:spPr/>
    </dgm:pt>
    <dgm:pt modelId="{FD44C375-F3D3-C64D-9200-174962736545}" type="pres">
      <dgm:prSet presAssocID="{91624AB7-AB55-1C48-90A0-336E351E3813}" presName="childNode1" presStyleLbl="bgAcc1" presStyleIdx="0" presStyleCnt="2" custAng="17013616" custFlipVert="0" custFlipHor="1" custScaleX="3081" custScaleY="3140" custLinFactNeighborX="49427" custLinFactNeighborY="-30470">
        <dgm:presLayoutVars>
          <dgm:bulletEnabled val="1"/>
        </dgm:presLayoutVars>
      </dgm:prSet>
      <dgm:spPr/>
    </dgm:pt>
    <dgm:pt modelId="{7CFBC54F-D195-1E49-AB6B-591F6BA74238}" type="pres">
      <dgm:prSet presAssocID="{91624AB7-AB55-1C48-90A0-336E351E3813}" presName="childNode1tx" presStyleLbl="bgAcc1" presStyleIdx="0" presStyleCnt="2">
        <dgm:presLayoutVars>
          <dgm:bulletEnabled val="1"/>
        </dgm:presLayoutVars>
      </dgm:prSet>
      <dgm:spPr/>
    </dgm:pt>
    <dgm:pt modelId="{EAB3EAB4-3801-0343-B97F-5CBAF899D292}" type="pres">
      <dgm:prSet presAssocID="{91624AB7-AB55-1C48-90A0-336E351E3813}" presName="parentNode1" presStyleLbl="node1" presStyleIdx="0" presStyleCnt="2" custScaleX="107606" custScaleY="192390" custLinFactNeighborX="-12758" custLinFactNeighborY="-93569">
        <dgm:presLayoutVars>
          <dgm:chMax val="1"/>
          <dgm:bulletEnabled val="1"/>
        </dgm:presLayoutVars>
      </dgm:prSet>
      <dgm:spPr/>
    </dgm:pt>
    <dgm:pt modelId="{A7507198-ABEA-EB4D-9E51-4F6746490883}" type="pres">
      <dgm:prSet presAssocID="{91624AB7-AB55-1C48-90A0-336E351E3813}" presName="connSite1" presStyleCnt="0"/>
      <dgm:spPr/>
    </dgm:pt>
    <dgm:pt modelId="{84980528-5C2E-A54A-A17C-35A8B415BC95}" type="pres">
      <dgm:prSet presAssocID="{7F65D4FA-7C5C-0348-9CC6-7FA30BDF8422}" presName="Name9" presStyleLbl="sibTrans2D1" presStyleIdx="0" presStyleCnt="1" custScaleY="23697" custLinFactNeighborX="24267" custLinFactNeighborY="-29306"/>
      <dgm:spPr/>
    </dgm:pt>
    <dgm:pt modelId="{0F4258B8-B4FD-DA4A-A2F5-AFBA9BBE6D6D}" type="pres">
      <dgm:prSet presAssocID="{2F9D2C6C-12E3-3C4A-B881-AC4CBF10B9CB}" presName="composite2" presStyleCnt="0"/>
      <dgm:spPr/>
    </dgm:pt>
    <dgm:pt modelId="{014E4EE4-CC59-8F40-962F-58852CEEBD83}" type="pres">
      <dgm:prSet presAssocID="{2F9D2C6C-12E3-3C4A-B881-AC4CBF10B9CB}" presName="dummyNode2" presStyleLbl="node1" presStyleIdx="0" presStyleCnt="2"/>
      <dgm:spPr/>
    </dgm:pt>
    <dgm:pt modelId="{4E56107D-4DB1-7E4F-B0C4-A99A789F6277}" type="pres">
      <dgm:prSet presAssocID="{2F9D2C6C-12E3-3C4A-B881-AC4CBF10B9CB}" presName="childNode2" presStyleLbl="bgAcc1" presStyleIdx="1" presStyleCnt="2" custScaleX="82552" custScaleY="29958" custLinFactNeighborX="5372" custLinFactNeighborY="9896">
        <dgm:presLayoutVars>
          <dgm:bulletEnabled val="1"/>
        </dgm:presLayoutVars>
      </dgm:prSet>
      <dgm:spPr>
        <a:noFill/>
        <a:ln>
          <a:noFill/>
        </a:ln>
      </dgm:spPr>
    </dgm:pt>
    <dgm:pt modelId="{B61B300F-CB8A-1645-8C33-48C4698BF56F}" type="pres">
      <dgm:prSet presAssocID="{2F9D2C6C-12E3-3C4A-B881-AC4CBF10B9CB}" presName="childNode2tx" presStyleLbl="bgAcc1" presStyleIdx="1" presStyleCnt="2">
        <dgm:presLayoutVars>
          <dgm:bulletEnabled val="1"/>
        </dgm:presLayoutVars>
      </dgm:prSet>
      <dgm:spPr/>
    </dgm:pt>
    <dgm:pt modelId="{F4B741E0-877D-7246-B11A-4C94B78685F9}" type="pres">
      <dgm:prSet presAssocID="{2F9D2C6C-12E3-3C4A-B881-AC4CBF10B9CB}" presName="parentNode2" presStyleLbl="node1" presStyleIdx="1" presStyleCnt="2" custAng="11167378" custFlipVert="1" custScaleX="107527" custScaleY="199339" custLinFactY="61391" custLinFactNeighborX="-28197" custLinFactNeighborY="100000">
        <dgm:presLayoutVars>
          <dgm:chMax val="0"/>
          <dgm:bulletEnabled val="1"/>
        </dgm:presLayoutVars>
      </dgm:prSet>
      <dgm:spPr/>
    </dgm:pt>
    <dgm:pt modelId="{B1810F7E-30E9-0849-88B4-889D67BCA1B0}" type="pres">
      <dgm:prSet presAssocID="{2F9D2C6C-12E3-3C4A-B881-AC4CBF10B9CB}" presName="connSite2" presStyleCnt="0"/>
      <dgm:spPr/>
    </dgm:pt>
  </dgm:ptLst>
  <dgm:cxnLst>
    <dgm:cxn modelId="{4EE5270A-DE04-E449-A2FC-3BAE2A3D95F0}" type="presOf" srcId="{2F9D2C6C-12E3-3C4A-B881-AC4CBF10B9CB}" destId="{F4B741E0-877D-7246-B11A-4C94B78685F9}" srcOrd="0" destOrd="0" presId="urn:microsoft.com/office/officeart/2005/8/layout/hProcess4"/>
    <dgm:cxn modelId="{DC5A39BB-7EB4-3347-ACE9-18B67BEA44D0}" type="presOf" srcId="{91624AB7-AB55-1C48-90A0-336E351E3813}" destId="{EAB3EAB4-3801-0343-B97F-5CBAF899D292}" srcOrd="0" destOrd="0" presId="urn:microsoft.com/office/officeart/2005/8/layout/hProcess4"/>
    <dgm:cxn modelId="{5A2565BB-F4EF-3A4B-ABB9-652EB6D952C6}" srcId="{B5E1273C-D4F8-DD46-857A-151590AB5F21}" destId="{2F9D2C6C-12E3-3C4A-B881-AC4CBF10B9CB}" srcOrd="1" destOrd="0" parTransId="{97F4DE7B-F6A0-AD49-900B-FC8DFA198B8C}" sibTransId="{A44FDE7D-09D2-954D-A4B1-10F2E9163283}"/>
    <dgm:cxn modelId="{FB3057C1-0C32-6C4A-81DB-DD5C5BE03A56}" type="presOf" srcId="{B5E1273C-D4F8-DD46-857A-151590AB5F21}" destId="{8474C352-5CA2-7246-886C-ADC024E1617A}" srcOrd="0" destOrd="0" presId="urn:microsoft.com/office/officeart/2005/8/layout/hProcess4"/>
    <dgm:cxn modelId="{E1AE45CD-96CA-6C4C-96BA-1ECE9D47B2A6}" srcId="{91624AB7-AB55-1C48-90A0-336E351E3813}" destId="{53BDBA8B-C270-8345-9EFD-8B82557B3F1A}" srcOrd="0" destOrd="0" parTransId="{CDD60646-CB2C-E043-9439-86971455BD9B}" sibTransId="{2811ABBA-F294-6C4B-A746-7EC6634864C5}"/>
    <dgm:cxn modelId="{295EEAD4-E3A9-5741-B767-E1FD1E7ED3C0}" type="presOf" srcId="{53BDBA8B-C270-8345-9EFD-8B82557B3F1A}" destId="{7CFBC54F-D195-1E49-AB6B-591F6BA74238}" srcOrd="1" destOrd="0" presId="urn:microsoft.com/office/officeart/2005/8/layout/hProcess4"/>
    <dgm:cxn modelId="{16BA67F0-037C-A54B-8FFE-93FC3A708D15}" srcId="{B5E1273C-D4F8-DD46-857A-151590AB5F21}" destId="{91624AB7-AB55-1C48-90A0-336E351E3813}" srcOrd="0" destOrd="0" parTransId="{49B2DA66-5E2D-934E-96D6-71A34B8E4807}" sibTransId="{7F65D4FA-7C5C-0348-9CC6-7FA30BDF8422}"/>
    <dgm:cxn modelId="{D4A71FF6-6D83-D94D-BAB1-698EBD4A81D4}" type="presOf" srcId="{7F65D4FA-7C5C-0348-9CC6-7FA30BDF8422}" destId="{84980528-5C2E-A54A-A17C-35A8B415BC95}" srcOrd="0" destOrd="0" presId="urn:microsoft.com/office/officeart/2005/8/layout/hProcess4"/>
    <dgm:cxn modelId="{EFBD54F6-DC2C-2246-9083-4A5CCA9B7C72}" type="presOf" srcId="{53BDBA8B-C270-8345-9EFD-8B82557B3F1A}" destId="{FD44C375-F3D3-C64D-9200-174962736545}" srcOrd="0" destOrd="0" presId="urn:microsoft.com/office/officeart/2005/8/layout/hProcess4"/>
    <dgm:cxn modelId="{6EAA1FF5-0A2F-5C45-BEF1-33185DAED269}" type="presParOf" srcId="{8474C352-5CA2-7246-886C-ADC024E1617A}" destId="{96852BD3-5141-3347-B42A-7CDB6458CB25}" srcOrd="0" destOrd="0" presId="urn:microsoft.com/office/officeart/2005/8/layout/hProcess4"/>
    <dgm:cxn modelId="{E9078813-2FD7-A042-A5F5-9C0BBA372D34}" type="presParOf" srcId="{8474C352-5CA2-7246-886C-ADC024E1617A}" destId="{DB5A13AA-04FB-014A-9306-D27D4635E0E9}" srcOrd="1" destOrd="0" presId="urn:microsoft.com/office/officeart/2005/8/layout/hProcess4"/>
    <dgm:cxn modelId="{AE13E4EB-C7FE-364F-9625-C5CBB1067A22}" type="presParOf" srcId="{8474C352-5CA2-7246-886C-ADC024E1617A}" destId="{0526B9D4-FA5A-2F41-A0EB-05386E9D4957}" srcOrd="2" destOrd="0" presId="urn:microsoft.com/office/officeart/2005/8/layout/hProcess4"/>
    <dgm:cxn modelId="{6395B29F-97B2-BE40-9225-2F353354B8F3}" type="presParOf" srcId="{0526B9D4-FA5A-2F41-A0EB-05386E9D4957}" destId="{DE356631-82B0-0C40-8D76-E0B28D527334}" srcOrd="0" destOrd="0" presId="urn:microsoft.com/office/officeart/2005/8/layout/hProcess4"/>
    <dgm:cxn modelId="{A5DBE782-BF7F-7549-9BF9-93B30C0D1ABA}" type="presParOf" srcId="{DE356631-82B0-0C40-8D76-E0B28D527334}" destId="{0AEC5978-F591-6A47-A0C8-0B064A806082}" srcOrd="0" destOrd="0" presId="urn:microsoft.com/office/officeart/2005/8/layout/hProcess4"/>
    <dgm:cxn modelId="{151B99CF-E0C9-164A-92B2-759268FC84AF}" type="presParOf" srcId="{DE356631-82B0-0C40-8D76-E0B28D527334}" destId="{FD44C375-F3D3-C64D-9200-174962736545}" srcOrd="1" destOrd="0" presId="urn:microsoft.com/office/officeart/2005/8/layout/hProcess4"/>
    <dgm:cxn modelId="{67ED147F-5EE0-0F47-9DC0-46181C6D2DA7}" type="presParOf" srcId="{DE356631-82B0-0C40-8D76-E0B28D527334}" destId="{7CFBC54F-D195-1E49-AB6B-591F6BA74238}" srcOrd="2" destOrd="0" presId="urn:microsoft.com/office/officeart/2005/8/layout/hProcess4"/>
    <dgm:cxn modelId="{87FE41FB-53F0-2D40-B876-EA354EBE672C}" type="presParOf" srcId="{DE356631-82B0-0C40-8D76-E0B28D527334}" destId="{EAB3EAB4-3801-0343-B97F-5CBAF899D292}" srcOrd="3" destOrd="0" presId="urn:microsoft.com/office/officeart/2005/8/layout/hProcess4"/>
    <dgm:cxn modelId="{C1260111-17D4-6045-A070-9BCE1948BD92}" type="presParOf" srcId="{DE356631-82B0-0C40-8D76-E0B28D527334}" destId="{A7507198-ABEA-EB4D-9E51-4F6746490883}" srcOrd="4" destOrd="0" presId="urn:microsoft.com/office/officeart/2005/8/layout/hProcess4"/>
    <dgm:cxn modelId="{8269D5EC-F74A-D443-8E88-AA01C4D87B54}" type="presParOf" srcId="{0526B9D4-FA5A-2F41-A0EB-05386E9D4957}" destId="{84980528-5C2E-A54A-A17C-35A8B415BC95}" srcOrd="1" destOrd="0" presId="urn:microsoft.com/office/officeart/2005/8/layout/hProcess4"/>
    <dgm:cxn modelId="{3C623FDD-0989-F048-A3B1-7694150BDB16}" type="presParOf" srcId="{0526B9D4-FA5A-2F41-A0EB-05386E9D4957}" destId="{0F4258B8-B4FD-DA4A-A2F5-AFBA9BBE6D6D}" srcOrd="2" destOrd="0" presId="urn:microsoft.com/office/officeart/2005/8/layout/hProcess4"/>
    <dgm:cxn modelId="{95A4E0EB-A05D-6D44-B17A-285F971DD79A}" type="presParOf" srcId="{0F4258B8-B4FD-DA4A-A2F5-AFBA9BBE6D6D}" destId="{014E4EE4-CC59-8F40-962F-58852CEEBD83}" srcOrd="0" destOrd="0" presId="urn:microsoft.com/office/officeart/2005/8/layout/hProcess4"/>
    <dgm:cxn modelId="{B92E5460-FBC8-814D-8731-D1C97D55146D}" type="presParOf" srcId="{0F4258B8-B4FD-DA4A-A2F5-AFBA9BBE6D6D}" destId="{4E56107D-4DB1-7E4F-B0C4-A99A789F6277}" srcOrd="1" destOrd="0" presId="urn:microsoft.com/office/officeart/2005/8/layout/hProcess4"/>
    <dgm:cxn modelId="{93012B13-85CD-BD40-8F04-A184A0FFC796}" type="presParOf" srcId="{0F4258B8-B4FD-DA4A-A2F5-AFBA9BBE6D6D}" destId="{B61B300F-CB8A-1645-8C33-48C4698BF56F}" srcOrd="2" destOrd="0" presId="urn:microsoft.com/office/officeart/2005/8/layout/hProcess4"/>
    <dgm:cxn modelId="{A9235B34-1A7F-1944-980E-30D8D7BFDD89}" type="presParOf" srcId="{0F4258B8-B4FD-DA4A-A2F5-AFBA9BBE6D6D}" destId="{F4B741E0-877D-7246-B11A-4C94B78685F9}" srcOrd="3" destOrd="0" presId="urn:microsoft.com/office/officeart/2005/8/layout/hProcess4"/>
    <dgm:cxn modelId="{0D489FE1-1499-5D4F-8BAC-3B2E9A08537E}" type="presParOf" srcId="{0F4258B8-B4FD-DA4A-A2F5-AFBA9BBE6D6D}" destId="{B1810F7E-30E9-0849-88B4-889D67BCA1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4C375-F3D3-C64D-9200-174962736545}">
      <dsp:nvSpPr>
        <dsp:cNvPr id="0" name=""/>
        <dsp:cNvSpPr/>
      </dsp:nvSpPr>
      <dsp:spPr>
        <a:xfrm rot="4586384" flipH="1">
          <a:off x="2602744" y="875193"/>
          <a:ext cx="54395" cy="457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57150" lvl="1" indent="-57150" algn="l" defTabSz="222250">
            <a:lnSpc>
              <a:spcPct val="90000"/>
            </a:lnSpc>
            <a:spcBef>
              <a:spcPct val="0"/>
            </a:spcBef>
            <a:spcAft>
              <a:spcPct val="15000"/>
            </a:spcAft>
            <a:buChar char="•"/>
          </a:pPr>
          <a:endParaRPr lang="en-US" sz="500" kern="1200" dirty="0"/>
        </a:p>
      </dsp:txBody>
      <dsp:txXfrm>
        <a:off x="2599034" y="879995"/>
        <a:ext cx="52291" cy="33822"/>
      </dsp:txXfrm>
    </dsp:sp>
    <dsp:sp modelId="{84980528-5C2E-A54A-A17C-35A8B415BC95}">
      <dsp:nvSpPr>
        <dsp:cNvPr id="0" name=""/>
        <dsp:cNvSpPr/>
      </dsp:nvSpPr>
      <dsp:spPr>
        <a:xfrm>
          <a:off x="2380805" y="859598"/>
          <a:ext cx="2527840" cy="599022"/>
        </a:xfrm>
        <a:prstGeom prst="circularArrow">
          <a:avLst>
            <a:gd name="adj1" fmla="val 2532"/>
            <a:gd name="adj2" fmla="val 307105"/>
            <a:gd name="adj3" fmla="val 3319753"/>
            <a:gd name="adj4" fmla="val 10261627"/>
            <a:gd name="adj5" fmla="val 2954"/>
          </a:avLst>
        </a:prstGeom>
        <a:gradFill flip="none" rotWithShape="1">
          <a:gsLst>
            <a:gs pos="12000">
              <a:schemeClr val="accent1">
                <a:lumMod val="60000"/>
                <a:lumOff val="40000"/>
              </a:schemeClr>
            </a:gs>
            <a:gs pos="90000">
              <a:srgbClr val="CABBE2"/>
            </a:gs>
          </a:gsLst>
          <a:path path="circle">
            <a:fillToRect l="100000" t="100000"/>
          </a:path>
          <a:tileRect r="-100000" b="-100000"/>
        </a:gradFill>
        <a:ln>
          <a:solidFill>
            <a:srgbClr val="0000FF"/>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EAB3EAB4-3801-0343-B97F-5CBAF899D292}">
      <dsp:nvSpPr>
        <dsp:cNvPr id="0" name=""/>
        <dsp:cNvSpPr/>
      </dsp:nvSpPr>
      <dsp:spPr>
        <a:xfrm>
          <a:off x="1006979" y="885569"/>
          <a:ext cx="1688713" cy="1200664"/>
        </a:xfrm>
        <a:prstGeom prst="roundRect">
          <a:avLst>
            <a:gd name="adj" fmla="val 10000"/>
          </a:avLst>
        </a:prstGeom>
        <a:solidFill>
          <a:srgbClr val="9C9EC7"/>
        </a:solidFill>
        <a:ln>
          <a:solidFill>
            <a:srgbClr val="000090"/>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rtl="0">
            <a:lnSpc>
              <a:spcPct val="90000"/>
            </a:lnSpc>
            <a:spcBef>
              <a:spcPct val="0"/>
            </a:spcBef>
            <a:spcAft>
              <a:spcPct val="35000"/>
            </a:spcAft>
            <a:buNone/>
          </a:pPr>
          <a:r>
            <a:rPr lang="en-US" sz="3000" kern="1200" dirty="0">
              <a:solidFill>
                <a:srgbClr val="000000"/>
              </a:solidFill>
              <a:latin typeface="Gill Sans"/>
              <a:cs typeface="Gill Sans"/>
            </a:rPr>
            <a:t>CLOSED-ENDED</a:t>
          </a:r>
        </a:p>
      </dsp:txBody>
      <dsp:txXfrm>
        <a:off x="1042145" y="920735"/>
        <a:ext cx="1618381" cy="1130332"/>
      </dsp:txXfrm>
    </dsp:sp>
    <dsp:sp modelId="{4E56107D-4DB1-7E4F-B0C4-A99A789F6277}">
      <dsp:nvSpPr>
        <dsp:cNvPr id="0" name=""/>
        <dsp:cNvSpPr/>
      </dsp:nvSpPr>
      <dsp:spPr>
        <a:xfrm>
          <a:off x="3449577" y="1566871"/>
          <a:ext cx="1457469" cy="436243"/>
        </a:xfrm>
        <a:prstGeom prst="roundRect">
          <a:avLst>
            <a:gd name="adj" fmla="val 10000"/>
          </a:avLst>
        </a:prstGeom>
        <a:noFill/>
        <a:ln w="12700" cap="flat" cmpd="sng" algn="ctr">
          <a:noFill/>
          <a:prstDash val="solid"/>
        </a:ln>
        <a:effectLst/>
      </dsp:spPr>
      <dsp:style>
        <a:lnRef idx="1">
          <a:scrgbClr r="0" g="0" b="0"/>
        </a:lnRef>
        <a:fillRef idx="1">
          <a:scrgbClr r="0" g="0" b="0"/>
        </a:fillRef>
        <a:effectRef idx="0">
          <a:scrgbClr r="0" g="0" b="0"/>
        </a:effectRef>
        <a:fontRef idx="minor"/>
      </dsp:style>
    </dsp:sp>
    <dsp:sp modelId="{F4B741E0-877D-7246-B11A-4C94B78685F9}">
      <dsp:nvSpPr>
        <dsp:cNvPr id="0" name=""/>
        <dsp:cNvSpPr/>
      </dsp:nvSpPr>
      <dsp:spPr>
        <a:xfrm rot="10432622" flipV="1">
          <a:off x="3091475" y="1297987"/>
          <a:ext cx="1687473" cy="1244031"/>
        </a:xfrm>
        <a:prstGeom prst="roundRect">
          <a:avLst>
            <a:gd name="adj" fmla="val 10000"/>
          </a:avLst>
        </a:prstGeom>
        <a:solidFill>
          <a:srgbClr val="6386FF"/>
        </a:solidFill>
        <a:ln>
          <a:solidFill>
            <a:srgbClr val="000090"/>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rtl="0">
            <a:lnSpc>
              <a:spcPct val="90000"/>
            </a:lnSpc>
            <a:spcBef>
              <a:spcPct val="0"/>
            </a:spcBef>
            <a:spcAft>
              <a:spcPct val="35000"/>
            </a:spcAft>
            <a:buNone/>
          </a:pPr>
          <a:r>
            <a:rPr lang="en-US" sz="3000" kern="1200" dirty="0">
              <a:solidFill>
                <a:srgbClr val="000000"/>
              </a:solidFill>
              <a:latin typeface="Gill Sans"/>
              <a:cs typeface="Gill Sans"/>
            </a:rPr>
            <a:t>OPEN-ENDED</a:t>
          </a:r>
        </a:p>
      </dsp:txBody>
      <dsp:txXfrm rot="10800000">
        <a:off x="3127911" y="1334423"/>
        <a:ext cx="1614601" cy="117115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30C0C-7FFB-495B-8A1D-4634795A3197}" type="datetimeFigureOut">
              <a:rPr lang="en-US" smtClean="0"/>
              <a:t>8/19/2019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5694D1-8D36-4F78-84D7-CFAE9A630918}" type="slidenum">
              <a:rPr lang="en-US" smtClean="0"/>
              <a:t>‹#›</a:t>
            </a:fld>
            <a:endParaRPr lang="en-US"/>
          </a:p>
        </p:txBody>
      </p:sp>
    </p:spTree>
    <p:extLst>
      <p:ext uri="{BB962C8B-B14F-4D97-AF65-F5344CB8AC3E}">
        <p14:creationId xmlns:p14="http://schemas.microsoft.com/office/powerpoint/2010/main" val="87079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C5694D1-8D36-4F78-84D7-CFAE9A630918}" type="slidenum">
              <a:rPr lang="en-US" smtClean="0"/>
              <a:t>1</a:t>
            </a:fld>
            <a:endParaRPr lang="en-US"/>
          </a:p>
        </p:txBody>
      </p:sp>
    </p:spTree>
    <p:extLst>
      <p:ext uri="{BB962C8B-B14F-4D97-AF65-F5344CB8AC3E}">
        <p14:creationId xmlns:p14="http://schemas.microsoft.com/office/powerpoint/2010/main" val="2006811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DC5694D1-8D36-4F78-84D7-CFAE9A630918}" type="slidenum">
              <a:rPr lang="en-US" smtClean="0"/>
              <a:t>10</a:t>
            </a:fld>
            <a:endParaRPr lang="en-US"/>
          </a:p>
        </p:txBody>
      </p:sp>
    </p:spTree>
    <p:extLst>
      <p:ext uri="{BB962C8B-B14F-4D97-AF65-F5344CB8AC3E}">
        <p14:creationId xmlns:p14="http://schemas.microsoft.com/office/powerpoint/2010/main" val="4159276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DC5694D1-8D36-4F78-84D7-CFAE9A630918}" type="slidenum">
              <a:rPr lang="en-US" smtClean="0"/>
              <a:t>18</a:t>
            </a:fld>
            <a:endParaRPr lang="en-US"/>
          </a:p>
        </p:txBody>
      </p:sp>
    </p:spTree>
    <p:extLst>
      <p:ext uri="{BB962C8B-B14F-4D97-AF65-F5344CB8AC3E}">
        <p14:creationId xmlns:p14="http://schemas.microsoft.com/office/powerpoint/2010/main" val="4019503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a:p>
            <a:r>
              <a:rPr lang="en-US" dirty="0"/>
              <a:t>Watch more than once.</a:t>
            </a:r>
          </a:p>
        </p:txBody>
      </p:sp>
      <p:sp>
        <p:nvSpPr>
          <p:cNvPr id="4" name="Slide Number Placeholder 3"/>
          <p:cNvSpPr>
            <a:spLocks noGrp="1"/>
          </p:cNvSpPr>
          <p:nvPr>
            <p:ph type="sldNum" sz="quarter" idx="10"/>
          </p:nvPr>
        </p:nvSpPr>
        <p:spPr/>
        <p:txBody>
          <a:bodyPr/>
          <a:lstStyle/>
          <a:p>
            <a:fld id="{DC5694D1-8D36-4F78-84D7-CFAE9A630918}" type="slidenum">
              <a:rPr lang="en-US" smtClean="0"/>
              <a:t>19</a:t>
            </a:fld>
            <a:endParaRPr lang="en-US"/>
          </a:p>
        </p:txBody>
      </p:sp>
    </p:spTree>
    <p:extLst>
      <p:ext uri="{BB962C8B-B14F-4D97-AF65-F5344CB8AC3E}">
        <p14:creationId xmlns:p14="http://schemas.microsoft.com/office/powerpoint/2010/main" val="943167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She showed her students the </a:t>
            </a:r>
            <a:r>
              <a:rPr lang="en-US" sz="1200" kern="1200" dirty="0" err="1">
                <a:solidFill>
                  <a:schemeClr val="tx1"/>
                </a:solidFill>
                <a:effectLst/>
                <a:latin typeface="+mn-lt"/>
                <a:ea typeface="+mn-ea"/>
                <a:cs typeface="+mn-cs"/>
              </a:rPr>
              <a:t>QFocus</a:t>
            </a:r>
            <a:r>
              <a:rPr lang="en-US" sz="1200" kern="1200" dirty="0">
                <a:solidFill>
                  <a:schemeClr val="tx1"/>
                </a:solidFill>
                <a:effectLst/>
                <a:latin typeface="+mn-lt"/>
                <a:ea typeface="+mn-ea"/>
                <a:cs typeface="+mn-cs"/>
              </a:rPr>
              <a:t> – a picture of an alligator with baby alligators on its head. The room “erupted” with their questions and she recorded their questions and allowed them to whisper their final question to their partner. The class then used their questions as they were reading a non-fiction text about alligators. Jay Corrigan, one of the observers noted</a:t>
            </a:r>
          </a:p>
          <a:p>
            <a:endParaRPr lang="en-US" dirty="0"/>
          </a:p>
        </p:txBody>
      </p:sp>
      <p:sp>
        <p:nvSpPr>
          <p:cNvPr id="4" name="Slide Number Placeholder 3"/>
          <p:cNvSpPr>
            <a:spLocks noGrp="1"/>
          </p:cNvSpPr>
          <p:nvPr>
            <p:ph type="sldNum" sz="quarter" idx="10"/>
          </p:nvPr>
        </p:nvSpPr>
        <p:spPr/>
        <p:txBody>
          <a:bodyPr/>
          <a:lstStyle/>
          <a:p>
            <a:fld id="{DC5694D1-8D36-4F78-84D7-CFAE9A630918}" type="slidenum">
              <a:rPr lang="en-US" smtClean="0"/>
              <a:t>20</a:t>
            </a:fld>
            <a:endParaRPr lang="en-US"/>
          </a:p>
        </p:txBody>
      </p:sp>
    </p:spTree>
    <p:extLst>
      <p:ext uri="{BB962C8B-B14F-4D97-AF65-F5344CB8AC3E}">
        <p14:creationId xmlns:p14="http://schemas.microsoft.com/office/powerpoint/2010/main" val="24658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a:t>
            </a:r>
          </a:p>
          <a:p>
            <a:r>
              <a:rPr lang="en-US" sz="1200" kern="1200" dirty="0">
                <a:solidFill>
                  <a:schemeClr val="tx1"/>
                </a:solidFill>
                <a:effectLst/>
                <a:latin typeface="+mn-lt"/>
                <a:ea typeface="+mn-ea"/>
                <a:cs typeface="+mn-cs"/>
              </a:rPr>
              <a:t>1.  The arrows show a progression from a Trapezium (a quadrilateral with zero pairs of parallel sides), to a Trapezoid (a quadrilateral with one pair of parallel sides), to a parallelogram (a quadrilateral with two pairs of parallel sides).  I thought by isolating this attribute in this way, I could help kids start to see a shape like a parallelogram as a figure with a set of attributes, rather than a shape that looks long and slanted.</a:t>
            </a:r>
          </a:p>
          <a:p>
            <a:r>
              <a:rPr lang="en-US" sz="1200" kern="1200" dirty="0">
                <a:solidFill>
                  <a:schemeClr val="tx1"/>
                </a:solidFill>
                <a:effectLst/>
                <a:latin typeface="+mn-lt"/>
                <a:ea typeface="+mn-ea"/>
                <a:cs typeface="+mn-cs"/>
              </a:rPr>
              <a:t>2.  I was pretty sure that there would be fifth graders who would know what a trapezoid was, and it was also a safe bet that parallelogram wouldn’t be a foreign term for some of them either.  However, I was equally confident that no one would have a clue what a Trapezium was so between that and the arrows, there should be something unknown for everyone to ask questions about.</a:t>
            </a:r>
          </a:p>
          <a:p>
            <a:endParaRPr lang="en-US" dirty="0"/>
          </a:p>
        </p:txBody>
      </p:sp>
      <p:sp>
        <p:nvSpPr>
          <p:cNvPr id="4" name="Slide Number Placeholder 3"/>
          <p:cNvSpPr>
            <a:spLocks noGrp="1"/>
          </p:cNvSpPr>
          <p:nvPr>
            <p:ph type="sldNum" sz="quarter" idx="10"/>
          </p:nvPr>
        </p:nvSpPr>
        <p:spPr/>
        <p:txBody>
          <a:bodyPr/>
          <a:lstStyle/>
          <a:p>
            <a:fld id="{DC5694D1-8D36-4F78-84D7-CFAE9A630918}" type="slidenum">
              <a:rPr lang="en-US" smtClean="0"/>
              <a:t>21</a:t>
            </a:fld>
            <a:endParaRPr lang="en-US"/>
          </a:p>
        </p:txBody>
      </p:sp>
    </p:spTree>
    <p:extLst>
      <p:ext uri="{BB962C8B-B14F-4D97-AF65-F5344CB8AC3E}">
        <p14:creationId xmlns:p14="http://schemas.microsoft.com/office/powerpoint/2010/main" val="303252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p:txBody>
      </p:sp>
      <p:sp>
        <p:nvSpPr>
          <p:cNvPr id="4" name="Slide Number Placeholder 3"/>
          <p:cNvSpPr>
            <a:spLocks noGrp="1"/>
          </p:cNvSpPr>
          <p:nvPr>
            <p:ph type="sldNum" sz="quarter" idx="10"/>
          </p:nvPr>
        </p:nvSpPr>
        <p:spPr/>
        <p:txBody>
          <a:bodyPr/>
          <a:lstStyle/>
          <a:p>
            <a:fld id="{DC5694D1-8D36-4F78-84D7-CFAE9A630918}" type="slidenum">
              <a:rPr lang="en-US" smtClean="0"/>
              <a:t>22</a:t>
            </a:fld>
            <a:endParaRPr lang="en-US"/>
          </a:p>
        </p:txBody>
      </p:sp>
    </p:spTree>
    <p:extLst>
      <p:ext uri="{BB962C8B-B14F-4D97-AF65-F5344CB8AC3E}">
        <p14:creationId xmlns:p14="http://schemas.microsoft.com/office/powerpoint/2010/main" val="4132369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5185F50-0E00-0346-A4F1-75C28DF5B69F}" type="slidenum">
              <a:rPr lang="en-US" smtClean="0"/>
              <a:pPr/>
              <a:t>32</a:t>
            </a:fld>
            <a:endParaRPr lang="en-US" dirty="0"/>
          </a:p>
        </p:txBody>
      </p:sp>
    </p:spTree>
    <p:extLst>
      <p:ext uri="{BB962C8B-B14F-4D97-AF65-F5344CB8AC3E}">
        <p14:creationId xmlns:p14="http://schemas.microsoft.com/office/powerpoint/2010/main" val="74075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a:p>
            <a:r>
              <a:rPr lang="en-US" dirty="0" err="1"/>
              <a:t>Stickies</a:t>
            </a:r>
            <a:r>
              <a:rPr lang="en-US" baseline="0" dirty="0"/>
              <a:t> (chart for later) + share out a few</a:t>
            </a:r>
            <a:endParaRPr lang="en-US" dirty="0"/>
          </a:p>
        </p:txBody>
      </p:sp>
      <p:sp>
        <p:nvSpPr>
          <p:cNvPr id="4" name="Slide Number Placeholder 3"/>
          <p:cNvSpPr>
            <a:spLocks noGrp="1"/>
          </p:cNvSpPr>
          <p:nvPr>
            <p:ph type="sldNum" sz="quarter" idx="10"/>
          </p:nvPr>
        </p:nvSpPr>
        <p:spPr/>
        <p:txBody>
          <a:bodyPr/>
          <a:lstStyle/>
          <a:p>
            <a:fld id="{DC5694D1-8D36-4F78-84D7-CFAE9A630918}" type="slidenum">
              <a:rPr lang="en-US" smtClean="0"/>
              <a:t>2</a:t>
            </a:fld>
            <a:endParaRPr lang="en-US"/>
          </a:p>
        </p:txBody>
      </p:sp>
    </p:spTree>
    <p:extLst>
      <p:ext uri="{BB962C8B-B14F-4D97-AF65-F5344CB8AC3E}">
        <p14:creationId xmlns:p14="http://schemas.microsoft.com/office/powerpoint/2010/main" val="331622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p:txBody>
      </p:sp>
      <p:sp>
        <p:nvSpPr>
          <p:cNvPr id="4" name="Slide Number Placeholder 3"/>
          <p:cNvSpPr>
            <a:spLocks noGrp="1"/>
          </p:cNvSpPr>
          <p:nvPr>
            <p:ph type="sldNum" sz="quarter" idx="10"/>
          </p:nvPr>
        </p:nvSpPr>
        <p:spPr/>
        <p:txBody>
          <a:bodyPr/>
          <a:lstStyle/>
          <a:p>
            <a:fld id="{D2F8C627-AB8C-4A5F-BB3F-F022E72138E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65917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p:txBody>
      </p:sp>
      <p:sp>
        <p:nvSpPr>
          <p:cNvPr id="4" name="Slide Number Placeholder 3"/>
          <p:cNvSpPr>
            <a:spLocks noGrp="1"/>
          </p:cNvSpPr>
          <p:nvPr>
            <p:ph type="sldNum" sz="quarter" idx="10"/>
          </p:nvPr>
        </p:nvSpPr>
        <p:spPr/>
        <p:txBody>
          <a:bodyPr/>
          <a:lstStyle/>
          <a:p>
            <a:fld id="{DC5694D1-8D36-4F78-84D7-CFAE9A630918}" type="slidenum">
              <a:rPr lang="en-US" smtClean="0"/>
              <a:t>4</a:t>
            </a:fld>
            <a:endParaRPr lang="en-US"/>
          </a:p>
        </p:txBody>
      </p:sp>
    </p:spTree>
    <p:extLst>
      <p:ext uri="{BB962C8B-B14F-4D97-AF65-F5344CB8AC3E}">
        <p14:creationId xmlns:p14="http://schemas.microsoft.com/office/powerpoint/2010/main" val="339968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p:txBody>
      </p:sp>
      <p:sp>
        <p:nvSpPr>
          <p:cNvPr id="4" name="Slide Number Placeholder 3"/>
          <p:cNvSpPr>
            <a:spLocks noGrp="1"/>
          </p:cNvSpPr>
          <p:nvPr>
            <p:ph type="sldNum" sz="quarter" idx="10"/>
          </p:nvPr>
        </p:nvSpPr>
        <p:spPr/>
        <p:txBody>
          <a:bodyPr/>
          <a:lstStyle/>
          <a:p>
            <a:fld id="{DC5694D1-8D36-4F78-84D7-CFAE9A630918}" type="slidenum">
              <a:rPr lang="en-US" smtClean="0"/>
              <a:t>5</a:t>
            </a:fld>
            <a:endParaRPr lang="en-US"/>
          </a:p>
        </p:txBody>
      </p:sp>
    </p:spTree>
    <p:extLst>
      <p:ext uri="{BB962C8B-B14F-4D97-AF65-F5344CB8AC3E}">
        <p14:creationId xmlns:p14="http://schemas.microsoft.com/office/powerpoint/2010/main" val="164792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
            </a:r>
          </a:p>
        </p:txBody>
      </p:sp>
      <p:sp>
        <p:nvSpPr>
          <p:cNvPr id="4" name="Slide Number Placeholder 3"/>
          <p:cNvSpPr>
            <a:spLocks noGrp="1"/>
          </p:cNvSpPr>
          <p:nvPr>
            <p:ph type="sldNum" sz="quarter" idx="10"/>
          </p:nvPr>
        </p:nvSpPr>
        <p:spPr/>
        <p:txBody>
          <a:bodyPr/>
          <a:lstStyle/>
          <a:p>
            <a:fld id="{DC5694D1-8D36-4F78-84D7-CFAE9A630918}" type="slidenum">
              <a:rPr lang="en-US" smtClean="0"/>
              <a:t>6</a:t>
            </a:fld>
            <a:endParaRPr lang="en-US"/>
          </a:p>
        </p:txBody>
      </p:sp>
    </p:spTree>
    <p:extLst>
      <p:ext uri="{BB962C8B-B14F-4D97-AF65-F5344CB8AC3E}">
        <p14:creationId xmlns:p14="http://schemas.microsoft.com/office/powerpoint/2010/main" val="406548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a:p>
            <a:r>
              <a:rPr lang="en-US" dirty="0"/>
              <a:t>Source of quote:</a:t>
            </a:r>
            <a:r>
              <a:rPr lang="en-US" baseline="0" dirty="0"/>
              <a:t> Hidden Lives of Learners (</a:t>
            </a:r>
            <a:r>
              <a:rPr lang="en-US" baseline="0" dirty="0" err="1"/>
              <a:t>Nuthall</a:t>
            </a:r>
            <a:r>
              <a:rPr lang="en-US" baseline="0"/>
              <a:t>)</a:t>
            </a:r>
            <a:endParaRPr lang="en-US" dirty="0"/>
          </a:p>
        </p:txBody>
      </p:sp>
      <p:sp>
        <p:nvSpPr>
          <p:cNvPr id="4" name="Slide Number Placeholder 3"/>
          <p:cNvSpPr>
            <a:spLocks noGrp="1"/>
          </p:cNvSpPr>
          <p:nvPr>
            <p:ph type="sldNum" sz="quarter" idx="10"/>
          </p:nvPr>
        </p:nvSpPr>
        <p:spPr/>
        <p:txBody>
          <a:bodyPr/>
          <a:lstStyle/>
          <a:p>
            <a:fld id="{DC5694D1-8D36-4F78-84D7-CFAE9A630918}" type="slidenum">
              <a:rPr lang="en-US" smtClean="0"/>
              <a:t>7</a:t>
            </a:fld>
            <a:endParaRPr lang="en-US"/>
          </a:p>
        </p:txBody>
      </p:sp>
    </p:spTree>
    <p:extLst>
      <p:ext uri="{BB962C8B-B14F-4D97-AF65-F5344CB8AC3E}">
        <p14:creationId xmlns:p14="http://schemas.microsoft.com/office/powerpoint/2010/main" val="479612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p:txBody>
      </p:sp>
      <p:sp>
        <p:nvSpPr>
          <p:cNvPr id="4" name="Slide Number Placeholder 3"/>
          <p:cNvSpPr>
            <a:spLocks noGrp="1"/>
          </p:cNvSpPr>
          <p:nvPr>
            <p:ph type="sldNum" sz="quarter" idx="10"/>
          </p:nvPr>
        </p:nvSpPr>
        <p:spPr/>
        <p:txBody>
          <a:bodyPr/>
          <a:lstStyle/>
          <a:p>
            <a:fld id="{DC5694D1-8D36-4F78-84D7-CFAE9A630918}" type="slidenum">
              <a:rPr lang="en-US" smtClean="0"/>
              <a:t>8</a:t>
            </a:fld>
            <a:endParaRPr lang="en-US"/>
          </a:p>
        </p:txBody>
      </p:sp>
    </p:spTree>
    <p:extLst>
      <p:ext uri="{BB962C8B-B14F-4D97-AF65-F5344CB8AC3E}">
        <p14:creationId xmlns:p14="http://schemas.microsoft.com/office/powerpoint/2010/main" val="3269934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p:txBody>
      </p:sp>
      <p:sp>
        <p:nvSpPr>
          <p:cNvPr id="4" name="Slide Number Placeholder 3"/>
          <p:cNvSpPr>
            <a:spLocks noGrp="1"/>
          </p:cNvSpPr>
          <p:nvPr>
            <p:ph type="sldNum" sz="quarter" idx="10"/>
          </p:nvPr>
        </p:nvSpPr>
        <p:spPr/>
        <p:txBody>
          <a:bodyPr/>
          <a:lstStyle/>
          <a:p>
            <a:fld id="{DC5694D1-8D36-4F78-84D7-CFAE9A630918}" type="slidenum">
              <a:rPr lang="en-US" smtClean="0"/>
              <a:t>9</a:t>
            </a:fld>
            <a:endParaRPr lang="en-US"/>
          </a:p>
        </p:txBody>
      </p:sp>
    </p:spTree>
    <p:extLst>
      <p:ext uri="{BB962C8B-B14F-4D97-AF65-F5344CB8AC3E}">
        <p14:creationId xmlns:p14="http://schemas.microsoft.com/office/powerpoint/2010/main" val="299911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8/19/2019</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D8145EB6-EBB7-4118-A073-555CA0748D5E}" type="datetimeFigureOut">
              <a:rPr lang="en-US" smtClean="0"/>
              <a:pPr/>
              <a:t>8/19/2019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897906" y="6275668"/>
            <a:ext cx="990600" cy="365125"/>
          </a:xfrm>
          <a:prstGeom prst="rect">
            <a:avLst/>
          </a:prstGeom>
        </p:spPr>
        <p:txBody>
          <a:bodyPr/>
          <a:lstStyle/>
          <a:p>
            <a:fld id="{01633098-0D07-4BF7-8593-F4394B00DB10}" type="slidenum">
              <a:rPr lang="en-US" smtClean="0"/>
              <a:pPr/>
              <a:t>‹#›</a:t>
            </a:fld>
            <a:endParaRPr lang="en-US"/>
          </a:p>
        </p:txBody>
      </p:sp>
    </p:spTree>
    <p:extLst>
      <p:ext uri="{BB962C8B-B14F-4D97-AF65-F5344CB8AC3E}">
        <p14:creationId xmlns:p14="http://schemas.microsoft.com/office/powerpoint/2010/main" val="394023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D00A1-1700-FD42-BE49-81F3B9385BAD}" type="datetime1">
              <a:rPr lang="en-US" smtClean="0"/>
              <a:pPr/>
              <a:t>8/19/2019</a:t>
            </a:fld>
            <a:endParaRPr lang="en-US" dirty="0"/>
          </a:p>
        </p:txBody>
      </p:sp>
      <p:sp>
        <p:nvSpPr>
          <p:cNvPr id="3" name="Footer Placeholder 2"/>
          <p:cNvSpPr>
            <a:spLocks noGrp="1"/>
          </p:cNvSpPr>
          <p:nvPr>
            <p:ph type="ftr" sz="quarter" idx="11"/>
          </p:nvPr>
        </p:nvSpPr>
        <p:spPr/>
        <p:txBody>
          <a:bodyPr/>
          <a:lstStyle/>
          <a:p>
            <a:r>
              <a:rPr lang="en-US"/>
              <a:t>www.rightquestion.org </a:t>
            </a:r>
            <a:endParaRPr lang="en-US" dirty="0"/>
          </a:p>
        </p:txBody>
      </p:sp>
      <p:sp>
        <p:nvSpPr>
          <p:cNvPr id="4" name="Slide Number Placeholder 3"/>
          <p:cNvSpPr>
            <a:spLocks noGrp="1"/>
          </p:cNvSpPr>
          <p:nvPr>
            <p:ph type="sldNum" sz="quarter" idx="12"/>
          </p:nvPr>
        </p:nvSpPr>
        <p:spPr/>
        <p:txBody>
          <a:bodyPr/>
          <a:lstStyle/>
          <a:p>
            <a:fld id="{2D9302E8-B54B-43A8-BF8D-761EF7D1D1D6}" type="slidenum">
              <a:rPr lang="en-US" smtClean="0"/>
              <a:pPr/>
              <a:t>‹#›</a:t>
            </a:fld>
            <a:endParaRPr lang="en-US" dirty="0"/>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6" name="Isosceles Triangle 5"/>
          <p:cNvSpPr>
            <a:spLocks noChangeAspect="1"/>
          </p:cNvSpPr>
          <p:nvPr/>
        </p:nvSpPr>
        <p:spPr>
          <a:xfrm rot="5400000">
            <a:off x="419102" y="6467476"/>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438792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8/19/2019</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EF607B-A47E-422C-9BEF-122CCDB7C526}" type="datetime1">
              <a:rPr lang="en-US" smtClean="0">
                <a:solidFill>
                  <a:srgbClr val="DFDCB7"/>
                </a:solidFill>
              </a:rPr>
              <a:pPr/>
              <a:t>8/19/2019</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145EB6-EBB7-4118-A073-555CA0748D5E}" type="datetimeFigureOut">
              <a:rPr lang="en-US" smtClean="0"/>
              <a:pPr/>
              <a:t>8/19/2019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633098-0D07-4BF7-8593-F4394B00DB10}" type="slidenum">
              <a:rPr lang="en-US" smtClean="0"/>
              <a:pPr/>
              <a:t>‹#›</a:t>
            </a:fld>
            <a:endParaRPr lang="en-US"/>
          </a:p>
        </p:txBody>
      </p:sp>
    </p:spTree>
    <p:extLst>
      <p:ext uri="{BB962C8B-B14F-4D97-AF65-F5344CB8AC3E}">
        <p14:creationId xmlns:p14="http://schemas.microsoft.com/office/powerpoint/2010/main" val="17359661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solidFill>
                  <a:srgbClr val="DFDCB7"/>
                </a:solidFill>
              </a:rPr>
              <a:pPr/>
              <a:t>8/19/2019</a:t>
            </a:fld>
            <a:endParaRPr lang="en-US" dirty="0">
              <a:solidFill>
                <a:srgbClr val="DFDCB7"/>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solidFill>
                  <a:srgbClr val="DFDCB7"/>
                </a:solidFill>
              </a:rPr>
              <a:pPr/>
              <a:t>8/19/2019</a:t>
            </a:fld>
            <a:endParaRPr lang="en-US" dirty="0">
              <a:solidFill>
                <a:srgbClr val="DFDCB7"/>
              </a:solidFill>
            </a:endParaRPr>
          </a:p>
        </p:txBody>
      </p:sp>
    </p:spTree>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solidFill>
                <a:srgbClr val="DFDCB7"/>
              </a:solidFill>
            </a:endParaRPr>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solidFill>
                  <a:srgbClr val="DFDCB7"/>
                </a:solidFill>
              </a:rPr>
              <a:pPr/>
              <a:t>8/19/2019</a:t>
            </a:fld>
            <a:endParaRPr lang="en-US" dirty="0">
              <a:solidFill>
                <a:srgbClr val="DFDCB7"/>
              </a:solidFill>
            </a:endParaRPr>
          </a:p>
        </p:txBody>
      </p:sp>
    </p:spTree>
  </p:cSld>
  <p:clrMap bg1="lt1" tx1="dk1" bg2="lt2" tx2="dk2" accent1="accent1" accent2="accent2" accent3="accent3" accent4="accent4" accent5="accent5" accent6="accent6" hlink="hlink" folHlink="folHlink"/>
  <p:sldLayoutIdLst>
    <p:sldLayoutId id="2147483671" r:id="rId1"/>
    <p:sldLayoutId id="2147483673" r:id="rId2"/>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 y="152400"/>
            <a:ext cx="4495800" cy="2164644"/>
          </a:xfrm>
          <a:prstGeom prst="rect">
            <a:avLst/>
          </a:prstGeom>
        </p:spPr>
      </p:pic>
      <p:sp>
        <p:nvSpPr>
          <p:cNvPr id="6" name="TextBox 5"/>
          <p:cNvSpPr txBox="1"/>
          <p:nvPr/>
        </p:nvSpPr>
        <p:spPr>
          <a:xfrm>
            <a:off x="304800" y="2895600"/>
            <a:ext cx="184666" cy="584776"/>
          </a:xfrm>
          <a:prstGeom prst="rect">
            <a:avLst/>
          </a:prstGeom>
          <a:noFill/>
        </p:spPr>
        <p:txBody>
          <a:bodyPr wrap="none" rtlCol="0">
            <a:spAutoFit/>
          </a:bodyPr>
          <a:lstStyle/>
          <a:p>
            <a:endParaRPr lang="en-US" sz="3200" dirty="0"/>
          </a:p>
        </p:txBody>
      </p:sp>
      <p:sp>
        <p:nvSpPr>
          <p:cNvPr id="7" name="Content Placeholder 6"/>
          <p:cNvSpPr>
            <a:spLocks noGrp="1"/>
          </p:cNvSpPr>
          <p:nvPr>
            <p:ph idx="1"/>
          </p:nvPr>
        </p:nvSpPr>
        <p:spPr>
          <a:xfrm>
            <a:off x="-12357" y="2514600"/>
            <a:ext cx="8382000" cy="4800600"/>
          </a:xfrm>
        </p:spPr>
        <p:txBody>
          <a:bodyPr>
            <a:normAutofit/>
          </a:bodyPr>
          <a:lstStyle/>
          <a:p>
            <a:pPr marL="114300" indent="0" algn="ctr">
              <a:buNone/>
            </a:pPr>
            <a:r>
              <a:rPr lang="en-US" sz="3600" dirty="0"/>
              <a:t>Inquiring Minds Want to Know: The Question Formulation Technique</a:t>
            </a:r>
          </a:p>
          <a:p>
            <a:pPr marL="114300" indent="0" algn="ctr">
              <a:buNone/>
            </a:pPr>
            <a:endParaRPr lang="en-US" sz="3600" dirty="0"/>
          </a:p>
          <a:p>
            <a:pPr marL="114300" indent="0" algn="ctr">
              <a:buNone/>
            </a:pPr>
            <a:endParaRPr lang="en-US" sz="3600" dirty="0"/>
          </a:p>
          <a:p>
            <a:pPr marL="114300" indent="0" algn="ctr">
              <a:buNone/>
            </a:pPr>
            <a:endParaRPr lang="en-US" sz="3600" b="1" dirty="0">
              <a:solidFill>
                <a:srgbClr val="800000"/>
              </a:solidFill>
            </a:endParaRPr>
          </a:p>
          <a:p>
            <a:pPr marL="114300" indent="0" algn="ctr">
              <a:buNone/>
            </a:pPr>
            <a:endParaRPr lang="en-US" sz="3600" dirty="0"/>
          </a:p>
        </p:txBody>
      </p:sp>
      <p:pic>
        <p:nvPicPr>
          <p:cNvPr id="2" name="Picture 1"/>
          <p:cNvPicPr>
            <a:picLocks noChangeAspect="1"/>
          </p:cNvPicPr>
          <p:nvPr/>
        </p:nvPicPr>
        <p:blipFill>
          <a:blip r:embed="rId4"/>
          <a:stretch>
            <a:fillRect/>
          </a:stretch>
        </p:blipFill>
        <p:spPr>
          <a:xfrm>
            <a:off x="5638800" y="3629"/>
            <a:ext cx="2832100" cy="2121341"/>
          </a:xfrm>
          <a:prstGeom prst="rect">
            <a:avLst/>
          </a:prstGeom>
        </p:spPr>
      </p:pic>
    </p:spTree>
    <p:extLst>
      <p:ext uri="{BB962C8B-B14F-4D97-AF65-F5344CB8AC3E}">
        <p14:creationId xmlns:p14="http://schemas.microsoft.com/office/powerpoint/2010/main" val="2178748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a:normAutofit/>
          </a:bodyPr>
          <a:lstStyle/>
          <a:p>
            <a:pPr marL="0" indent="0">
              <a:buNone/>
            </a:pPr>
            <a:r>
              <a:rPr lang="en-US" sz="3600" dirty="0"/>
              <a:t>What are some challenges you’ve had eliciting relevant or rigorous student questions?</a:t>
            </a:r>
          </a:p>
          <a:p>
            <a:pPr marL="0" indent="0">
              <a:buNone/>
            </a:pPr>
            <a:endParaRPr lang="en-US" sz="3600" dirty="0"/>
          </a:p>
        </p:txBody>
      </p:sp>
    </p:spTree>
    <p:extLst>
      <p:ext uri="{BB962C8B-B14F-4D97-AF65-F5344CB8AC3E}">
        <p14:creationId xmlns:p14="http://schemas.microsoft.com/office/powerpoint/2010/main" val="387771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0193" y="442133"/>
            <a:ext cx="6781800" cy="1077218"/>
          </a:xfrm>
          <a:prstGeom prst="rect">
            <a:avLst/>
          </a:prstGeom>
        </p:spPr>
        <p:txBody>
          <a:bodyPr wrap="square">
            <a:spAutoFit/>
          </a:bodyPr>
          <a:lstStyle/>
          <a:p>
            <a:pPr algn="ctr"/>
            <a:r>
              <a:rPr lang="en-US" sz="3200" dirty="0">
                <a:solidFill>
                  <a:srgbClr val="000090"/>
                </a:solidFill>
                <a:latin typeface="Abadi MT Condensed Extra Bold"/>
                <a:ea typeface="Segoe UI" pitchFamily="34" charset="0"/>
                <a:cs typeface="Abadi MT Condensed Extra Bold"/>
              </a:rPr>
              <a:t>Introducing the Question Formulation Technique (QFT) Into Your Classroom</a:t>
            </a:r>
            <a:endParaRPr lang="en-US" sz="3200" dirty="0">
              <a:solidFill>
                <a:srgbClr val="000090"/>
              </a:solidFill>
              <a:latin typeface="Abadi MT Condensed Extra Bold"/>
              <a:cs typeface="Abadi MT Condensed Extra Bold"/>
            </a:endParaRPr>
          </a:p>
        </p:txBody>
      </p:sp>
      <p:pic>
        <p:nvPicPr>
          <p:cNvPr id="13" name="Picture 12" descr="logo3.png"/>
          <p:cNvPicPr>
            <a:picLocks noChangeAspect="1"/>
          </p:cNvPicPr>
          <p:nvPr/>
        </p:nvPicPr>
        <p:blipFill>
          <a:blip r:embed="rId2"/>
          <a:stretch>
            <a:fillRect/>
          </a:stretch>
        </p:blipFill>
        <p:spPr>
          <a:xfrm>
            <a:off x="7620000" y="5641686"/>
            <a:ext cx="1143000" cy="751835"/>
          </a:xfrm>
          <a:prstGeom prst="rect">
            <a:avLst/>
          </a:prstGeom>
        </p:spPr>
      </p:pic>
      <p:sp>
        <p:nvSpPr>
          <p:cNvPr id="7" name="TextBox 6"/>
          <p:cNvSpPr txBox="1"/>
          <p:nvPr/>
        </p:nvSpPr>
        <p:spPr>
          <a:xfrm>
            <a:off x="1694543" y="1706866"/>
            <a:ext cx="5753100" cy="523220"/>
          </a:xfrm>
          <a:prstGeom prst="rect">
            <a:avLst/>
          </a:prstGeom>
          <a:noFill/>
        </p:spPr>
        <p:txBody>
          <a:bodyPr wrap="square" rtlCol="0">
            <a:spAutoFit/>
          </a:bodyPr>
          <a:lstStyle/>
          <a:p>
            <a:pPr algn="ctr"/>
            <a:r>
              <a:rPr lang="en-US" sz="2800" i="1" dirty="0">
                <a:latin typeface="Abadi MT Condensed Light"/>
                <a:cs typeface="Abadi MT Condensed Light"/>
              </a:rPr>
              <a:t>A Step-by-step Guide</a:t>
            </a:r>
          </a:p>
        </p:txBody>
      </p:sp>
      <p:sp>
        <p:nvSpPr>
          <p:cNvPr id="11" name="TextBox 10"/>
          <p:cNvSpPr txBox="1"/>
          <p:nvPr/>
        </p:nvSpPr>
        <p:spPr>
          <a:xfrm>
            <a:off x="2895600" y="2743200"/>
            <a:ext cx="4533900" cy="2377447"/>
          </a:xfrm>
          <a:prstGeom prst="rect">
            <a:avLst/>
          </a:prstGeom>
          <a:noFill/>
        </p:spPr>
        <p:txBody>
          <a:bodyPr wrap="square" rtlCol="0">
            <a:spAutoFit/>
          </a:bodyPr>
          <a:lstStyle/>
          <a:p>
            <a:endParaRPr lang="en-US" dirty="0"/>
          </a:p>
        </p:txBody>
      </p:sp>
      <p:pic>
        <p:nvPicPr>
          <p:cNvPr id="2" name="Picture 1" descr="question-marks-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2438400"/>
            <a:ext cx="4267200" cy="3200400"/>
          </a:xfrm>
          <a:prstGeom prst="rect">
            <a:avLst/>
          </a:prstGeom>
        </p:spPr>
      </p:pic>
    </p:spTree>
    <p:extLst>
      <p:ext uri="{BB962C8B-B14F-4D97-AF65-F5344CB8AC3E}">
        <p14:creationId xmlns:p14="http://schemas.microsoft.com/office/powerpoint/2010/main" val="1911165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5048" y="431992"/>
            <a:ext cx="7772400" cy="487362"/>
          </a:xfrm>
        </p:spPr>
        <p:txBody>
          <a:bodyPr>
            <a:noAutofit/>
          </a:bodyPr>
          <a:lstStyle/>
          <a:p>
            <a:r>
              <a:rPr lang="en-US" dirty="0">
                <a:solidFill>
                  <a:srgbClr val="000090"/>
                </a:solidFill>
                <a:latin typeface="Abadi MT Condensed Extra Bold"/>
                <a:cs typeface="Abadi MT Condensed Extra Bold"/>
              </a:rPr>
              <a:t>What is the Question Formulation Technique?</a:t>
            </a:r>
          </a:p>
        </p:txBody>
      </p:sp>
      <p:sp>
        <p:nvSpPr>
          <p:cNvPr id="8" name="TextBox 7"/>
          <p:cNvSpPr txBox="1"/>
          <p:nvPr/>
        </p:nvSpPr>
        <p:spPr>
          <a:xfrm>
            <a:off x="765048" y="1752600"/>
            <a:ext cx="6986933" cy="3046988"/>
          </a:xfrm>
          <a:prstGeom prst="rect">
            <a:avLst/>
          </a:prstGeom>
          <a:noFill/>
        </p:spPr>
        <p:txBody>
          <a:bodyPr wrap="square" rtlCol="0">
            <a:spAutoFit/>
          </a:bodyPr>
          <a:lstStyle/>
          <a:p>
            <a:r>
              <a:rPr lang="en-US" sz="2400" dirty="0">
                <a:latin typeface="Arial"/>
                <a:cs typeface="Arial"/>
              </a:rPr>
              <a:t>The Question Formulation Technique (QFT) is a simple, but rigorous, step-by-step process designed to help students produce, improve, and strategize on how to use their questions. </a:t>
            </a:r>
          </a:p>
          <a:p>
            <a:endParaRPr lang="en-US" sz="2400" dirty="0">
              <a:latin typeface="Arial"/>
              <a:cs typeface="Arial"/>
            </a:endParaRPr>
          </a:p>
          <a:p>
            <a:r>
              <a:rPr lang="en-US" sz="2400" dirty="0">
                <a:latin typeface="Arial"/>
                <a:cs typeface="Arial"/>
              </a:rPr>
              <a:t>The QFT allows students to practice three thinking abilities in one process:  divergent, convergent and metacognitive thinking. </a:t>
            </a: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869470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46331" y="1524000"/>
            <a:ext cx="7467600" cy="4724400"/>
          </a:xfrm>
        </p:spPr>
        <p:txBody>
          <a:bodyPr>
            <a:normAutofit/>
          </a:bodyPr>
          <a:lstStyle/>
          <a:p>
            <a:pPr marL="0" indent="0">
              <a:buNone/>
            </a:pPr>
            <a:r>
              <a:rPr lang="en-US" sz="2400" dirty="0">
                <a:latin typeface="Arial"/>
                <a:cs typeface="Arial"/>
              </a:rPr>
              <a:t>Students can use their questions for many purposes, including the following:</a:t>
            </a:r>
          </a:p>
          <a:p>
            <a:pPr marL="1371600" lvl="5" indent="0"/>
            <a:r>
              <a:rPr lang="en-US" sz="2400" dirty="0">
                <a:latin typeface="Arial"/>
                <a:cs typeface="Arial"/>
              </a:rPr>
              <a:t> Conduct Research</a:t>
            </a:r>
          </a:p>
          <a:p>
            <a:pPr marL="1371600" lvl="5" indent="0"/>
            <a:r>
              <a:rPr lang="en-US" sz="2400" dirty="0">
                <a:latin typeface="Arial"/>
                <a:cs typeface="Arial"/>
              </a:rPr>
              <a:t> Reports</a:t>
            </a:r>
          </a:p>
          <a:p>
            <a:pPr marL="1371600" lvl="5" indent="0"/>
            <a:r>
              <a:rPr lang="en-US" sz="2400" dirty="0">
                <a:latin typeface="Arial"/>
                <a:cs typeface="Arial"/>
              </a:rPr>
              <a:t> Conduct Experiments</a:t>
            </a:r>
          </a:p>
          <a:p>
            <a:pPr marL="1371600" lvl="5" indent="0"/>
            <a:r>
              <a:rPr lang="en-US" sz="2400" dirty="0">
                <a:latin typeface="Arial"/>
                <a:cs typeface="Arial"/>
              </a:rPr>
              <a:t> Independent Projects</a:t>
            </a:r>
          </a:p>
          <a:p>
            <a:pPr marL="1371600" lvl="5" indent="0"/>
            <a:r>
              <a:rPr lang="en-US" sz="2400" dirty="0">
                <a:latin typeface="Arial"/>
                <a:cs typeface="Arial"/>
              </a:rPr>
              <a:t> Write Papers/ Essays</a:t>
            </a:r>
          </a:p>
          <a:p>
            <a:pPr marL="1371600" lvl="5" indent="0"/>
            <a:r>
              <a:rPr lang="en-US" sz="2400" dirty="0">
                <a:latin typeface="Arial"/>
                <a:cs typeface="Arial"/>
              </a:rPr>
              <a:t> Group and Individual Projects</a:t>
            </a:r>
          </a:p>
          <a:p>
            <a:pPr marL="1371600" lvl="5" indent="0"/>
            <a:r>
              <a:rPr lang="en-US" sz="2400" dirty="0">
                <a:latin typeface="Arial"/>
                <a:cs typeface="Arial"/>
              </a:rPr>
              <a:t> Socratic Seminars/ Debates</a:t>
            </a:r>
          </a:p>
          <a:p>
            <a:pPr marL="1371600" lvl="5" indent="0"/>
            <a:r>
              <a:rPr lang="en-US" sz="2400" dirty="0">
                <a:latin typeface="Arial"/>
                <a:cs typeface="Arial"/>
              </a:rPr>
              <a:t> Prepare for Presentations/Interviews</a:t>
            </a:r>
          </a:p>
          <a:p>
            <a:endParaRPr lang="en-US" sz="2400" dirty="0">
              <a:latin typeface="Arial"/>
              <a:cs typeface="Arial"/>
            </a:endParaRPr>
          </a:p>
          <a:p>
            <a:pPr>
              <a:buNone/>
            </a:pPr>
            <a:endParaRPr lang="en-US" sz="2400" dirty="0">
              <a:latin typeface="Arial"/>
              <a:cs typeface="Arial"/>
            </a:endParaRPr>
          </a:p>
        </p:txBody>
      </p:sp>
      <p:sp>
        <p:nvSpPr>
          <p:cNvPr id="6" name="Title 1"/>
          <p:cNvSpPr>
            <a:spLocks noGrp="1"/>
          </p:cNvSpPr>
          <p:nvPr>
            <p:ph type="title"/>
          </p:nvPr>
        </p:nvSpPr>
        <p:spPr>
          <a:xfrm>
            <a:off x="457200" y="53975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Using Student Questions</a:t>
            </a:r>
            <a:endParaRPr lang="en-US" dirty="0">
              <a:solidFill>
                <a:srgbClr val="000090"/>
              </a:solidFill>
              <a:latin typeface="Abadi MT Condensed Extra Bold"/>
              <a:cs typeface="Abadi MT Condensed Extra Bol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275373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75" y="762000"/>
            <a:ext cx="8305800" cy="487362"/>
          </a:xfrm>
        </p:spPr>
        <p:txBody>
          <a:bodyPr>
            <a:noAutofit/>
          </a:bodyPr>
          <a:lstStyle/>
          <a:p>
            <a:r>
              <a:rPr lang="en-US" sz="3600" dirty="0">
                <a:solidFill>
                  <a:srgbClr val="000090"/>
                </a:solidFill>
                <a:latin typeface="Abadi MT Condensed Extra Bold"/>
                <a:cs typeface="Abadi MT Condensed Extra Bold"/>
              </a:rPr>
              <a:t>Components of the Question Formulation Technique</a:t>
            </a:r>
          </a:p>
        </p:txBody>
      </p:sp>
      <p:sp>
        <p:nvSpPr>
          <p:cNvPr id="5" name="Content Placeholder 2"/>
          <p:cNvSpPr>
            <a:spLocks noGrp="1"/>
          </p:cNvSpPr>
          <p:nvPr>
            <p:ph sz="quarter" idx="1"/>
          </p:nvPr>
        </p:nvSpPr>
        <p:spPr>
          <a:xfrm>
            <a:off x="457200" y="1936750"/>
            <a:ext cx="7848600" cy="4419600"/>
          </a:xfrm>
        </p:spPr>
        <p:txBody>
          <a:bodyPr>
            <a:normAutofit/>
          </a:bodyPr>
          <a:lstStyle/>
          <a:p>
            <a:pPr marL="635000" indent="-520700">
              <a:buNone/>
            </a:pPr>
            <a:endParaRPr lang="en-US" sz="2400" dirty="0">
              <a:latin typeface="Arial"/>
              <a:cs typeface="Arial"/>
            </a:endParaRPr>
          </a:p>
          <a:p>
            <a:pPr marL="635000" indent="-520700">
              <a:buNone/>
            </a:pPr>
            <a:r>
              <a:rPr lang="en-US" sz="2400" dirty="0">
                <a:latin typeface="Arial"/>
                <a:cs typeface="Arial"/>
              </a:rPr>
              <a:t>1. The Question Focus (QFocus)</a:t>
            </a:r>
          </a:p>
          <a:p>
            <a:pPr marL="635000" indent="-520700">
              <a:buNone/>
            </a:pPr>
            <a:r>
              <a:rPr lang="en-US" sz="2400" dirty="0">
                <a:latin typeface="Arial"/>
                <a:cs typeface="Arial"/>
              </a:rPr>
              <a:t>2. The Rules for Producing Questions</a:t>
            </a:r>
          </a:p>
          <a:p>
            <a:pPr marL="635000" indent="-520700">
              <a:buNone/>
            </a:pPr>
            <a:r>
              <a:rPr lang="en-US" sz="2400" dirty="0">
                <a:latin typeface="Arial"/>
                <a:cs typeface="Arial"/>
              </a:rPr>
              <a:t>3. Producing Questions</a:t>
            </a:r>
          </a:p>
          <a:p>
            <a:pPr marL="635000" indent="-520700">
              <a:buNone/>
            </a:pPr>
            <a:r>
              <a:rPr lang="en-US" sz="2400" dirty="0">
                <a:latin typeface="Arial"/>
                <a:cs typeface="Arial"/>
              </a:rPr>
              <a:t>4. Categorizing Questions</a:t>
            </a:r>
          </a:p>
          <a:p>
            <a:pPr marL="635000" indent="-520700">
              <a:buNone/>
            </a:pPr>
            <a:r>
              <a:rPr lang="en-US" sz="2400" dirty="0">
                <a:latin typeface="Arial"/>
                <a:cs typeface="Arial"/>
              </a:rPr>
              <a:t>5. Prioritizing Questions</a:t>
            </a:r>
          </a:p>
          <a:p>
            <a:pPr marL="635000" indent="-520700">
              <a:buNone/>
            </a:pPr>
            <a:r>
              <a:rPr lang="en-US" sz="2400" dirty="0">
                <a:latin typeface="Arial"/>
                <a:cs typeface="Arial"/>
              </a:rPr>
              <a:t>6. Next Steps</a:t>
            </a:r>
          </a:p>
          <a:p>
            <a:pPr marL="635000" indent="-520700">
              <a:buNone/>
            </a:pPr>
            <a:r>
              <a:rPr lang="en-US" sz="2400" dirty="0">
                <a:latin typeface="Arial"/>
                <a:cs typeface="Arial"/>
              </a:rPr>
              <a:t>7. Reflection </a:t>
            </a:r>
          </a:p>
          <a:p>
            <a:pPr marL="1035050" indent="-525463">
              <a:buClrTx/>
              <a:buFont typeface="+mj-lt"/>
              <a:buAutoNum type="arabicPeriod"/>
            </a:pPr>
            <a:endParaRPr lang="en-US" sz="2400" dirty="0">
              <a:latin typeface="Arial"/>
              <a:ea typeface="Segoe UI" pitchFamily="34" charset="0"/>
              <a:cs typeface="Arial"/>
            </a:endParaRPr>
          </a:p>
          <a:p>
            <a:pPr>
              <a:buNone/>
            </a:pPr>
            <a:endParaRPr lang="en-US" sz="2400" dirty="0">
              <a:latin typeface="Arial"/>
              <a:cs typeface="Arial"/>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771151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71600" y="457201"/>
            <a:ext cx="6858000" cy="5699126"/>
          </a:xfrm>
        </p:spPr>
        <p:txBody>
          <a:bodyPr>
            <a:normAutofit/>
          </a:bodyPr>
          <a:lstStyle/>
          <a:p>
            <a:pPr algn="ctr">
              <a:buNone/>
            </a:pPr>
            <a:r>
              <a:rPr lang="en-US" sz="3200" b="1" dirty="0">
                <a:solidFill>
                  <a:srgbClr val="000090"/>
                </a:solidFill>
                <a:latin typeface="Abadi MT Condensed Extra Bold"/>
                <a:ea typeface="Segoe UI" pitchFamily="34" charset="0"/>
                <a:cs typeface="Abadi MT Condensed Extra Bold"/>
              </a:rPr>
              <a:t>1</a:t>
            </a:r>
            <a:endParaRPr lang="en-US" sz="3200" dirty="0">
              <a:solidFill>
                <a:srgbClr val="000090"/>
              </a:solidFill>
              <a:latin typeface="Abadi MT Condensed Extra Bold"/>
              <a:ea typeface="Segoe UI" pitchFamily="34" charset="0"/>
              <a:cs typeface="Abadi MT Condensed Extra Bold"/>
            </a:endParaRPr>
          </a:p>
          <a:p>
            <a:pPr algn="ctr">
              <a:buNone/>
            </a:pPr>
            <a:r>
              <a:rPr lang="en-US" sz="3200" dirty="0">
                <a:solidFill>
                  <a:srgbClr val="000090"/>
                </a:solidFill>
                <a:latin typeface="Abadi MT Condensed Extra Bold"/>
                <a:ea typeface="Segoe UI" pitchFamily="34" charset="0"/>
                <a:cs typeface="Abadi MT Condensed Extra Bold"/>
              </a:rPr>
              <a:t>The Question Focus (</a:t>
            </a:r>
            <a:r>
              <a:rPr lang="en-US" sz="3200" dirty="0" err="1">
                <a:solidFill>
                  <a:srgbClr val="000090"/>
                </a:solidFill>
                <a:latin typeface="Abadi MT Condensed Extra Bold"/>
                <a:ea typeface="Segoe UI" pitchFamily="34" charset="0"/>
                <a:cs typeface="Abadi MT Condensed Extra Bold"/>
              </a:rPr>
              <a:t>QFocus</a:t>
            </a:r>
            <a:r>
              <a:rPr lang="en-US" sz="3200" dirty="0">
                <a:solidFill>
                  <a:srgbClr val="000090"/>
                </a:solidFill>
                <a:latin typeface="Abadi MT Condensed Extra Bold"/>
                <a:ea typeface="Segoe UI" pitchFamily="34" charset="0"/>
                <a:cs typeface="Abadi MT Condensed Extra Bold"/>
              </a:rPr>
              <a:t>)</a:t>
            </a:r>
            <a:endParaRPr lang="en-US" sz="3200" dirty="0">
              <a:solidFill>
                <a:srgbClr val="000090"/>
              </a:solidFill>
              <a:latin typeface="Abadi MT Condensed Extra Bold"/>
              <a:cs typeface="Abadi MT Condensed Extra Bold"/>
            </a:endParaRPr>
          </a:p>
        </p:txBody>
      </p:sp>
      <p:sp>
        <p:nvSpPr>
          <p:cNvPr id="7" name="Rectangle 6"/>
          <p:cNvSpPr/>
          <p:nvPr/>
        </p:nvSpPr>
        <p:spPr>
          <a:xfrm>
            <a:off x="2286000" y="3429000"/>
            <a:ext cx="4572000" cy="0"/>
          </a:xfrm>
          <a:prstGeom prst="rect">
            <a:avLst/>
          </a:prstGeom>
        </p:spPr>
        <p:txBody>
          <a:bodyPr/>
          <a:lstStyle/>
          <a:p>
            <a:endParaRPr lang="en-US"/>
          </a:p>
        </p:txBody>
      </p:sp>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pic>
        <p:nvPicPr>
          <p:cNvPr id="2" name="Picture 1" descr="KeyQuestionMark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286000"/>
            <a:ext cx="3048000" cy="3048000"/>
          </a:xfrm>
          <a:prstGeom prst="rect">
            <a:avLst/>
          </a:prstGeom>
        </p:spPr>
      </p:pic>
    </p:spTree>
    <p:extLst>
      <p:ext uri="{BB962C8B-B14F-4D97-AF65-F5344CB8AC3E}">
        <p14:creationId xmlns:p14="http://schemas.microsoft.com/office/powerpoint/2010/main" val="1476153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8001000" cy="4343400"/>
          </a:xfrm>
        </p:spPr>
        <p:txBody>
          <a:bodyPr>
            <a:normAutofit/>
          </a:bodyPr>
          <a:lstStyle/>
          <a:p>
            <a:pPr>
              <a:buNone/>
            </a:pPr>
            <a:r>
              <a:rPr lang="en-US" sz="2595" dirty="0">
                <a:latin typeface="Arial"/>
                <a:ea typeface="Segoe UI" pitchFamily="34" charset="0"/>
                <a:cs typeface="Arial"/>
              </a:rPr>
              <a:t>The </a:t>
            </a:r>
            <a:r>
              <a:rPr lang="en-US" sz="2595" dirty="0" err="1">
                <a:latin typeface="Arial"/>
                <a:ea typeface="Segoe UI" pitchFamily="34" charset="0"/>
                <a:cs typeface="Arial"/>
              </a:rPr>
              <a:t>QFocus</a:t>
            </a:r>
            <a:r>
              <a:rPr lang="en-US" sz="2595" dirty="0">
                <a:latin typeface="Arial"/>
                <a:ea typeface="Segoe UI" pitchFamily="34" charset="0"/>
                <a:cs typeface="Arial"/>
              </a:rPr>
              <a:t> should</a:t>
            </a:r>
            <a:r>
              <a:rPr lang="en-US" sz="2595" dirty="0">
                <a:latin typeface="Arial"/>
                <a:cs typeface="Arial"/>
              </a:rPr>
              <a:t>:</a:t>
            </a:r>
          </a:p>
          <a:p>
            <a:r>
              <a:rPr lang="en-US" sz="2595" dirty="0">
                <a:latin typeface="Arial"/>
                <a:cs typeface="Arial"/>
              </a:rPr>
              <a:t>be brief</a:t>
            </a:r>
          </a:p>
          <a:p>
            <a:r>
              <a:rPr lang="en-US" sz="2595" dirty="0">
                <a:latin typeface="Arial"/>
                <a:cs typeface="Arial"/>
              </a:rPr>
              <a:t>provoke or stimulate new lines of thinking</a:t>
            </a:r>
          </a:p>
          <a:p>
            <a:pPr>
              <a:buNone/>
            </a:pPr>
            <a:endParaRPr lang="en-US" sz="2595" dirty="0">
              <a:latin typeface="Arial"/>
              <a:cs typeface="Arial"/>
            </a:endParaRPr>
          </a:p>
          <a:p>
            <a:pPr>
              <a:buNone/>
            </a:pPr>
            <a:r>
              <a:rPr lang="en-US" sz="2595" dirty="0">
                <a:latin typeface="Arial"/>
                <a:cs typeface="Arial"/>
              </a:rPr>
              <a:t>The </a:t>
            </a:r>
            <a:r>
              <a:rPr lang="en-US" sz="2595" dirty="0" err="1">
                <a:latin typeface="Arial"/>
                <a:cs typeface="Arial"/>
              </a:rPr>
              <a:t>QFocus</a:t>
            </a:r>
            <a:r>
              <a:rPr lang="en-US" sz="2595" dirty="0">
                <a:latin typeface="Arial"/>
                <a:cs typeface="Arial"/>
              </a:rPr>
              <a:t> should not:</a:t>
            </a:r>
          </a:p>
          <a:p>
            <a:r>
              <a:rPr lang="en-US" sz="2595" dirty="0">
                <a:latin typeface="Arial"/>
                <a:cs typeface="Arial"/>
              </a:rPr>
              <a:t>be a question</a:t>
            </a:r>
            <a:endParaRPr lang="en-US" sz="2595" b="1" dirty="0">
              <a:latin typeface="Arial"/>
              <a:cs typeface="Arial"/>
            </a:endParaRPr>
          </a:p>
          <a:p>
            <a:pPr>
              <a:buNone/>
            </a:pPr>
            <a:endParaRPr lang="en-US" sz="2595" b="1" dirty="0">
              <a:latin typeface="Arial"/>
              <a:cs typeface="Arial"/>
            </a:endParaRPr>
          </a:p>
          <a:p>
            <a:pPr>
              <a:buNone/>
            </a:pPr>
            <a:endParaRPr lang="en-US" b="1" dirty="0">
              <a:latin typeface="Arial"/>
              <a:ea typeface="Segoe UI" pitchFamily="34" charset="0"/>
              <a:cs typeface="Arial"/>
            </a:endParaRPr>
          </a:p>
          <a:p>
            <a:endParaRPr lang="en-US" dirty="0">
              <a:latin typeface="Arial"/>
              <a:ea typeface="Segoe UI" pitchFamily="34" charset="0"/>
              <a:cs typeface="Arial"/>
            </a:endParaRPr>
          </a:p>
          <a:p>
            <a:endParaRPr lang="en-US" dirty="0">
              <a:latin typeface="Arial"/>
              <a:cs typeface="Arial"/>
            </a:endParaRPr>
          </a:p>
        </p:txBody>
      </p:sp>
      <p:sp>
        <p:nvSpPr>
          <p:cNvPr id="6" name="Title 1"/>
          <p:cNvSpPr>
            <a:spLocks noGrp="1"/>
          </p:cNvSpPr>
          <p:nvPr>
            <p:ph type="title"/>
          </p:nvPr>
        </p:nvSpPr>
        <p:spPr>
          <a:xfrm>
            <a:off x="457200" y="533400"/>
            <a:ext cx="8305800" cy="487362"/>
          </a:xfrm>
        </p:spPr>
        <p:txBody>
          <a:bodyPr>
            <a:noAutofit/>
          </a:bodyPr>
          <a:lstStyle/>
          <a:p>
            <a:r>
              <a:rPr lang="en-US" dirty="0">
                <a:solidFill>
                  <a:srgbClr val="000090"/>
                </a:solidFill>
                <a:latin typeface="Abadi MT Condensed Extra Bold"/>
                <a:cs typeface="Abadi MT Condensed Extra Bold"/>
              </a:rPr>
              <a:t>The Question Focus (</a:t>
            </a:r>
            <a:r>
              <a:rPr lang="en-US" dirty="0" err="1">
                <a:solidFill>
                  <a:srgbClr val="000090"/>
                </a:solidFill>
                <a:latin typeface="Abadi MT Condensed Extra Bold"/>
                <a:cs typeface="Abadi MT Condensed Extra Bold"/>
              </a:rPr>
              <a:t>QFocus</a:t>
            </a:r>
            <a:r>
              <a:rPr lang="en-US" dirty="0">
                <a:solidFill>
                  <a:srgbClr val="000090"/>
                </a:solidFill>
                <a:latin typeface="Abadi MT Condensed Extra Bold"/>
                <a:cs typeface="Abadi MT Condensed Extra Bold"/>
              </a:rPr>
              <a:t>)</a:t>
            </a: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289700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715962"/>
          </a:xfrm>
        </p:spPr>
        <p:txBody>
          <a:bodyPr>
            <a:noAutofit/>
          </a:bodyPr>
          <a:lstStyle/>
          <a:p>
            <a:r>
              <a:rPr lang="en-US" dirty="0">
                <a:solidFill>
                  <a:srgbClr val="000090"/>
                </a:solidFill>
                <a:latin typeface="Abadi MT Condensed Extra Bold"/>
                <a:cs typeface="Abadi MT Condensed Extra Bold"/>
              </a:rPr>
              <a:t>The Question Focus (</a:t>
            </a:r>
            <a:r>
              <a:rPr lang="en-US" dirty="0" err="1">
                <a:solidFill>
                  <a:srgbClr val="000090"/>
                </a:solidFill>
                <a:latin typeface="Abadi MT Condensed Extra Bold"/>
                <a:cs typeface="Abadi MT Condensed Extra Bold"/>
              </a:rPr>
              <a:t>QFocus</a:t>
            </a:r>
            <a:r>
              <a:rPr lang="en-US" dirty="0">
                <a:solidFill>
                  <a:srgbClr val="000090"/>
                </a:solidFill>
                <a:latin typeface="Abadi MT Condensed Extra Bold"/>
                <a:cs typeface="Abadi MT Condensed Extra Bold"/>
              </a:rPr>
              <a:t>)</a:t>
            </a:r>
          </a:p>
        </p:txBody>
      </p:sp>
      <p:sp>
        <p:nvSpPr>
          <p:cNvPr id="5" name="Content Placeholder 2"/>
          <p:cNvSpPr>
            <a:spLocks noGrp="1"/>
          </p:cNvSpPr>
          <p:nvPr>
            <p:ph sz="quarter" idx="1"/>
          </p:nvPr>
        </p:nvSpPr>
        <p:spPr>
          <a:xfrm>
            <a:off x="457200" y="1219200"/>
            <a:ext cx="7848600" cy="4419600"/>
          </a:xfrm>
        </p:spPr>
        <p:txBody>
          <a:bodyPr>
            <a:normAutofit/>
          </a:bodyPr>
          <a:lstStyle/>
          <a:p>
            <a:pPr marL="0" indent="0">
              <a:buNone/>
            </a:pPr>
            <a:r>
              <a:rPr lang="en-US" sz="2400" dirty="0">
                <a:latin typeface="Arial"/>
                <a:ea typeface="Segoe UI" pitchFamily="34" charset="0"/>
                <a:cs typeface="Arial"/>
              </a:rPr>
              <a:t>The QFocus should be designed to accomplish one or more of the following:</a:t>
            </a:r>
          </a:p>
          <a:p>
            <a:pPr marL="0" indent="0">
              <a:buNone/>
            </a:pPr>
            <a:endParaRPr lang="en-US" sz="2400" dirty="0">
              <a:solidFill>
                <a:schemeClr val="tx1"/>
              </a:solidFill>
              <a:latin typeface="Arial"/>
              <a:ea typeface="Segoe UI" pitchFamily="34" charset="0"/>
              <a:cs typeface="Arial"/>
            </a:endParaRPr>
          </a:p>
          <a:p>
            <a:r>
              <a:rPr lang="en-US" sz="2400" dirty="0">
                <a:solidFill>
                  <a:schemeClr val="tx1"/>
                </a:solidFill>
                <a:latin typeface="Arial"/>
                <a:ea typeface="Segoe UI" pitchFamily="34" charset="0"/>
                <a:cs typeface="Arial"/>
              </a:rPr>
              <a:t>Generate Interest</a:t>
            </a:r>
          </a:p>
          <a:p>
            <a:r>
              <a:rPr lang="en-US" sz="2400" dirty="0">
                <a:solidFill>
                  <a:schemeClr val="tx1"/>
                </a:solidFill>
                <a:latin typeface="Arial"/>
                <a:ea typeface="Segoe UI" pitchFamily="34" charset="0"/>
                <a:cs typeface="Arial"/>
              </a:rPr>
              <a:t>Stimulate New Thinking</a:t>
            </a:r>
          </a:p>
          <a:p>
            <a:r>
              <a:rPr lang="en-US" sz="2400" dirty="0">
                <a:solidFill>
                  <a:schemeClr val="tx1"/>
                </a:solidFill>
                <a:latin typeface="Arial"/>
                <a:ea typeface="Segoe UI" pitchFamily="34" charset="0"/>
                <a:cs typeface="Arial"/>
              </a:rPr>
              <a:t>Introduce a Topic</a:t>
            </a:r>
          </a:p>
          <a:p>
            <a:r>
              <a:rPr lang="en-US" sz="2400" dirty="0">
                <a:solidFill>
                  <a:schemeClr val="tx1"/>
                </a:solidFill>
                <a:latin typeface="Arial"/>
                <a:ea typeface="Segoe UI" pitchFamily="34" charset="0"/>
                <a:cs typeface="Arial"/>
              </a:rPr>
              <a:t>Set a Learning Agenda</a:t>
            </a:r>
          </a:p>
          <a:p>
            <a:r>
              <a:rPr lang="en-US" sz="2400" dirty="0">
                <a:solidFill>
                  <a:schemeClr val="tx1"/>
                </a:solidFill>
                <a:latin typeface="Arial"/>
                <a:ea typeface="Segoe UI" pitchFamily="34" charset="0"/>
                <a:cs typeface="Arial"/>
              </a:rPr>
              <a:t>Deepen Comprehension</a:t>
            </a:r>
          </a:p>
          <a:p>
            <a:r>
              <a:rPr lang="en-US" sz="2400" dirty="0">
                <a:solidFill>
                  <a:schemeClr val="tx1"/>
                </a:solidFill>
                <a:latin typeface="Arial"/>
                <a:ea typeface="Segoe UI" pitchFamily="34" charset="0"/>
                <a:cs typeface="Arial"/>
              </a:rPr>
              <a:t>Formative Assessment</a:t>
            </a:r>
          </a:p>
          <a:p>
            <a:pPr marL="1035050" indent="-525463">
              <a:buClrTx/>
              <a:buNone/>
            </a:pPr>
            <a:endParaRPr lang="en-US" sz="2400" dirty="0">
              <a:latin typeface="Arial"/>
              <a:ea typeface="Segoe UI" pitchFamily="34" charset="0"/>
              <a:cs typeface="Arial"/>
            </a:endParaRPr>
          </a:p>
          <a:p>
            <a:endParaRPr lang="en-US" sz="2400" dirty="0">
              <a:latin typeface="Arial"/>
              <a:cs typeface="Arial"/>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2130794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Discrepant Event</a:t>
            </a:r>
          </a:p>
        </p:txBody>
      </p:sp>
      <p:pic>
        <p:nvPicPr>
          <p:cNvPr id="5" name="Picture 4" descr="17_01_AlbinoAnimals-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5544" y="0"/>
            <a:ext cx="4411606" cy="3413295"/>
          </a:xfrm>
          <a:prstGeom prst="rect">
            <a:avLst/>
          </a:prstGeom>
        </p:spPr>
      </p:pic>
      <p:pic>
        <p:nvPicPr>
          <p:cNvPr id="6" name="Picture 5" descr="17_01aAlbinoAnimals-U.jpg"/>
          <p:cNvPicPr>
            <a:picLocks noChangeAspect="1"/>
          </p:cNvPicPr>
          <p:nvPr/>
        </p:nvPicPr>
        <p:blipFill rotWithShape="1">
          <a:blip r:embed="rId4">
            <a:extLst>
              <a:ext uri="{28A0092B-C50C-407E-A947-70E740481C1C}">
                <a14:useLocalDpi xmlns:a14="http://schemas.microsoft.com/office/drawing/2010/main" val="0"/>
              </a:ext>
            </a:extLst>
          </a:blip>
          <a:srcRect b="4177"/>
          <a:stretch/>
        </p:blipFill>
        <p:spPr>
          <a:xfrm>
            <a:off x="-228600" y="1828800"/>
            <a:ext cx="5480008" cy="5052994"/>
          </a:xfrm>
          <a:prstGeom prst="rect">
            <a:avLst/>
          </a:prstGeom>
        </p:spPr>
      </p:pic>
    </p:spTree>
    <p:extLst>
      <p:ext uri="{BB962C8B-B14F-4D97-AF65-F5344CB8AC3E}">
        <p14:creationId xmlns:p14="http://schemas.microsoft.com/office/powerpoint/2010/main" val="39302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pic>
        <p:nvPicPr>
          <p:cNvPr id="4" name="The Balloon that WON'T po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66750" y="1600200"/>
            <a:ext cx="7200900" cy="4800600"/>
          </a:xfrm>
        </p:spPr>
      </p:pic>
    </p:spTree>
    <p:extLst>
      <p:ext uri="{BB962C8B-B14F-4D97-AF65-F5344CB8AC3E}">
        <p14:creationId xmlns:p14="http://schemas.microsoft.com/office/powerpoint/2010/main" val="1009722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Grounding Activity</a:t>
            </a:r>
          </a:p>
        </p:txBody>
      </p:sp>
      <p:sp>
        <p:nvSpPr>
          <p:cNvPr id="3" name="Content Placeholder 2"/>
          <p:cNvSpPr>
            <a:spLocks noGrp="1"/>
          </p:cNvSpPr>
          <p:nvPr>
            <p:ph idx="1"/>
          </p:nvPr>
        </p:nvSpPr>
        <p:spPr>
          <a:xfrm>
            <a:off x="152400" y="1752600"/>
            <a:ext cx="8229600" cy="5486400"/>
          </a:xfrm>
        </p:spPr>
        <p:txBody>
          <a:bodyPr>
            <a:normAutofit/>
          </a:bodyPr>
          <a:lstStyle/>
          <a:p>
            <a:r>
              <a:rPr lang="en-US" sz="3600" dirty="0"/>
              <a:t>What is a question your students asked this week in class?</a:t>
            </a:r>
          </a:p>
          <a:p>
            <a:pPr marL="114300" indent="0">
              <a:buNone/>
            </a:pPr>
            <a:endParaRPr lang="en-US" sz="3600" dirty="0"/>
          </a:p>
        </p:txBody>
      </p:sp>
    </p:spTree>
    <p:extLst>
      <p:ext uri="{BB962C8B-B14F-4D97-AF65-F5344CB8AC3E}">
        <p14:creationId xmlns:p14="http://schemas.microsoft.com/office/powerpoint/2010/main" val="2701668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Focus: A picture…</a:t>
            </a:r>
          </a:p>
        </p:txBody>
      </p:sp>
      <p:sp>
        <p:nvSpPr>
          <p:cNvPr id="3" name="TextBox 2"/>
          <p:cNvSpPr txBox="1"/>
          <p:nvPr/>
        </p:nvSpPr>
        <p:spPr>
          <a:xfrm>
            <a:off x="3048000" y="5934670"/>
            <a:ext cx="5596404" cy="923330"/>
          </a:xfrm>
          <a:prstGeom prst="rect">
            <a:avLst/>
          </a:prstGeom>
          <a:noFill/>
        </p:spPr>
        <p:txBody>
          <a:bodyPr wrap="none" rtlCol="0">
            <a:spAutoFit/>
          </a:bodyPr>
          <a:lstStyle/>
          <a:p>
            <a:r>
              <a:rPr lang="en-US" dirty="0"/>
              <a:t>School: Frederick County Public Schools, Walkersville, MD</a:t>
            </a:r>
            <a:br>
              <a:rPr lang="en-US" dirty="0"/>
            </a:br>
            <a:r>
              <a:rPr lang="en-US" dirty="0"/>
              <a:t>Teacher: Jennifer Shaffer</a:t>
            </a:r>
            <a:br>
              <a:rPr lang="en-US" dirty="0"/>
            </a:br>
            <a:endParaRPr lang="en-US" dirty="0"/>
          </a:p>
        </p:txBody>
      </p:sp>
      <p:pic>
        <p:nvPicPr>
          <p:cNvPr id="4" name="Picture 3" descr="alligators"/>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24000"/>
            <a:ext cx="5486400" cy="4343400"/>
          </a:xfrm>
          <a:prstGeom prst="rect">
            <a:avLst/>
          </a:prstGeom>
          <a:noFill/>
          <a:ln>
            <a:noFill/>
          </a:ln>
        </p:spPr>
      </p:pic>
    </p:spTree>
    <p:extLst>
      <p:ext uri="{BB962C8B-B14F-4D97-AF65-F5344CB8AC3E}">
        <p14:creationId xmlns:p14="http://schemas.microsoft.com/office/powerpoint/2010/main" val="3178313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Question Focus: A word…</a:t>
            </a:r>
            <a:br>
              <a:rPr lang="en-US" dirty="0"/>
            </a:br>
            <a:endParaRPr lang="en-US" dirty="0"/>
          </a:p>
        </p:txBody>
      </p:sp>
      <p:sp>
        <p:nvSpPr>
          <p:cNvPr id="3" name="TextBox 2"/>
          <p:cNvSpPr txBox="1"/>
          <p:nvPr/>
        </p:nvSpPr>
        <p:spPr>
          <a:xfrm>
            <a:off x="6858000" y="6488668"/>
            <a:ext cx="1409824" cy="369332"/>
          </a:xfrm>
          <a:prstGeom prst="rect">
            <a:avLst/>
          </a:prstGeom>
          <a:noFill/>
        </p:spPr>
        <p:txBody>
          <a:bodyPr wrap="none" rtlCol="0">
            <a:spAutoFit/>
          </a:bodyPr>
          <a:lstStyle/>
          <a:p>
            <a:r>
              <a:rPr lang="en-US" i="1" dirty="0"/>
              <a:t>Jay Corrigan.</a:t>
            </a:r>
            <a:r>
              <a:rPr lang="en-US" dirty="0"/>
              <a:t> </a:t>
            </a:r>
          </a:p>
        </p:txBody>
      </p:sp>
      <p:sp>
        <p:nvSpPr>
          <p:cNvPr id="4" name="TextBox 3"/>
          <p:cNvSpPr txBox="1"/>
          <p:nvPr/>
        </p:nvSpPr>
        <p:spPr>
          <a:xfrm>
            <a:off x="0" y="1676400"/>
            <a:ext cx="8305800" cy="3262432"/>
          </a:xfrm>
          <a:prstGeom prst="rect">
            <a:avLst/>
          </a:prstGeom>
          <a:noFill/>
        </p:spPr>
        <p:txBody>
          <a:bodyPr wrap="square" rtlCol="0">
            <a:spAutoFit/>
          </a:bodyPr>
          <a:lstStyle/>
          <a:p>
            <a:r>
              <a:rPr lang="en-US" sz="2800" b="1" dirty="0">
                <a:solidFill>
                  <a:srgbClr val="0000FF"/>
                </a:solidFill>
              </a:rPr>
              <a:t>The Q Focus: Trapezium » Trapezoid » Parallelogram</a:t>
            </a:r>
          </a:p>
          <a:p>
            <a:endParaRPr lang="en-US" sz="3200" dirty="0"/>
          </a:p>
          <a:p>
            <a:r>
              <a:rPr lang="en-US" sz="3200" b="1" dirty="0"/>
              <a:t>5</a:t>
            </a:r>
            <a:r>
              <a:rPr lang="en-US" sz="3200" b="1" baseline="30000" dirty="0"/>
              <a:t>th</a:t>
            </a:r>
            <a:r>
              <a:rPr lang="en-US" sz="3200" b="1" dirty="0"/>
              <a:t> Grade Common Core Geometry Standards</a:t>
            </a:r>
            <a:r>
              <a:rPr lang="en-US" sz="3200" dirty="0"/>
              <a:t> </a:t>
            </a:r>
          </a:p>
          <a:p>
            <a:r>
              <a:rPr lang="en-US" sz="2400" dirty="0"/>
              <a:t>related to classifying two-dimensional figures in a hierarchy based on properties (5.G.B.4) and understanding that attributes belonging to a category of figures also belongs to all </a:t>
            </a:r>
          </a:p>
          <a:p>
            <a:r>
              <a:rPr lang="en-US" sz="2400" dirty="0"/>
              <a:t>subcategories of that category (5.G.B.3). </a:t>
            </a:r>
          </a:p>
          <a:p>
            <a:endParaRPr lang="en-US" dirty="0"/>
          </a:p>
        </p:txBody>
      </p:sp>
    </p:spTree>
    <p:extLst>
      <p:ext uri="{BB962C8B-B14F-4D97-AF65-F5344CB8AC3E}">
        <p14:creationId xmlns:p14="http://schemas.microsoft.com/office/powerpoint/2010/main" val="125954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 Focus: A quote or statement…</a:t>
            </a:r>
          </a:p>
        </p:txBody>
      </p:sp>
      <p:sp>
        <p:nvSpPr>
          <p:cNvPr id="4" name="Content Placeholder 3"/>
          <p:cNvSpPr>
            <a:spLocks noGrp="1"/>
          </p:cNvSpPr>
          <p:nvPr>
            <p:ph idx="1"/>
          </p:nvPr>
        </p:nvSpPr>
        <p:spPr/>
        <p:txBody>
          <a:bodyPr/>
          <a:lstStyle/>
          <a:p>
            <a:r>
              <a:rPr lang="en-US" sz="3200" dirty="0"/>
              <a:t>“It is not the strongest of the species that survive, nor the most intelligent, but the one most responsive to change,”</a:t>
            </a:r>
          </a:p>
          <a:p>
            <a:pPr marL="114300" indent="0" algn="r">
              <a:buNone/>
            </a:pPr>
            <a:r>
              <a:rPr lang="en-US" dirty="0"/>
              <a:t>Charles Darwin</a:t>
            </a:r>
          </a:p>
          <a:p>
            <a:endParaRPr lang="en-US" sz="3200" dirty="0"/>
          </a:p>
          <a:p>
            <a:r>
              <a:rPr lang="en-US" sz="3200" dirty="0"/>
              <a:t>Matter is everywhere and can change over time.</a:t>
            </a:r>
          </a:p>
        </p:txBody>
      </p:sp>
    </p:spTree>
    <p:extLst>
      <p:ext uri="{BB962C8B-B14F-4D97-AF65-F5344CB8AC3E}">
        <p14:creationId xmlns:p14="http://schemas.microsoft.com/office/powerpoint/2010/main" val="1564966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71600" y="609601"/>
            <a:ext cx="6858000" cy="5546726"/>
          </a:xfrm>
        </p:spPr>
        <p:txBody>
          <a:bodyPr>
            <a:normAutofit/>
          </a:bodyPr>
          <a:lstStyle/>
          <a:p>
            <a:pPr algn="ctr">
              <a:buNone/>
            </a:pPr>
            <a:r>
              <a:rPr lang="en-US" sz="3200" b="1" dirty="0">
                <a:solidFill>
                  <a:srgbClr val="000090"/>
                </a:solidFill>
                <a:latin typeface="Abadi MT Condensed Extra Bold"/>
                <a:ea typeface="Segoe UI" pitchFamily="34" charset="0"/>
                <a:cs typeface="Abadi MT Condensed Extra Bold"/>
              </a:rPr>
              <a:t>2</a:t>
            </a:r>
          </a:p>
          <a:p>
            <a:pPr algn="ctr">
              <a:buNone/>
            </a:pPr>
            <a:r>
              <a:rPr lang="en-US" sz="3200" dirty="0">
                <a:solidFill>
                  <a:srgbClr val="000090"/>
                </a:solidFill>
                <a:latin typeface="Abadi MT Condensed Extra Bold"/>
                <a:ea typeface="Segoe UI" pitchFamily="34" charset="0"/>
                <a:cs typeface="Abadi MT Condensed Extra Bold"/>
              </a:rPr>
              <a:t>Rules For Producing Questions</a:t>
            </a:r>
          </a:p>
          <a:p>
            <a:pPr algn="ctr">
              <a:buNone/>
            </a:pPr>
            <a:endParaRPr lang="en-US" sz="3200" dirty="0">
              <a:solidFill>
                <a:srgbClr val="008000"/>
              </a:solidFill>
              <a:latin typeface="Futura Condensed"/>
              <a:ea typeface="Segoe UI" pitchFamily="34" charset="0"/>
              <a:cs typeface="Futura Condensed"/>
            </a:endParaRPr>
          </a:p>
          <a:p>
            <a:pPr algn="ctr">
              <a:buNone/>
            </a:pPr>
            <a:endParaRPr lang="en-US" sz="3200" dirty="0">
              <a:solidFill>
                <a:srgbClr val="008000"/>
              </a:solidFill>
              <a:latin typeface="Futura Condensed"/>
              <a:cs typeface="Futura Condensed"/>
            </a:endParaRPr>
          </a:p>
        </p:txBody>
      </p:sp>
      <p:pic>
        <p:nvPicPr>
          <p:cNvPr id="6" name="Picture 5" descr="discussion group 1.jpg"/>
          <p:cNvPicPr>
            <a:picLocks noChangeAspect="1"/>
          </p:cNvPicPr>
          <p:nvPr/>
        </p:nvPicPr>
        <p:blipFill>
          <a:blip r:embed="rId2"/>
          <a:stretch>
            <a:fillRect/>
          </a:stretch>
        </p:blipFill>
        <p:spPr>
          <a:xfrm>
            <a:off x="2819400" y="2590800"/>
            <a:ext cx="4082143" cy="2743200"/>
          </a:xfrm>
          <a:prstGeom prst="rect">
            <a:avLst/>
          </a:prstGeom>
        </p:spPr>
      </p:pic>
      <p:pic>
        <p:nvPicPr>
          <p:cNvPr id="7" name="Picture 6" descr="logo3.png"/>
          <p:cNvPicPr>
            <a:picLocks noChangeAspect="1"/>
          </p:cNvPicPr>
          <p:nvPr/>
        </p:nvPicPr>
        <p:blipFill>
          <a:blip r:embed="rId3"/>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350573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nSpc>
                <a:spcPct val="80000"/>
              </a:lnSpc>
              <a:buSzTx/>
              <a:buFont typeface="Wingdings" charset="2"/>
              <a:buNone/>
            </a:pPr>
            <a:endParaRPr lang="en-US" sz="2400" b="1" dirty="0">
              <a:latin typeface="Arial"/>
              <a:ea typeface="Segoe UI" pitchFamily="34" charset="0"/>
              <a:cs typeface="Arial"/>
            </a:endParaRPr>
          </a:p>
          <a:p>
            <a:pPr>
              <a:buClr>
                <a:schemeClr val="accent1">
                  <a:lumMod val="75000"/>
                </a:schemeClr>
              </a:buClr>
            </a:pPr>
            <a:r>
              <a:rPr lang="en-US" sz="2400" dirty="0">
                <a:latin typeface="Arial"/>
                <a:ea typeface="Segoe UI" pitchFamily="34" charset="0"/>
                <a:cs typeface="Arial"/>
              </a:rPr>
              <a:t>Let students know that you will soon be giving them a focus for asking questions</a:t>
            </a:r>
          </a:p>
          <a:p>
            <a:pPr>
              <a:buClr>
                <a:schemeClr val="accent1">
                  <a:lumMod val="75000"/>
                </a:schemeClr>
              </a:buClr>
            </a:pPr>
            <a:endParaRPr lang="en-US" sz="2400" dirty="0">
              <a:latin typeface="Arial"/>
              <a:ea typeface="Segoe UI" pitchFamily="34" charset="0"/>
              <a:cs typeface="Arial"/>
            </a:endParaRPr>
          </a:p>
          <a:p>
            <a:pPr>
              <a:buClr>
                <a:schemeClr val="accent1">
                  <a:lumMod val="75000"/>
                </a:schemeClr>
              </a:buClr>
            </a:pPr>
            <a:r>
              <a:rPr lang="en-US" sz="2400" dirty="0">
                <a:latin typeface="Arial"/>
                <a:ea typeface="Segoe UI" pitchFamily="34" charset="0"/>
                <a:cs typeface="Arial"/>
              </a:rPr>
              <a:t>But, before doing that, you will have them review and discuss the Rules for Producing Questions </a:t>
            </a:r>
            <a:endParaRPr lang="en-US" sz="2400" b="1" dirty="0">
              <a:latin typeface="Arial"/>
              <a:ea typeface="Segoe UI" pitchFamily="34" charset="0"/>
              <a:cs typeface="Arial"/>
            </a:endParaRPr>
          </a:p>
          <a:p>
            <a:pPr marL="344488" indent="-344488">
              <a:lnSpc>
                <a:spcPct val="80000"/>
              </a:lnSpc>
              <a:buSzTx/>
              <a:buFont typeface="Courier New"/>
              <a:buChar char="o"/>
            </a:pPr>
            <a:endParaRPr lang="en-US" sz="2400" b="1" dirty="0">
              <a:latin typeface="Arial"/>
              <a:ea typeface="Segoe UI" pitchFamily="34" charset="0"/>
              <a:cs typeface="Arial"/>
            </a:endParaRPr>
          </a:p>
          <a:p>
            <a:pPr marL="344488" indent="-344488">
              <a:lnSpc>
                <a:spcPct val="80000"/>
              </a:lnSpc>
              <a:buSzTx/>
              <a:buNone/>
            </a:pPr>
            <a:endParaRPr lang="en-US" sz="2400" dirty="0">
              <a:latin typeface="Arial"/>
              <a:ea typeface="Segoe UI" pitchFamily="34" charset="0"/>
              <a:cs typeface="Arial"/>
            </a:endParaRPr>
          </a:p>
        </p:txBody>
      </p:sp>
      <p:sp>
        <p:nvSpPr>
          <p:cNvPr id="6" name="Title 1"/>
          <p:cNvSpPr>
            <a:spLocks noGrp="1"/>
          </p:cNvSpPr>
          <p:nvPr>
            <p:ph type="title"/>
          </p:nvPr>
        </p:nvSpPr>
        <p:spPr>
          <a:xfrm>
            <a:off x="457200" y="4191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Rules For Producing Questions</a:t>
            </a:r>
            <a:endParaRPr lang="en-US" dirty="0">
              <a:solidFill>
                <a:srgbClr val="000090"/>
              </a:solidFill>
              <a:latin typeface="Abadi MT Condensed Extra Bold"/>
              <a:cs typeface="Abadi MT Condensed Extra Bol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98723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nSpc>
                <a:spcPct val="80000"/>
              </a:lnSpc>
              <a:buSzTx/>
              <a:buFont typeface="Wingdings" charset="2"/>
              <a:buNone/>
            </a:pPr>
            <a:endParaRPr lang="en-US" sz="2400" b="1" dirty="0">
              <a:latin typeface="Arial"/>
              <a:ea typeface="Segoe UI" pitchFamily="34" charset="0"/>
              <a:cs typeface="Arial"/>
            </a:endParaRPr>
          </a:p>
          <a:p>
            <a:pPr>
              <a:lnSpc>
                <a:spcPct val="80000"/>
              </a:lnSpc>
              <a:buSzTx/>
              <a:buFont typeface="Wingdings" charset="2"/>
              <a:buNone/>
            </a:pPr>
            <a:r>
              <a:rPr lang="en-US" sz="2400" dirty="0">
                <a:latin typeface="Arial"/>
                <a:ea typeface="Segoe UI" pitchFamily="34" charset="0"/>
                <a:cs typeface="Arial"/>
              </a:rPr>
              <a:t>Introduce the Rules for Producing Questions: </a:t>
            </a:r>
          </a:p>
          <a:p>
            <a:pPr>
              <a:lnSpc>
                <a:spcPct val="80000"/>
              </a:lnSpc>
              <a:buSzTx/>
              <a:buFont typeface="Wingdings" charset="2"/>
              <a:buNone/>
            </a:pPr>
            <a:endParaRPr lang="en-US" sz="2400" dirty="0">
              <a:latin typeface="Arial"/>
              <a:ea typeface="Segoe UI" pitchFamily="34" charset="0"/>
              <a:cs typeface="Arial"/>
            </a:endParaRPr>
          </a:p>
          <a:p>
            <a:pPr marL="344488" indent="-344488">
              <a:lnSpc>
                <a:spcPct val="80000"/>
              </a:lnSpc>
              <a:buClrTx/>
              <a:buSzTx/>
              <a:buFont typeface="Wingdings" charset="2"/>
              <a:buChar char="§"/>
            </a:pPr>
            <a:r>
              <a:rPr lang="en-US" sz="2400" dirty="0">
                <a:latin typeface="Arial"/>
                <a:ea typeface="Segoe UI" pitchFamily="34" charset="0"/>
                <a:cs typeface="Arial"/>
              </a:rPr>
              <a:t>Ask as many questions as you can</a:t>
            </a:r>
            <a:br>
              <a:rPr lang="en-US" sz="2400" dirty="0">
                <a:latin typeface="Arial"/>
                <a:ea typeface="Segoe UI" pitchFamily="34" charset="0"/>
                <a:cs typeface="Arial"/>
              </a:rPr>
            </a:br>
            <a:endParaRPr lang="en-US" sz="2400" dirty="0">
              <a:latin typeface="Arial"/>
              <a:ea typeface="Segoe UI" pitchFamily="34" charset="0"/>
              <a:cs typeface="Arial"/>
            </a:endParaRPr>
          </a:p>
          <a:p>
            <a:pPr marL="344488" indent="-344488">
              <a:lnSpc>
                <a:spcPct val="80000"/>
              </a:lnSpc>
              <a:buClrTx/>
              <a:buSzTx/>
              <a:buFont typeface="Wingdings" charset="2"/>
              <a:buChar char="§"/>
            </a:pPr>
            <a:r>
              <a:rPr lang="en-US" sz="2400" dirty="0">
                <a:latin typeface="Arial"/>
                <a:ea typeface="Segoe UI" pitchFamily="34" charset="0"/>
                <a:cs typeface="Arial"/>
              </a:rPr>
              <a:t>Do not stop to answer, judge or to discuss the questions</a:t>
            </a:r>
          </a:p>
          <a:p>
            <a:pPr marL="344488" indent="-344488">
              <a:lnSpc>
                <a:spcPct val="80000"/>
              </a:lnSpc>
              <a:buClrTx/>
              <a:buSzTx/>
              <a:buFont typeface="Wingdings" charset="2"/>
              <a:buChar char="§"/>
            </a:pPr>
            <a:endParaRPr lang="en-US" sz="2400" dirty="0">
              <a:latin typeface="Arial"/>
              <a:ea typeface="Segoe UI" pitchFamily="34" charset="0"/>
              <a:cs typeface="Arial"/>
            </a:endParaRPr>
          </a:p>
          <a:p>
            <a:pPr marL="344488" indent="-344488">
              <a:lnSpc>
                <a:spcPct val="80000"/>
              </a:lnSpc>
              <a:buClrTx/>
              <a:buSzTx/>
              <a:buFont typeface="Wingdings" charset="2"/>
              <a:buChar char="§"/>
            </a:pPr>
            <a:r>
              <a:rPr lang="en-US" sz="2400" dirty="0">
                <a:latin typeface="Arial"/>
                <a:ea typeface="Segoe UI" pitchFamily="34" charset="0"/>
                <a:cs typeface="Arial"/>
              </a:rPr>
              <a:t>Write down every question </a:t>
            </a:r>
            <a:r>
              <a:rPr lang="en-US" sz="2400" i="1" dirty="0">
                <a:latin typeface="Arial"/>
                <a:ea typeface="Segoe UI" pitchFamily="34" charset="0"/>
                <a:cs typeface="Arial"/>
              </a:rPr>
              <a:t>exactly </a:t>
            </a:r>
            <a:r>
              <a:rPr lang="en-US" sz="2400" dirty="0">
                <a:latin typeface="Arial"/>
                <a:ea typeface="Segoe UI" pitchFamily="34" charset="0"/>
                <a:cs typeface="Arial"/>
              </a:rPr>
              <a:t>as it is stated</a:t>
            </a:r>
            <a:br>
              <a:rPr lang="en-US" sz="2400" dirty="0">
                <a:latin typeface="Arial"/>
                <a:ea typeface="Segoe UI" pitchFamily="34" charset="0"/>
                <a:cs typeface="Arial"/>
              </a:rPr>
            </a:br>
            <a:endParaRPr lang="en-US" sz="2400" dirty="0">
              <a:latin typeface="Arial"/>
              <a:ea typeface="Segoe UI" pitchFamily="34" charset="0"/>
              <a:cs typeface="Arial"/>
            </a:endParaRPr>
          </a:p>
          <a:p>
            <a:pPr marL="344488" indent="-344488">
              <a:lnSpc>
                <a:spcPct val="80000"/>
              </a:lnSpc>
              <a:buClrTx/>
              <a:buSzTx/>
              <a:buFont typeface="Wingdings" charset="2"/>
              <a:buChar char="§"/>
            </a:pPr>
            <a:r>
              <a:rPr lang="en-US" sz="2400" dirty="0">
                <a:latin typeface="Arial"/>
                <a:ea typeface="Segoe UI" pitchFamily="34" charset="0"/>
                <a:cs typeface="Arial"/>
              </a:rPr>
              <a:t>Change any statement into a question</a:t>
            </a:r>
          </a:p>
          <a:p>
            <a:pPr marL="344488" indent="-344488">
              <a:lnSpc>
                <a:spcPct val="80000"/>
              </a:lnSpc>
              <a:buSzTx/>
              <a:buNone/>
            </a:pPr>
            <a:endParaRPr lang="en-US" sz="2200" b="1" dirty="0">
              <a:latin typeface="Arial"/>
              <a:ea typeface="Segoe UI" pitchFamily="34" charset="0"/>
              <a:cs typeface="Arial"/>
            </a:endParaRPr>
          </a:p>
          <a:p>
            <a:pPr marL="344488" indent="-344488">
              <a:lnSpc>
                <a:spcPct val="80000"/>
              </a:lnSpc>
              <a:buSzTx/>
              <a:buNone/>
            </a:pPr>
            <a:r>
              <a:rPr lang="en-US" sz="2200" b="1" dirty="0">
                <a:solidFill>
                  <a:srgbClr val="FF6600"/>
                </a:solidFill>
                <a:latin typeface="Arial"/>
                <a:ea typeface="Segoe UI" pitchFamily="34" charset="0"/>
                <a:cs typeface="Arial"/>
              </a:rPr>
              <a:t>TIP: </a:t>
            </a:r>
            <a:r>
              <a:rPr lang="en-US" sz="2200" dirty="0">
                <a:solidFill>
                  <a:srgbClr val="FF6600"/>
                </a:solidFill>
                <a:latin typeface="Arial"/>
                <a:ea typeface="Segoe UI" pitchFamily="34" charset="0"/>
                <a:cs typeface="Arial"/>
              </a:rPr>
              <a:t>Distribute or post the </a:t>
            </a:r>
            <a:r>
              <a:rPr lang="en-US" sz="2200" b="1" dirty="0">
                <a:solidFill>
                  <a:srgbClr val="FF6600"/>
                </a:solidFill>
                <a:latin typeface="Arial"/>
                <a:ea typeface="Segoe UI" pitchFamily="34" charset="0"/>
                <a:cs typeface="Arial"/>
              </a:rPr>
              <a:t>Rules for Producing Questions</a:t>
            </a:r>
          </a:p>
          <a:p>
            <a:pPr marL="344488" indent="-344488">
              <a:lnSpc>
                <a:spcPct val="80000"/>
              </a:lnSpc>
              <a:buSzTx/>
              <a:buNone/>
            </a:pPr>
            <a:endParaRPr lang="en-US" sz="2200" b="1" dirty="0">
              <a:latin typeface="Arial"/>
              <a:ea typeface="Segoe UI" pitchFamily="34" charset="0"/>
              <a:cs typeface="Arial"/>
            </a:endParaRPr>
          </a:p>
          <a:p>
            <a:pPr marL="344488" indent="-344488">
              <a:lnSpc>
                <a:spcPct val="80000"/>
              </a:lnSpc>
              <a:buSzTx/>
              <a:buFont typeface="Courier New"/>
              <a:buChar char="o"/>
            </a:pPr>
            <a:endParaRPr lang="en-US" b="1" dirty="0">
              <a:latin typeface="Arial"/>
              <a:ea typeface="Segoe UI" pitchFamily="34" charset="0"/>
              <a:cs typeface="Arial"/>
            </a:endParaRPr>
          </a:p>
          <a:p>
            <a:pPr marL="344488" indent="-344488">
              <a:lnSpc>
                <a:spcPct val="80000"/>
              </a:lnSpc>
              <a:buSzTx/>
              <a:buNone/>
            </a:pPr>
            <a:endParaRPr lang="en-US" dirty="0">
              <a:latin typeface="Arial"/>
              <a:ea typeface="Segoe UI" pitchFamily="34" charset="0"/>
              <a:cs typeface="Arial"/>
            </a:endParaRPr>
          </a:p>
        </p:txBody>
      </p:sp>
      <p:sp>
        <p:nvSpPr>
          <p:cNvPr id="6" name="Title 1"/>
          <p:cNvSpPr>
            <a:spLocks noGrp="1"/>
          </p:cNvSpPr>
          <p:nvPr>
            <p:ph type="title"/>
          </p:nvPr>
        </p:nvSpPr>
        <p:spPr>
          <a:xfrm>
            <a:off x="457200" y="5334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Rules For Producing Questions</a:t>
            </a:r>
            <a:endParaRPr lang="en-US" dirty="0">
              <a:solidFill>
                <a:srgbClr val="008000"/>
              </a:solidFill>
              <a:latin typeface="Abadi MT Condensed Extra Bold"/>
              <a:cs typeface="Abadi MT Condensed Extra Bol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597322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10000"/>
          </a:bodyPr>
          <a:lstStyle/>
          <a:p>
            <a:pPr marL="344488" indent="-344488">
              <a:lnSpc>
                <a:spcPct val="80000"/>
              </a:lnSpc>
              <a:buClrTx/>
              <a:buSzTx/>
              <a:buFont typeface="Wingdings" charset="2"/>
              <a:buChar char="§"/>
            </a:pPr>
            <a:r>
              <a:rPr lang="en-US" sz="2400" dirty="0">
                <a:latin typeface="Arial"/>
                <a:ea typeface="Segoe UI" pitchFamily="34" charset="0"/>
                <a:cs typeface="Arial"/>
              </a:rPr>
              <a:t>Ask students to review the rules</a:t>
            </a:r>
          </a:p>
          <a:p>
            <a:pPr marL="344488" indent="-344488">
              <a:lnSpc>
                <a:spcPct val="80000"/>
              </a:lnSpc>
              <a:buClrTx/>
              <a:buSzTx/>
              <a:buFont typeface="Wingdings" charset="2"/>
              <a:buChar char="§"/>
            </a:pPr>
            <a:endParaRPr lang="en-US" sz="2400" dirty="0">
              <a:latin typeface="Arial"/>
              <a:ea typeface="Segoe UI" pitchFamily="34" charset="0"/>
              <a:cs typeface="Arial"/>
            </a:endParaRPr>
          </a:p>
          <a:p>
            <a:pPr marL="344488" indent="-344488">
              <a:lnSpc>
                <a:spcPct val="80000"/>
              </a:lnSpc>
              <a:buClrTx/>
              <a:buSzTx/>
              <a:buFont typeface="Wingdings" charset="2"/>
              <a:buChar char="§"/>
            </a:pPr>
            <a:r>
              <a:rPr lang="en-US" sz="2400" dirty="0">
                <a:latin typeface="Arial"/>
                <a:ea typeface="Segoe UI" pitchFamily="34" charset="0"/>
                <a:cs typeface="Arial"/>
              </a:rPr>
              <a:t>Ask students to reflect about one of these questions: </a:t>
            </a:r>
          </a:p>
          <a:p>
            <a:pPr marL="457200" lvl="1" indent="-184150">
              <a:lnSpc>
                <a:spcPct val="80000"/>
              </a:lnSpc>
              <a:buSzTx/>
              <a:buNone/>
            </a:pPr>
            <a:endParaRPr lang="en-US" sz="2400" b="1" dirty="0">
              <a:latin typeface="Arial"/>
              <a:ea typeface="Segoe UI" pitchFamily="34" charset="0"/>
              <a:cs typeface="Arial"/>
            </a:endParaRPr>
          </a:p>
          <a:p>
            <a:pPr marL="615950" lvl="1" indent="-342900">
              <a:lnSpc>
                <a:spcPct val="80000"/>
              </a:lnSpc>
              <a:buSzTx/>
            </a:pPr>
            <a:r>
              <a:rPr lang="en-US" sz="2400" dirty="0">
                <a:solidFill>
                  <a:schemeClr val="tx1"/>
                </a:solidFill>
                <a:latin typeface="Arial"/>
                <a:ea typeface="Segoe UI" pitchFamily="34" charset="0"/>
                <a:cs typeface="Arial"/>
              </a:rPr>
              <a:t>What do you think would be difficult about following these rules?  </a:t>
            </a:r>
            <a:endParaRPr lang="en-US" sz="2400" u="sng" dirty="0">
              <a:solidFill>
                <a:schemeClr val="tx1"/>
              </a:solidFill>
              <a:latin typeface="Arial"/>
              <a:ea typeface="Segoe UI" pitchFamily="34" charset="0"/>
              <a:cs typeface="Arial"/>
            </a:endParaRPr>
          </a:p>
          <a:p>
            <a:pPr marL="457200" lvl="1" indent="-184150">
              <a:lnSpc>
                <a:spcPct val="80000"/>
              </a:lnSpc>
              <a:buSzTx/>
              <a:buNone/>
            </a:pPr>
            <a:endParaRPr lang="en-US" sz="2400" dirty="0">
              <a:solidFill>
                <a:schemeClr val="tx1"/>
              </a:solidFill>
              <a:latin typeface="Arial"/>
              <a:ea typeface="Segoe UI" pitchFamily="34" charset="0"/>
              <a:cs typeface="Arial"/>
            </a:endParaRPr>
          </a:p>
          <a:p>
            <a:pPr lvl="1">
              <a:lnSpc>
                <a:spcPct val="80000"/>
              </a:lnSpc>
              <a:buSzTx/>
            </a:pPr>
            <a:r>
              <a:rPr lang="en-US" sz="2400" dirty="0">
                <a:solidFill>
                  <a:srgbClr val="000000"/>
                </a:solidFill>
                <a:latin typeface="Arial"/>
                <a:ea typeface="Segoe UI" pitchFamily="34" charset="0"/>
                <a:cs typeface="Arial"/>
              </a:rPr>
              <a:t>Which one of these rules might be difficult to follow?</a:t>
            </a:r>
          </a:p>
          <a:p>
            <a:pPr marL="0" indent="0">
              <a:lnSpc>
                <a:spcPct val="80000"/>
              </a:lnSpc>
              <a:buSzTx/>
              <a:buNone/>
            </a:pPr>
            <a:r>
              <a:rPr lang="en-US" sz="2400" dirty="0">
                <a:solidFill>
                  <a:srgbClr val="000000"/>
                </a:solidFill>
                <a:latin typeface="Arial"/>
                <a:ea typeface="Segoe UI" pitchFamily="34" charset="0"/>
                <a:cs typeface="Arial"/>
              </a:rPr>
              <a:t>       Why?</a:t>
            </a:r>
          </a:p>
          <a:p>
            <a:pPr marL="0" indent="0">
              <a:lnSpc>
                <a:spcPct val="80000"/>
              </a:lnSpc>
              <a:buSzTx/>
              <a:buNone/>
            </a:pPr>
            <a:endParaRPr lang="en-US" sz="2400" dirty="0">
              <a:solidFill>
                <a:srgbClr val="000000"/>
              </a:solidFill>
              <a:latin typeface="Arial"/>
              <a:ea typeface="Segoe UI" pitchFamily="34" charset="0"/>
              <a:cs typeface="Arial"/>
            </a:endParaRPr>
          </a:p>
          <a:p>
            <a:pPr marL="344488" indent="-61913">
              <a:lnSpc>
                <a:spcPct val="80000"/>
              </a:lnSpc>
              <a:buSzTx/>
              <a:buNone/>
            </a:pPr>
            <a:r>
              <a:rPr lang="en-US" sz="2400" b="1" dirty="0">
                <a:solidFill>
                  <a:srgbClr val="FF6600"/>
                </a:solidFill>
                <a:latin typeface="Arial"/>
                <a:ea typeface="Segoe UI" pitchFamily="34" charset="0"/>
                <a:cs typeface="Arial"/>
              </a:rPr>
              <a:t>TIP:</a:t>
            </a:r>
            <a:r>
              <a:rPr lang="en-US" sz="2400" dirty="0">
                <a:solidFill>
                  <a:srgbClr val="FF6600"/>
                </a:solidFill>
                <a:latin typeface="Arial"/>
                <a:ea typeface="Segoe UI" pitchFamily="34" charset="0"/>
                <a:cs typeface="Arial"/>
              </a:rPr>
              <a:t>	Do not skip over the discussion of the rules the first  	time you introduce students to the QFT. </a:t>
            </a:r>
          </a:p>
          <a:p>
            <a:pPr marL="344488" indent="-61913">
              <a:lnSpc>
                <a:spcPct val="80000"/>
              </a:lnSpc>
              <a:buSzTx/>
              <a:buNone/>
            </a:pPr>
            <a:endParaRPr lang="en-US" sz="2400" dirty="0">
              <a:solidFill>
                <a:srgbClr val="FF6600"/>
              </a:solidFill>
              <a:latin typeface="Arial"/>
              <a:ea typeface="Segoe UI" pitchFamily="34" charset="0"/>
              <a:cs typeface="Arial"/>
            </a:endParaRPr>
          </a:p>
          <a:p>
            <a:pPr marL="911225" indent="-61913">
              <a:lnSpc>
                <a:spcPct val="80000"/>
              </a:lnSpc>
              <a:buSzTx/>
              <a:buNone/>
            </a:pPr>
            <a:r>
              <a:rPr lang="en-US" sz="2400" dirty="0">
                <a:solidFill>
                  <a:srgbClr val="FF6600"/>
                </a:solidFill>
                <a:latin typeface="Arial"/>
                <a:ea typeface="Segoe UI" pitchFamily="34" charset="0"/>
                <a:cs typeface="Arial"/>
              </a:rPr>
              <a:t> Review the Rules for Producing Questions every time you use the QFT. </a:t>
            </a:r>
          </a:p>
          <a:p>
            <a:pPr marL="344488" indent="-344488">
              <a:lnSpc>
                <a:spcPct val="80000"/>
              </a:lnSpc>
              <a:buSzTx/>
              <a:buFont typeface="Courier New"/>
              <a:buChar char="o"/>
            </a:pPr>
            <a:endParaRPr lang="en-US" sz="2400" dirty="0">
              <a:latin typeface="Arial"/>
              <a:ea typeface="Segoe UI" pitchFamily="34" charset="0"/>
              <a:cs typeface="Arial"/>
            </a:endParaRPr>
          </a:p>
        </p:txBody>
      </p:sp>
      <p:sp>
        <p:nvSpPr>
          <p:cNvPr id="7" name="TextBox 6"/>
          <p:cNvSpPr txBox="1"/>
          <p:nvPr/>
        </p:nvSpPr>
        <p:spPr>
          <a:xfrm>
            <a:off x="536448" y="533400"/>
            <a:ext cx="5867400" cy="584776"/>
          </a:xfrm>
          <a:prstGeom prst="rect">
            <a:avLst/>
          </a:prstGeom>
          <a:noFill/>
        </p:spPr>
        <p:txBody>
          <a:bodyPr wrap="square" rtlCol="0">
            <a:spAutoFit/>
          </a:bodyPr>
          <a:lstStyle/>
          <a:p>
            <a:r>
              <a:rPr lang="en-US" sz="3200" dirty="0">
                <a:solidFill>
                  <a:srgbClr val="000090"/>
                </a:solidFill>
                <a:latin typeface="Abadi MT Condensed Extra Bold"/>
                <a:ea typeface="Segoe UI" pitchFamily="34" charset="0"/>
                <a:cs typeface="Abadi MT Condensed Extra Bold"/>
              </a:rPr>
              <a:t>Rules For Producing Questions </a:t>
            </a:r>
            <a:endParaRPr lang="en-US" sz="3200" dirty="0">
              <a:solidFill>
                <a:srgbClr val="000090"/>
              </a:solidFill>
              <a:latin typeface="Abadi MT Condensed Extra Bold"/>
              <a:cs typeface="Abadi MT Condensed Extra Bold"/>
            </a:endParaRPr>
          </a:p>
        </p:txBody>
      </p:sp>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067854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7467600" cy="4419600"/>
          </a:xfrm>
        </p:spPr>
        <p:txBody>
          <a:bodyPr>
            <a:normAutofit/>
          </a:bodyPr>
          <a:lstStyle/>
          <a:p>
            <a:pPr>
              <a:buClr>
                <a:schemeClr val="accent1">
                  <a:lumMod val="75000"/>
                </a:schemeClr>
              </a:buClr>
              <a:buNone/>
            </a:pPr>
            <a:r>
              <a:rPr lang="en-US" sz="2200" dirty="0">
                <a:latin typeface="Arial"/>
                <a:ea typeface="Segoe UI" pitchFamily="34" charset="0"/>
                <a:cs typeface="Arial"/>
              </a:rPr>
              <a:t>Once students have discussed the Rules for Producing</a:t>
            </a:r>
          </a:p>
          <a:p>
            <a:pPr>
              <a:buClr>
                <a:schemeClr val="accent1">
                  <a:lumMod val="75000"/>
                </a:schemeClr>
              </a:buClr>
              <a:buNone/>
            </a:pPr>
            <a:r>
              <a:rPr lang="en-US" sz="2200" dirty="0">
                <a:latin typeface="Arial"/>
                <a:ea typeface="Segoe UI" pitchFamily="34" charset="0"/>
                <a:cs typeface="Arial"/>
              </a:rPr>
              <a:t>Questions: </a:t>
            </a:r>
          </a:p>
          <a:p>
            <a:pPr>
              <a:buClr>
                <a:schemeClr val="accent1">
                  <a:lumMod val="75000"/>
                </a:schemeClr>
              </a:buClr>
              <a:buNone/>
            </a:pPr>
            <a:endParaRPr lang="en-US" sz="2200" dirty="0">
              <a:latin typeface="Arial"/>
              <a:ea typeface="Segoe UI" pitchFamily="34" charset="0"/>
              <a:cs typeface="Arial"/>
            </a:endParaRPr>
          </a:p>
          <a:p>
            <a:pPr>
              <a:buClr>
                <a:schemeClr val="accent1">
                  <a:lumMod val="75000"/>
                </a:schemeClr>
              </a:buClr>
              <a:buSzPct val="79000"/>
            </a:pPr>
            <a:r>
              <a:rPr lang="en-US" sz="2200" dirty="0">
                <a:latin typeface="Arial"/>
                <a:ea typeface="Segoe UI" pitchFamily="34" charset="0"/>
                <a:cs typeface="Arial"/>
              </a:rPr>
              <a:t>  Divide students into small groups of 3-5 </a:t>
            </a:r>
          </a:p>
          <a:p>
            <a:pPr>
              <a:buClr>
                <a:schemeClr val="accent1">
                  <a:lumMod val="75000"/>
                </a:schemeClr>
              </a:buClr>
              <a:buSzPct val="79000"/>
            </a:pPr>
            <a:r>
              <a:rPr lang="en-US" sz="2200" dirty="0">
                <a:latin typeface="Arial"/>
                <a:ea typeface="Segoe UI" pitchFamily="34" charset="0"/>
                <a:cs typeface="Arial"/>
              </a:rPr>
              <a:t>  Ask groups to identify a note-taker</a:t>
            </a:r>
          </a:p>
          <a:p>
            <a:pPr marL="406400" indent="-406400">
              <a:buClr>
                <a:schemeClr val="accent1">
                  <a:lumMod val="75000"/>
                </a:schemeClr>
              </a:buClr>
              <a:buSzPct val="79000"/>
            </a:pPr>
            <a:r>
              <a:rPr lang="en-US" sz="2200" dirty="0">
                <a:latin typeface="Arial"/>
                <a:ea typeface="Segoe UI" pitchFamily="34" charset="0"/>
                <a:cs typeface="Arial"/>
              </a:rPr>
              <a:t>Distribute </a:t>
            </a:r>
            <a:r>
              <a:rPr lang="en-US" sz="2200" b="1" dirty="0">
                <a:latin typeface="Arial"/>
                <a:ea typeface="Segoe UI" pitchFamily="34" charset="0"/>
                <a:cs typeface="Arial"/>
              </a:rPr>
              <a:t>newsprint or worksheets </a:t>
            </a:r>
            <a:r>
              <a:rPr lang="en-US" sz="2200" dirty="0">
                <a:latin typeface="Arial"/>
                <a:ea typeface="Segoe UI" pitchFamily="34" charset="0"/>
                <a:cs typeface="Arial"/>
              </a:rPr>
              <a:t>to each small group</a:t>
            </a:r>
          </a:p>
          <a:p>
            <a:pPr>
              <a:buClr>
                <a:schemeClr val="accent1">
                  <a:lumMod val="75000"/>
                </a:schemeClr>
              </a:buClr>
            </a:pPr>
            <a:endParaRPr lang="en-US" sz="2200" dirty="0">
              <a:latin typeface="Arial"/>
              <a:ea typeface="Segoe UI" pitchFamily="34" charset="0"/>
              <a:cs typeface="Arial"/>
            </a:endParaRPr>
          </a:p>
          <a:p>
            <a:pPr>
              <a:buClr>
                <a:schemeClr val="accent1">
                  <a:lumMod val="75000"/>
                </a:schemeClr>
              </a:buClr>
            </a:pPr>
            <a:endParaRPr lang="en-US" sz="2200" dirty="0">
              <a:solidFill>
                <a:srgbClr val="FF6600"/>
              </a:solidFill>
              <a:latin typeface="Arial"/>
              <a:ea typeface="Segoe UI" pitchFamily="34" charset="0"/>
              <a:cs typeface="Arial"/>
            </a:endParaRPr>
          </a:p>
          <a:p>
            <a:endParaRPr lang="en-US" dirty="0"/>
          </a:p>
        </p:txBody>
      </p:sp>
      <p:sp>
        <p:nvSpPr>
          <p:cNvPr id="5" name="TextBox 4"/>
          <p:cNvSpPr txBox="1"/>
          <p:nvPr/>
        </p:nvSpPr>
        <p:spPr>
          <a:xfrm>
            <a:off x="287844" y="609600"/>
            <a:ext cx="4817556" cy="584776"/>
          </a:xfrm>
          <a:prstGeom prst="rect">
            <a:avLst/>
          </a:prstGeom>
          <a:noFill/>
        </p:spPr>
        <p:txBody>
          <a:bodyPr wrap="square" rtlCol="0">
            <a:spAutoFit/>
          </a:bodyPr>
          <a:lstStyle/>
          <a:p>
            <a:pPr>
              <a:buNone/>
            </a:pPr>
            <a:r>
              <a:rPr lang="en-US" sz="3200" dirty="0">
                <a:solidFill>
                  <a:srgbClr val="000090"/>
                </a:solidFill>
                <a:latin typeface="Abadi MT Condensed Extra Bold"/>
                <a:ea typeface="Segoe UI" pitchFamily="34" charset="0"/>
                <a:cs typeface="Abadi MT Condensed Extra Bold"/>
              </a:rPr>
              <a:t>Producing Questions</a:t>
            </a:r>
            <a:endParaRPr lang="en-US" sz="3200" dirty="0">
              <a:solidFill>
                <a:srgbClr val="000090"/>
              </a:solidFill>
              <a:latin typeface="Abadi MT Condensed Extra Bold"/>
              <a:cs typeface="Abadi MT Condensed Extra Bol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395235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344488" indent="-344488">
              <a:lnSpc>
                <a:spcPct val="80000"/>
              </a:lnSpc>
              <a:buSzTx/>
              <a:buNone/>
            </a:pPr>
            <a:endParaRPr lang="en-US" sz="2200" b="1" dirty="0">
              <a:latin typeface="Arial"/>
              <a:ea typeface="Segoe UI" pitchFamily="34" charset="0"/>
              <a:cs typeface="Arial"/>
            </a:endParaRPr>
          </a:p>
          <a:p>
            <a:pPr marL="344488" indent="-344488">
              <a:lnSpc>
                <a:spcPct val="80000"/>
              </a:lnSpc>
              <a:buSzTx/>
              <a:buNone/>
            </a:pPr>
            <a:r>
              <a:rPr lang="en-US" sz="2200" b="1" dirty="0">
                <a:latin typeface="Arial"/>
                <a:ea typeface="Segoe UI" pitchFamily="34" charset="0"/>
                <a:cs typeface="Arial"/>
              </a:rPr>
              <a:t>Introduce the </a:t>
            </a:r>
            <a:r>
              <a:rPr lang="en-US" sz="2200" b="1" dirty="0">
                <a:solidFill>
                  <a:srgbClr val="000090"/>
                </a:solidFill>
                <a:latin typeface="Arial"/>
                <a:ea typeface="Segoe UI" pitchFamily="34" charset="0"/>
                <a:cs typeface="Arial"/>
              </a:rPr>
              <a:t>QFocus</a:t>
            </a:r>
            <a:r>
              <a:rPr lang="en-US" sz="2200" b="1" dirty="0">
                <a:latin typeface="Arial"/>
                <a:ea typeface="Segoe UI" pitchFamily="34" charset="0"/>
                <a:cs typeface="Arial"/>
              </a:rPr>
              <a:t> and ask students to:</a:t>
            </a:r>
          </a:p>
          <a:p>
            <a:pPr marL="344488" indent="-344488">
              <a:lnSpc>
                <a:spcPct val="80000"/>
              </a:lnSpc>
              <a:buSzTx/>
              <a:buNone/>
            </a:pPr>
            <a:endParaRPr lang="en-US" sz="2200" b="1" dirty="0">
              <a:solidFill>
                <a:srgbClr val="000090"/>
              </a:solidFill>
              <a:latin typeface="Arial"/>
              <a:ea typeface="Segoe UI" pitchFamily="34" charset="0"/>
              <a:cs typeface="Arial"/>
            </a:endParaRPr>
          </a:p>
          <a:p>
            <a:pPr marL="344488" indent="-344488">
              <a:lnSpc>
                <a:spcPct val="80000"/>
              </a:lnSpc>
              <a:buSzTx/>
            </a:pPr>
            <a:r>
              <a:rPr lang="en-US" sz="2200" dirty="0">
                <a:latin typeface="Arial"/>
                <a:ea typeface="Segoe UI" pitchFamily="34" charset="0"/>
                <a:cs typeface="Arial"/>
              </a:rPr>
              <a:t>Produce as many questions as they can in allotted time</a:t>
            </a:r>
            <a:br>
              <a:rPr lang="en-US" sz="2200" i="1" dirty="0">
                <a:latin typeface="Arial"/>
                <a:ea typeface="Segoe UI" pitchFamily="34" charset="0"/>
                <a:cs typeface="Arial"/>
              </a:rPr>
            </a:br>
            <a:endParaRPr lang="en-US" sz="2200" i="1" dirty="0">
              <a:latin typeface="Arial"/>
              <a:ea typeface="Segoe UI" pitchFamily="34" charset="0"/>
              <a:cs typeface="Arial"/>
            </a:endParaRPr>
          </a:p>
          <a:p>
            <a:pPr marL="344488" indent="-344488">
              <a:lnSpc>
                <a:spcPct val="80000"/>
              </a:lnSpc>
              <a:buSzTx/>
            </a:pPr>
            <a:r>
              <a:rPr lang="en-US" sz="2200" dirty="0">
                <a:latin typeface="Arial"/>
                <a:ea typeface="Segoe UI" pitchFamily="34" charset="0"/>
                <a:cs typeface="Arial"/>
              </a:rPr>
              <a:t>Follow the Rules for Producing Questions</a:t>
            </a:r>
            <a:br>
              <a:rPr lang="en-US" sz="2200" dirty="0">
                <a:latin typeface="Arial"/>
                <a:ea typeface="Segoe UI" pitchFamily="34" charset="0"/>
                <a:cs typeface="Arial"/>
              </a:rPr>
            </a:br>
            <a:endParaRPr lang="en-US" sz="2200" dirty="0">
              <a:latin typeface="Arial"/>
              <a:ea typeface="Segoe UI" pitchFamily="34" charset="0"/>
              <a:cs typeface="Arial"/>
            </a:endParaRPr>
          </a:p>
          <a:p>
            <a:pPr marL="344488" indent="-344488">
              <a:lnSpc>
                <a:spcPct val="80000"/>
              </a:lnSpc>
              <a:buSzTx/>
            </a:pPr>
            <a:r>
              <a:rPr lang="en-US" sz="2200" dirty="0">
                <a:latin typeface="Arial"/>
                <a:ea typeface="Segoe UI" pitchFamily="34" charset="0"/>
                <a:cs typeface="Arial"/>
              </a:rPr>
              <a:t>Number the questions</a:t>
            </a:r>
          </a:p>
          <a:p>
            <a:pPr marL="344488" indent="-344488">
              <a:lnSpc>
                <a:spcPct val="80000"/>
              </a:lnSpc>
              <a:buSzTx/>
              <a:buNone/>
            </a:pPr>
            <a:endParaRPr lang="en-US" sz="2200" b="1" dirty="0">
              <a:latin typeface="Arial"/>
              <a:ea typeface="Segoe UI" pitchFamily="34" charset="0"/>
              <a:cs typeface="Arial"/>
            </a:endParaRPr>
          </a:p>
          <a:p>
            <a:pPr marL="344488" indent="-344488">
              <a:lnSpc>
                <a:spcPct val="80000"/>
              </a:lnSpc>
              <a:buSzTx/>
              <a:buNone/>
            </a:pPr>
            <a:endParaRPr lang="en-US" sz="2200" b="1" dirty="0">
              <a:latin typeface="Arial"/>
              <a:ea typeface="Segoe UI" pitchFamily="34" charset="0"/>
              <a:cs typeface="Arial"/>
            </a:endParaRPr>
          </a:p>
          <a:p>
            <a:pPr marL="344488" indent="-344488">
              <a:lnSpc>
                <a:spcPct val="80000"/>
              </a:lnSpc>
              <a:buClr>
                <a:schemeClr val="accent1">
                  <a:lumMod val="50000"/>
                </a:schemeClr>
              </a:buClr>
              <a:buSzTx/>
              <a:buNone/>
            </a:pPr>
            <a:r>
              <a:rPr lang="en-US" sz="2200" b="1" dirty="0">
                <a:solidFill>
                  <a:srgbClr val="FF6600"/>
                </a:solidFill>
                <a:latin typeface="Arial"/>
                <a:ea typeface="Segoe UI" pitchFamily="34" charset="0"/>
                <a:cs typeface="Arial"/>
              </a:rPr>
              <a:t>TIP:  </a:t>
            </a:r>
            <a:r>
              <a:rPr lang="en-US" sz="2200" dirty="0">
                <a:solidFill>
                  <a:srgbClr val="FF6600"/>
                </a:solidFill>
                <a:latin typeface="Arial"/>
                <a:ea typeface="Segoe UI" pitchFamily="34" charset="0"/>
                <a:cs typeface="Arial"/>
              </a:rPr>
              <a:t>The note-taker should also contribute questions   </a:t>
            </a:r>
          </a:p>
          <a:p>
            <a:endParaRPr lang="en-US" dirty="0"/>
          </a:p>
        </p:txBody>
      </p:sp>
      <p:sp>
        <p:nvSpPr>
          <p:cNvPr id="7" name="Title 1"/>
          <p:cNvSpPr>
            <a:spLocks noGrp="1"/>
          </p:cNvSpPr>
          <p:nvPr>
            <p:ph type="title"/>
          </p:nvPr>
        </p:nvSpPr>
        <p:spPr>
          <a:xfrm>
            <a:off x="457200" y="5334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Producing Questions</a:t>
            </a:r>
            <a:endParaRPr lang="en-US" dirty="0">
              <a:solidFill>
                <a:srgbClr val="000090"/>
              </a:solidFill>
              <a:latin typeface="Abadi MT Condensed Extra Bold"/>
              <a:cs typeface="Abadi MT Condensed Extra Bold"/>
            </a:endParaRPr>
          </a:p>
        </p:txBody>
      </p:sp>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680466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71600" y="533401"/>
            <a:ext cx="6858000" cy="5622926"/>
          </a:xfrm>
        </p:spPr>
        <p:txBody>
          <a:bodyPr>
            <a:normAutofit/>
          </a:bodyPr>
          <a:lstStyle/>
          <a:p>
            <a:pPr algn="ctr">
              <a:buNone/>
            </a:pPr>
            <a:r>
              <a:rPr lang="en-US" sz="3200" b="1" dirty="0">
                <a:solidFill>
                  <a:srgbClr val="000090"/>
                </a:solidFill>
                <a:latin typeface="Abadi MT Condensed Extra Bold"/>
                <a:ea typeface="Segoe UI" pitchFamily="34" charset="0"/>
                <a:cs typeface="Abadi MT Condensed Extra Bold"/>
              </a:rPr>
              <a:t>4</a:t>
            </a:r>
          </a:p>
          <a:p>
            <a:pPr algn="ctr">
              <a:buNone/>
            </a:pPr>
            <a:r>
              <a:rPr lang="en-US" sz="3200" dirty="0">
                <a:solidFill>
                  <a:srgbClr val="000090"/>
                </a:solidFill>
                <a:latin typeface="Abadi MT Condensed Extra Bold"/>
                <a:cs typeface="Abadi MT Condensed Extra Bold"/>
              </a:rPr>
              <a:t>Categorizing Questions </a:t>
            </a:r>
          </a:p>
        </p:txBody>
      </p:sp>
      <p:graphicFrame>
        <p:nvGraphicFramePr>
          <p:cNvPr id="11" name="Content Placeholder 6"/>
          <p:cNvGraphicFramePr>
            <a:graphicFrameLocks/>
          </p:cNvGraphicFramePr>
          <p:nvPr/>
        </p:nvGraphicFramePr>
        <p:xfrm>
          <a:off x="1615413" y="2133600"/>
          <a:ext cx="6096000" cy="2971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logo3.png"/>
          <p:cNvPicPr>
            <a:picLocks noChangeAspect="1"/>
          </p:cNvPicPr>
          <p:nvPr/>
        </p:nvPicPr>
        <p:blipFill>
          <a:blip r:embed="rId7"/>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480298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20000" cy="741362"/>
          </a:xfrm>
        </p:spPr>
        <p:txBody>
          <a:bodyPr/>
          <a:lstStyle/>
          <a:p>
            <a:pPr algn="ctr"/>
            <a:r>
              <a:rPr lang="en-US" dirty="0"/>
              <a:t>Agenda:</a:t>
            </a:r>
          </a:p>
        </p:txBody>
      </p:sp>
      <p:sp>
        <p:nvSpPr>
          <p:cNvPr id="4" name="Content Placeholder 3"/>
          <p:cNvSpPr>
            <a:spLocks noGrp="1"/>
          </p:cNvSpPr>
          <p:nvPr>
            <p:ph idx="1"/>
          </p:nvPr>
        </p:nvSpPr>
        <p:spPr>
          <a:xfrm>
            <a:off x="0" y="1193800"/>
            <a:ext cx="8331200" cy="5664200"/>
          </a:xfrm>
        </p:spPr>
        <p:txBody>
          <a:bodyPr>
            <a:normAutofit/>
          </a:bodyPr>
          <a:lstStyle/>
          <a:p>
            <a:pPr marL="457200" indent="-457200">
              <a:buFont typeface="Arial" pitchFamily="34" charset="0"/>
              <a:buAutoNum type="arabicPeriod"/>
            </a:pPr>
            <a:r>
              <a:rPr lang="en-US" sz="3600" dirty="0"/>
              <a:t>How do we get our students to ask good questions?</a:t>
            </a:r>
          </a:p>
          <a:p>
            <a:pPr marL="457200" indent="-457200">
              <a:buFont typeface="Arial" pitchFamily="34" charset="0"/>
              <a:buAutoNum type="arabicPeriod"/>
            </a:pPr>
            <a:endParaRPr lang="en-US" sz="3600" dirty="0"/>
          </a:p>
          <a:p>
            <a:pPr marL="457200" indent="-457200">
              <a:buFont typeface="Arial" pitchFamily="34" charset="0"/>
              <a:buAutoNum type="arabicPeriod"/>
            </a:pPr>
            <a:r>
              <a:rPr lang="en-US" sz="3600" dirty="0"/>
              <a:t>Once they ask the question what should </a:t>
            </a:r>
          </a:p>
          <a:p>
            <a:pPr marL="0" indent="0">
              <a:buNone/>
            </a:pPr>
            <a:r>
              <a:rPr lang="en-US" sz="3600" dirty="0"/>
              <a:t>     happen next?</a:t>
            </a:r>
          </a:p>
          <a:p>
            <a:pPr marL="0" indent="0">
              <a:buNone/>
            </a:pPr>
            <a:endParaRPr lang="en-US" sz="3600" dirty="0"/>
          </a:p>
          <a:p>
            <a:pPr marL="0" indent="0">
              <a:buNone/>
            </a:pPr>
            <a:r>
              <a:rPr lang="en-US" sz="3600" dirty="0"/>
              <a:t>3.  How can students make their thinking </a:t>
            </a:r>
          </a:p>
          <a:p>
            <a:pPr marL="0" indent="0">
              <a:buNone/>
            </a:pPr>
            <a:r>
              <a:rPr lang="en-US" sz="3600" dirty="0"/>
              <a:t>     public?</a:t>
            </a:r>
          </a:p>
          <a:p>
            <a:pPr marL="0" indent="0">
              <a:buNone/>
            </a:pPr>
            <a:endParaRPr lang="en-US" sz="3600" dirty="0"/>
          </a:p>
          <a:p>
            <a:pPr marL="571500" indent="-457200">
              <a:buFont typeface="+mj-lt"/>
              <a:buAutoNum type="arabicPeriod"/>
            </a:pPr>
            <a:endParaRPr lang="en-US" sz="2800" dirty="0"/>
          </a:p>
        </p:txBody>
      </p:sp>
    </p:spTree>
    <p:extLst>
      <p:ext uri="{BB962C8B-B14F-4D97-AF65-F5344CB8AC3E}">
        <p14:creationId xmlns:p14="http://schemas.microsoft.com/office/powerpoint/2010/main" val="3951225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nSpc>
                <a:spcPct val="80000"/>
              </a:lnSpc>
              <a:buSzTx/>
              <a:buFont typeface="Wingdings" charset="2"/>
              <a:buNone/>
            </a:pPr>
            <a:endParaRPr lang="en-US" sz="2200" b="1" dirty="0">
              <a:latin typeface="Arial"/>
              <a:ea typeface="Segoe UI" pitchFamily="34" charset="0"/>
              <a:cs typeface="Arial"/>
            </a:endParaRPr>
          </a:p>
          <a:p>
            <a:pPr>
              <a:lnSpc>
                <a:spcPct val="80000"/>
              </a:lnSpc>
              <a:buSzTx/>
              <a:buFont typeface="Wingdings" charset="2"/>
              <a:buNone/>
            </a:pPr>
            <a:r>
              <a:rPr lang="en-US" sz="2200" b="1" dirty="0">
                <a:latin typeface="Arial"/>
                <a:ea typeface="Segoe UI" pitchFamily="34" charset="0"/>
                <a:cs typeface="Arial"/>
              </a:rPr>
              <a:t>Define closed and open-ended questions: </a:t>
            </a:r>
          </a:p>
          <a:p>
            <a:pPr>
              <a:lnSpc>
                <a:spcPct val="80000"/>
              </a:lnSpc>
              <a:buSzTx/>
              <a:buFont typeface="Wingdings" charset="2"/>
              <a:buNone/>
            </a:pPr>
            <a:endParaRPr lang="en-US" sz="2200" b="1" dirty="0">
              <a:latin typeface="Arial"/>
              <a:ea typeface="Segoe UI" pitchFamily="34" charset="0"/>
              <a:cs typeface="Arial"/>
            </a:endParaRPr>
          </a:p>
          <a:p>
            <a:pPr>
              <a:lnSpc>
                <a:spcPct val="80000"/>
              </a:lnSpc>
              <a:spcBef>
                <a:spcPct val="20000"/>
              </a:spcBef>
              <a:buClr>
                <a:schemeClr val="accent1"/>
              </a:buClr>
            </a:pPr>
            <a:r>
              <a:rPr lang="en-US" sz="2200" b="1" dirty="0">
                <a:latin typeface="Arial"/>
                <a:ea typeface="Segoe UI" pitchFamily="34" charset="0"/>
                <a:cs typeface="Arial"/>
              </a:rPr>
              <a:t>Closed-ended Questions</a:t>
            </a:r>
            <a:r>
              <a:rPr lang="en-US" sz="2200" dirty="0">
                <a:latin typeface="Arial"/>
                <a:ea typeface="Segoe UI" pitchFamily="34" charset="0"/>
                <a:cs typeface="Arial"/>
              </a:rPr>
              <a:t> can be answered with a “yes’ or “no” or with a one-word answer</a:t>
            </a:r>
          </a:p>
          <a:p>
            <a:pPr>
              <a:lnSpc>
                <a:spcPct val="80000"/>
              </a:lnSpc>
              <a:spcBef>
                <a:spcPct val="20000"/>
              </a:spcBef>
              <a:buClr>
                <a:schemeClr val="accent1"/>
              </a:buClr>
              <a:buNone/>
            </a:pPr>
            <a:endParaRPr lang="en-US" sz="2200" dirty="0">
              <a:latin typeface="Arial"/>
              <a:ea typeface="Segoe UI" pitchFamily="34" charset="0"/>
              <a:cs typeface="Arial"/>
            </a:endParaRPr>
          </a:p>
          <a:p>
            <a:pPr>
              <a:lnSpc>
                <a:spcPct val="80000"/>
              </a:lnSpc>
              <a:spcBef>
                <a:spcPct val="20000"/>
              </a:spcBef>
              <a:buClr>
                <a:schemeClr val="accent1"/>
              </a:buClr>
            </a:pPr>
            <a:r>
              <a:rPr lang="en-US" sz="2200" b="1" dirty="0">
                <a:latin typeface="Arial"/>
                <a:ea typeface="Segoe UI" pitchFamily="34" charset="0"/>
                <a:cs typeface="Arial"/>
              </a:rPr>
              <a:t>Open-ended Questions</a:t>
            </a:r>
            <a:r>
              <a:rPr lang="en-US" sz="2200" dirty="0">
                <a:latin typeface="Arial"/>
                <a:ea typeface="Segoe UI" pitchFamily="34" charset="0"/>
                <a:cs typeface="Arial"/>
              </a:rPr>
              <a:t> require more explanation</a:t>
            </a:r>
          </a:p>
          <a:p>
            <a:pPr>
              <a:buNone/>
            </a:pPr>
            <a:endParaRPr lang="en-US" sz="2200" dirty="0">
              <a:latin typeface="Arial"/>
              <a:cs typeface="Arial"/>
            </a:endParaRPr>
          </a:p>
        </p:txBody>
      </p:sp>
      <p:sp>
        <p:nvSpPr>
          <p:cNvPr id="6" name="Title 1"/>
          <p:cNvSpPr>
            <a:spLocks noGrp="1"/>
          </p:cNvSpPr>
          <p:nvPr>
            <p:ph type="title"/>
          </p:nvPr>
        </p:nvSpPr>
        <p:spPr>
          <a:xfrm>
            <a:off x="457200" y="5334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Categorizing Questions</a:t>
            </a:r>
            <a:endParaRPr lang="en-US" dirty="0">
              <a:solidFill>
                <a:srgbClr val="000090"/>
              </a:solidFill>
              <a:latin typeface="Abadi MT Condensed Extra Bold"/>
              <a:cs typeface="Abadi MT Condensed Extra Bol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544617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buNone/>
            </a:pPr>
            <a:endParaRPr lang="en-US" sz="2200" b="1" dirty="0">
              <a:solidFill>
                <a:srgbClr val="FF6600"/>
              </a:solidFill>
              <a:latin typeface="Arial"/>
              <a:ea typeface="Segoe UI" pitchFamily="34" charset="0"/>
              <a:cs typeface="Arial"/>
            </a:endParaRPr>
          </a:p>
          <a:p>
            <a:pPr>
              <a:buNone/>
            </a:pPr>
            <a:r>
              <a:rPr lang="en-US" sz="2200" b="1" dirty="0">
                <a:solidFill>
                  <a:srgbClr val="FF6600"/>
                </a:solidFill>
                <a:latin typeface="Arial"/>
                <a:ea typeface="Segoe UI" pitchFamily="34" charset="0"/>
                <a:cs typeface="Arial"/>
              </a:rPr>
              <a:t>Step 1</a:t>
            </a:r>
          </a:p>
          <a:p>
            <a:pPr>
              <a:buNone/>
            </a:pPr>
            <a:endParaRPr lang="en-US" sz="2200" b="1" dirty="0">
              <a:latin typeface="Arial"/>
              <a:ea typeface="Segoe UI" pitchFamily="34" charset="0"/>
              <a:cs typeface="Arial"/>
            </a:endParaRPr>
          </a:p>
          <a:p>
            <a:pPr>
              <a:buNone/>
            </a:pPr>
            <a:r>
              <a:rPr lang="en-US" sz="2200" b="1" dirty="0">
                <a:latin typeface="Arial"/>
                <a:ea typeface="Segoe UI" pitchFamily="34" charset="0"/>
                <a:cs typeface="Arial"/>
              </a:rPr>
              <a:t>Ask students to look over the list and:</a:t>
            </a:r>
          </a:p>
          <a:p>
            <a:endParaRPr lang="en-US" sz="2200" dirty="0">
              <a:latin typeface="Arial"/>
              <a:ea typeface="Segoe UI" pitchFamily="34" charset="0"/>
              <a:cs typeface="Arial"/>
            </a:endParaRPr>
          </a:p>
          <a:p>
            <a:pPr lvl="1"/>
            <a:r>
              <a:rPr lang="en-US" sz="2200" dirty="0">
                <a:solidFill>
                  <a:schemeClr val="tx1"/>
                </a:solidFill>
                <a:latin typeface="Arial"/>
                <a:ea typeface="Segoe UI" pitchFamily="34" charset="0"/>
                <a:cs typeface="Arial"/>
              </a:rPr>
              <a:t>mark the questions that are </a:t>
            </a:r>
            <a:r>
              <a:rPr lang="en-US" sz="2200" b="1" dirty="0">
                <a:solidFill>
                  <a:schemeClr val="tx1"/>
                </a:solidFill>
                <a:latin typeface="Arial"/>
                <a:ea typeface="Segoe UI" pitchFamily="34" charset="0"/>
                <a:cs typeface="Arial"/>
              </a:rPr>
              <a:t>closed-ended </a:t>
            </a:r>
            <a:r>
              <a:rPr lang="en-US" sz="2200" dirty="0">
                <a:solidFill>
                  <a:schemeClr val="tx1"/>
                </a:solidFill>
                <a:latin typeface="Arial"/>
                <a:ea typeface="Segoe UI" pitchFamily="34" charset="0"/>
                <a:cs typeface="Arial"/>
              </a:rPr>
              <a:t>with a </a:t>
            </a:r>
            <a:r>
              <a:rPr lang="en-US" sz="2200" b="1" dirty="0">
                <a:solidFill>
                  <a:schemeClr val="tx1"/>
                </a:solidFill>
                <a:latin typeface="Arial"/>
                <a:ea typeface="Segoe UI" pitchFamily="34" charset="0"/>
                <a:cs typeface="Arial"/>
              </a:rPr>
              <a:t>“C” </a:t>
            </a:r>
          </a:p>
          <a:p>
            <a:pPr lvl="1"/>
            <a:r>
              <a:rPr lang="en-US" sz="2200" dirty="0">
                <a:solidFill>
                  <a:schemeClr val="tx1"/>
                </a:solidFill>
                <a:latin typeface="Arial"/>
                <a:ea typeface="Segoe UI" pitchFamily="34" charset="0"/>
                <a:cs typeface="Arial"/>
              </a:rPr>
              <a:t>mark the questions that are </a:t>
            </a:r>
            <a:r>
              <a:rPr lang="en-US" sz="2200" b="1" dirty="0">
                <a:solidFill>
                  <a:schemeClr val="tx1"/>
                </a:solidFill>
                <a:latin typeface="Arial"/>
                <a:ea typeface="Segoe UI" pitchFamily="34" charset="0"/>
                <a:cs typeface="Arial"/>
              </a:rPr>
              <a:t>open-ended </a:t>
            </a:r>
            <a:r>
              <a:rPr lang="en-US" sz="2200" dirty="0">
                <a:solidFill>
                  <a:schemeClr val="tx1"/>
                </a:solidFill>
                <a:latin typeface="Arial"/>
                <a:ea typeface="Segoe UI" pitchFamily="34" charset="0"/>
                <a:cs typeface="Arial"/>
              </a:rPr>
              <a:t>with an </a:t>
            </a:r>
            <a:r>
              <a:rPr lang="en-US" sz="2200" b="1" dirty="0">
                <a:solidFill>
                  <a:schemeClr val="tx1"/>
                </a:solidFill>
                <a:latin typeface="Arial"/>
                <a:ea typeface="Segoe UI" pitchFamily="34" charset="0"/>
                <a:cs typeface="Arial"/>
              </a:rPr>
              <a:t>“O”</a:t>
            </a:r>
          </a:p>
          <a:p>
            <a:endParaRPr lang="en-US" sz="2200" dirty="0">
              <a:latin typeface="Arial"/>
              <a:cs typeface="Arial"/>
            </a:endParaRPr>
          </a:p>
        </p:txBody>
      </p:sp>
      <p:sp>
        <p:nvSpPr>
          <p:cNvPr id="5" name="Footer Placeholder 4"/>
          <p:cNvSpPr>
            <a:spLocks noGrp="1"/>
          </p:cNvSpPr>
          <p:nvPr>
            <p:ph type="ftr" sz="quarter" idx="11"/>
          </p:nvPr>
        </p:nvSpPr>
        <p:spPr/>
        <p:txBody>
          <a:bodyPr/>
          <a:lstStyle/>
          <a:p>
            <a:pPr algn="ctr"/>
            <a:r>
              <a:rPr lang="en-US"/>
              <a:t>www.rightquestion.org </a:t>
            </a:r>
            <a:endParaRPr lang="en-US" dirty="0"/>
          </a:p>
        </p:txBody>
      </p:sp>
      <p:sp>
        <p:nvSpPr>
          <p:cNvPr id="8" name="Title 1"/>
          <p:cNvSpPr>
            <a:spLocks noGrp="1"/>
          </p:cNvSpPr>
          <p:nvPr>
            <p:ph type="title"/>
          </p:nvPr>
        </p:nvSpPr>
        <p:spPr>
          <a:xfrm>
            <a:off x="457200" y="533400"/>
            <a:ext cx="7467600" cy="533400"/>
          </a:xfrm>
        </p:spPr>
        <p:txBody>
          <a:bodyPr>
            <a:normAutofit fontScale="90000"/>
          </a:bodyPr>
          <a:lstStyle/>
          <a:p>
            <a:r>
              <a:rPr lang="en-US" dirty="0">
                <a:solidFill>
                  <a:srgbClr val="000090"/>
                </a:solidFill>
                <a:latin typeface="Abadi MT Condensed Extra Bold"/>
                <a:ea typeface="Segoe UI" pitchFamily="34" charset="0"/>
                <a:cs typeface="Abadi MT Condensed Extra Bold"/>
              </a:rPr>
              <a:t>Categorizing Questions</a:t>
            </a:r>
            <a:endParaRPr lang="en-US" sz="3200" dirty="0">
              <a:solidFill>
                <a:srgbClr val="008000"/>
              </a:solidFill>
              <a:latin typeface="Futura Condensed"/>
              <a:cs typeface="Futura Condensed"/>
            </a:endParaRPr>
          </a:p>
        </p:txBody>
      </p:sp>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2027907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514350" indent="-514350">
              <a:lnSpc>
                <a:spcPct val="80000"/>
              </a:lnSpc>
              <a:spcBef>
                <a:spcPct val="20000"/>
              </a:spcBef>
              <a:buNone/>
            </a:pPr>
            <a:endParaRPr lang="en-US" sz="2200" b="1" dirty="0">
              <a:solidFill>
                <a:srgbClr val="FF6600"/>
              </a:solidFill>
              <a:latin typeface="Arial"/>
              <a:ea typeface="Segoe UI" pitchFamily="34" charset="0"/>
              <a:cs typeface="Arial"/>
            </a:endParaRPr>
          </a:p>
          <a:p>
            <a:pPr marL="514350" indent="-514350">
              <a:lnSpc>
                <a:spcPct val="80000"/>
              </a:lnSpc>
              <a:spcBef>
                <a:spcPct val="20000"/>
              </a:spcBef>
              <a:buNone/>
            </a:pPr>
            <a:r>
              <a:rPr lang="en-US" sz="2200" b="1" dirty="0">
                <a:solidFill>
                  <a:srgbClr val="FF6600"/>
                </a:solidFill>
                <a:latin typeface="Arial"/>
                <a:ea typeface="Segoe UI" pitchFamily="34" charset="0"/>
                <a:cs typeface="Arial"/>
              </a:rPr>
              <a:t>Step 2</a:t>
            </a:r>
          </a:p>
          <a:p>
            <a:pPr marL="514350" indent="-514350">
              <a:lnSpc>
                <a:spcPct val="80000"/>
              </a:lnSpc>
              <a:spcBef>
                <a:spcPct val="20000"/>
              </a:spcBef>
              <a:buClr>
                <a:schemeClr val="accent1"/>
              </a:buClr>
              <a:buFont typeface="Courier New"/>
              <a:buChar char="o"/>
            </a:pPr>
            <a:endParaRPr lang="en-US" sz="2200" b="1" dirty="0">
              <a:solidFill>
                <a:srgbClr val="FF6600"/>
              </a:solidFill>
              <a:latin typeface="Arial"/>
              <a:ea typeface="Segoe UI" pitchFamily="34" charset="0"/>
              <a:cs typeface="Arial"/>
            </a:endParaRPr>
          </a:p>
          <a:p>
            <a:pPr marL="1154430" lvl="2" indent="-514350">
              <a:lnSpc>
                <a:spcPct val="80000"/>
              </a:lnSpc>
              <a:buSzPct val="90000"/>
              <a:buNone/>
            </a:pPr>
            <a:r>
              <a:rPr lang="en-US" sz="2200" b="1" dirty="0">
                <a:latin typeface="Arial"/>
                <a:ea typeface="Segoe UI" pitchFamily="34" charset="0"/>
                <a:cs typeface="Arial"/>
              </a:rPr>
              <a:t>Ask students to name:</a:t>
            </a:r>
          </a:p>
          <a:p>
            <a:pPr marL="1154430" lvl="2" indent="-514350">
              <a:lnSpc>
                <a:spcPct val="80000"/>
              </a:lnSpc>
              <a:buSzPct val="90000"/>
            </a:pPr>
            <a:r>
              <a:rPr lang="en-US" sz="2200" dirty="0">
                <a:latin typeface="Arial"/>
                <a:ea typeface="Segoe UI" pitchFamily="34" charset="0"/>
                <a:cs typeface="Arial"/>
              </a:rPr>
              <a:t>advantages of </a:t>
            </a:r>
            <a:r>
              <a:rPr lang="en-US" sz="2200" b="1" dirty="0">
                <a:latin typeface="Arial"/>
                <a:ea typeface="Segoe UI" pitchFamily="34" charset="0"/>
                <a:cs typeface="Arial"/>
              </a:rPr>
              <a:t>closed-ended questions</a:t>
            </a:r>
          </a:p>
          <a:p>
            <a:pPr marL="1154430" lvl="2" indent="-514350">
              <a:lnSpc>
                <a:spcPct val="80000"/>
              </a:lnSpc>
              <a:buSzPct val="90000"/>
              <a:buFont typeface="Wingdings" charset="2"/>
              <a:buChar char="§"/>
            </a:pPr>
            <a:endParaRPr lang="en-US" sz="2200" b="1" dirty="0">
              <a:latin typeface="Arial"/>
              <a:ea typeface="Segoe UI" pitchFamily="34" charset="0"/>
              <a:cs typeface="Arial"/>
            </a:endParaRPr>
          </a:p>
          <a:p>
            <a:pPr marL="1154430" lvl="2" indent="-514350">
              <a:lnSpc>
                <a:spcPct val="80000"/>
              </a:lnSpc>
              <a:buSzPct val="90000"/>
              <a:buNone/>
            </a:pPr>
            <a:r>
              <a:rPr lang="en-US" sz="2200" b="1" dirty="0">
                <a:latin typeface="Arial"/>
                <a:ea typeface="Segoe UI" pitchFamily="34" charset="0"/>
                <a:cs typeface="Arial"/>
              </a:rPr>
              <a:t>And </a:t>
            </a:r>
          </a:p>
          <a:p>
            <a:pPr marL="1154430" lvl="2" indent="-514350">
              <a:lnSpc>
                <a:spcPct val="80000"/>
              </a:lnSpc>
              <a:buSzPct val="90000"/>
            </a:pPr>
            <a:r>
              <a:rPr lang="en-US" sz="2200" dirty="0">
                <a:latin typeface="Arial"/>
                <a:ea typeface="Segoe UI" pitchFamily="34" charset="0"/>
                <a:cs typeface="Arial"/>
              </a:rPr>
              <a:t>disadvantages of </a:t>
            </a:r>
            <a:r>
              <a:rPr lang="en-US" sz="2200" b="1" dirty="0">
                <a:latin typeface="Arial"/>
                <a:ea typeface="Segoe UI" pitchFamily="34" charset="0"/>
                <a:cs typeface="Arial"/>
              </a:rPr>
              <a:t>closed-ended questions</a:t>
            </a:r>
          </a:p>
          <a:p>
            <a:pPr marL="514350" indent="-514350">
              <a:lnSpc>
                <a:spcPct val="80000"/>
              </a:lnSpc>
              <a:spcBef>
                <a:spcPct val="20000"/>
              </a:spcBef>
              <a:buClr>
                <a:schemeClr val="accent1"/>
              </a:buClr>
              <a:buSzPct val="90000"/>
              <a:buFont typeface="Courier New"/>
              <a:buChar char="o"/>
            </a:pPr>
            <a:endParaRPr lang="en-US" sz="2200" dirty="0">
              <a:latin typeface="Arial"/>
              <a:cs typeface="Arial"/>
            </a:endParaRPr>
          </a:p>
          <a:p>
            <a:pPr marL="514350" indent="-514350">
              <a:lnSpc>
                <a:spcPct val="80000"/>
              </a:lnSpc>
              <a:spcBef>
                <a:spcPct val="20000"/>
              </a:spcBef>
              <a:buClr>
                <a:schemeClr val="accent1"/>
              </a:buClr>
              <a:buSzPct val="90000"/>
              <a:buFont typeface="Courier New"/>
              <a:buChar char="o"/>
            </a:pPr>
            <a:endParaRPr lang="en-US" sz="2200" dirty="0">
              <a:latin typeface="Arial"/>
              <a:cs typeface="Arial"/>
            </a:endParaRPr>
          </a:p>
          <a:p>
            <a:pPr marL="514350" indent="-514350">
              <a:lnSpc>
                <a:spcPct val="80000"/>
              </a:lnSpc>
              <a:spcBef>
                <a:spcPct val="20000"/>
              </a:spcBef>
              <a:buClr>
                <a:schemeClr val="accent1"/>
              </a:buClr>
              <a:buSzPct val="90000"/>
              <a:buNone/>
            </a:pPr>
            <a:endParaRPr lang="en-US" sz="2200" dirty="0">
              <a:latin typeface="Arial"/>
              <a:cs typeface="Arial"/>
            </a:endParaRPr>
          </a:p>
        </p:txBody>
      </p:sp>
      <p:sp>
        <p:nvSpPr>
          <p:cNvPr id="8" name="Title 1"/>
          <p:cNvSpPr>
            <a:spLocks noGrp="1"/>
          </p:cNvSpPr>
          <p:nvPr>
            <p:ph type="title"/>
          </p:nvPr>
        </p:nvSpPr>
        <p:spPr>
          <a:xfrm>
            <a:off x="457200" y="5334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Categorizing Questions</a:t>
            </a:r>
            <a:endParaRPr lang="en-US" dirty="0">
              <a:solidFill>
                <a:srgbClr val="008000"/>
              </a:solidFill>
              <a:latin typeface="Futura Condensed"/>
              <a:cs typeface="Futura Condensed"/>
            </a:endParaRPr>
          </a:p>
        </p:txBody>
      </p:sp>
      <p:pic>
        <p:nvPicPr>
          <p:cNvPr id="6" name="Picture 5" descr="logo3.png"/>
          <p:cNvPicPr>
            <a:picLocks noChangeAspect="1"/>
          </p:cNvPicPr>
          <p:nvPr/>
        </p:nvPicPr>
        <p:blipFill>
          <a:blip r:embed="rId3"/>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6939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4800" y="1233332"/>
            <a:ext cx="7620000" cy="4800600"/>
          </a:xfrm>
        </p:spPr>
        <p:txBody>
          <a:bodyPr>
            <a:normAutofit lnSpcReduction="10000"/>
          </a:bodyPr>
          <a:lstStyle/>
          <a:p>
            <a:pPr marL="465138" indent="-465138">
              <a:lnSpc>
                <a:spcPct val="80000"/>
              </a:lnSpc>
              <a:spcBef>
                <a:spcPct val="20000"/>
              </a:spcBef>
              <a:buNone/>
            </a:pPr>
            <a:endParaRPr lang="en-US" sz="2200" b="1" dirty="0">
              <a:solidFill>
                <a:srgbClr val="FF6600"/>
              </a:solidFill>
              <a:latin typeface="Arial"/>
              <a:ea typeface="Segoe UI" pitchFamily="34" charset="0"/>
              <a:cs typeface="Arial"/>
            </a:endParaRPr>
          </a:p>
          <a:p>
            <a:pPr marL="465138" indent="-465138">
              <a:lnSpc>
                <a:spcPct val="80000"/>
              </a:lnSpc>
              <a:spcBef>
                <a:spcPct val="20000"/>
              </a:spcBef>
              <a:buNone/>
            </a:pPr>
            <a:r>
              <a:rPr lang="en-US" sz="2200" b="1" dirty="0">
                <a:solidFill>
                  <a:srgbClr val="FF6600"/>
                </a:solidFill>
                <a:latin typeface="Arial"/>
                <a:ea typeface="Segoe UI" pitchFamily="34" charset="0"/>
                <a:cs typeface="Arial"/>
              </a:rPr>
              <a:t>Step 3 </a:t>
            </a:r>
          </a:p>
          <a:p>
            <a:pPr marL="465138" indent="-465138">
              <a:lnSpc>
                <a:spcPct val="80000"/>
              </a:lnSpc>
              <a:spcBef>
                <a:spcPct val="20000"/>
              </a:spcBef>
              <a:buNone/>
            </a:pPr>
            <a:endParaRPr lang="en-US" sz="2200" b="1" dirty="0">
              <a:solidFill>
                <a:srgbClr val="FF6600"/>
              </a:solidFill>
              <a:latin typeface="Arial"/>
              <a:ea typeface="Segoe UI" pitchFamily="34" charset="0"/>
              <a:cs typeface="Arial"/>
            </a:endParaRPr>
          </a:p>
          <a:p>
            <a:pPr marL="465138" indent="-14288">
              <a:lnSpc>
                <a:spcPct val="80000"/>
              </a:lnSpc>
              <a:spcBef>
                <a:spcPct val="20000"/>
              </a:spcBef>
              <a:buNone/>
            </a:pPr>
            <a:r>
              <a:rPr lang="en-US" sz="2200" dirty="0">
                <a:latin typeface="Arial"/>
                <a:ea typeface="Segoe UI" pitchFamily="34" charset="0"/>
                <a:cs typeface="Arial"/>
              </a:rPr>
              <a:t>Ask students to </a:t>
            </a:r>
            <a:r>
              <a:rPr lang="en-US" sz="2200" b="1" dirty="0">
                <a:latin typeface="Arial"/>
                <a:ea typeface="Segoe UI" pitchFamily="34" charset="0"/>
                <a:cs typeface="Arial"/>
              </a:rPr>
              <a:t>practice changing</a:t>
            </a:r>
            <a:r>
              <a:rPr lang="en-US" sz="2200" dirty="0">
                <a:latin typeface="Arial"/>
                <a:ea typeface="Segoe UI" pitchFamily="34" charset="0"/>
                <a:cs typeface="Arial"/>
              </a:rPr>
              <a:t> questions from one type to another</a:t>
            </a:r>
          </a:p>
          <a:p>
            <a:pPr marL="830898" lvl="1" indent="-465138">
              <a:lnSpc>
                <a:spcPct val="80000"/>
              </a:lnSpc>
              <a:buFont typeface="Wingdings" charset="2"/>
              <a:buChar char="§"/>
            </a:pPr>
            <a:endParaRPr lang="en-US" sz="2200" dirty="0">
              <a:solidFill>
                <a:srgbClr val="000000"/>
              </a:solidFill>
              <a:latin typeface="Arial"/>
              <a:ea typeface="Segoe UI" pitchFamily="34" charset="0"/>
              <a:cs typeface="Arial"/>
            </a:endParaRPr>
          </a:p>
          <a:p>
            <a:pPr marL="830263" lvl="1" indent="-379413">
              <a:lnSpc>
                <a:spcPct val="80000"/>
              </a:lnSpc>
            </a:pPr>
            <a:r>
              <a:rPr lang="en-US" sz="2200" dirty="0">
                <a:solidFill>
                  <a:srgbClr val="000000"/>
                </a:solidFill>
                <a:latin typeface="Arial"/>
                <a:ea typeface="Segoe UI" pitchFamily="34" charset="0"/>
                <a:cs typeface="Arial"/>
              </a:rPr>
              <a:t>“Choose one closed-ended question from your list and   change it into an open-ended one.” </a:t>
            </a:r>
          </a:p>
          <a:p>
            <a:pPr marL="830898" lvl="1" indent="-465138">
              <a:lnSpc>
                <a:spcPct val="80000"/>
              </a:lnSpc>
              <a:buFont typeface="Wingdings" charset="2"/>
              <a:buChar char="§"/>
            </a:pPr>
            <a:endParaRPr lang="en-US" sz="2200" dirty="0">
              <a:solidFill>
                <a:srgbClr val="000000"/>
              </a:solidFill>
              <a:latin typeface="Arial"/>
              <a:ea typeface="Segoe UI" pitchFamily="34" charset="0"/>
              <a:cs typeface="Arial"/>
            </a:endParaRPr>
          </a:p>
          <a:p>
            <a:pPr marL="830263" lvl="1" indent="-379413">
              <a:lnSpc>
                <a:spcPct val="80000"/>
              </a:lnSpc>
            </a:pPr>
            <a:r>
              <a:rPr lang="en-US" sz="2200" dirty="0">
                <a:solidFill>
                  <a:srgbClr val="000000"/>
                </a:solidFill>
                <a:latin typeface="Arial"/>
                <a:ea typeface="Segoe UI" pitchFamily="34" charset="0"/>
                <a:cs typeface="Arial"/>
              </a:rPr>
              <a:t>“Choose one open-ended question from your list and change it into an closed-ended one.” </a:t>
            </a:r>
          </a:p>
          <a:p>
            <a:pPr marL="830898" lvl="1" indent="-465138">
              <a:lnSpc>
                <a:spcPct val="80000"/>
              </a:lnSpc>
              <a:buNone/>
            </a:pPr>
            <a:endParaRPr lang="en-US" sz="2200" dirty="0">
              <a:latin typeface="Arial"/>
              <a:ea typeface="Segoe UI" pitchFamily="34" charset="0"/>
              <a:cs typeface="Arial"/>
            </a:endParaRPr>
          </a:p>
          <a:p>
            <a:pPr marL="830898" lvl="1" indent="-465138">
              <a:lnSpc>
                <a:spcPct val="80000"/>
              </a:lnSpc>
              <a:buNone/>
            </a:pPr>
            <a:endParaRPr lang="en-US" sz="2200" dirty="0">
              <a:latin typeface="Arial"/>
              <a:ea typeface="Segoe UI" pitchFamily="34" charset="0"/>
              <a:cs typeface="Arial"/>
            </a:endParaRPr>
          </a:p>
          <a:p>
            <a:pPr marL="830263" lvl="1" indent="-660400">
              <a:lnSpc>
                <a:spcPct val="80000"/>
              </a:lnSpc>
              <a:buNone/>
            </a:pPr>
            <a:r>
              <a:rPr lang="en-US" sz="2200" b="1" dirty="0">
                <a:solidFill>
                  <a:srgbClr val="FF6600"/>
                </a:solidFill>
                <a:latin typeface="Arial"/>
                <a:ea typeface="Segoe UI" pitchFamily="34" charset="0"/>
                <a:cs typeface="Arial"/>
              </a:rPr>
              <a:t>TIP</a:t>
            </a:r>
            <a:r>
              <a:rPr lang="en-US" sz="2200" dirty="0">
                <a:solidFill>
                  <a:srgbClr val="FF6600"/>
                </a:solidFill>
                <a:latin typeface="Arial"/>
                <a:ea typeface="Segoe UI" pitchFamily="34" charset="0"/>
                <a:cs typeface="Arial"/>
              </a:rPr>
              <a:t>:  If students have questions from only one type, for example they only have open-ended questions,  ask them to change two of those questions to closed-ended. </a:t>
            </a:r>
          </a:p>
          <a:p>
            <a:pPr>
              <a:buFont typeface="Wingdings" charset="2"/>
              <a:buChar char="§"/>
            </a:pPr>
            <a:endParaRPr lang="en-US" dirty="0"/>
          </a:p>
        </p:txBody>
      </p:sp>
      <p:sp>
        <p:nvSpPr>
          <p:cNvPr id="8" name="Title 1"/>
          <p:cNvSpPr>
            <a:spLocks noGrp="1"/>
          </p:cNvSpPr>
          <p:nvPr>
            <p:ph type="title"/>
          </p:nvPr>
        </p:nvSpPr>
        <p:spPr>
          <a:xfrm>
            <a:off x="457200" y="5334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Categorizing Questions</a:t>
            </a:r>
            <a:endParaRPr lang="en-US" dirty="0">
              <a:solidFill>
                <a:srgbClr val="008000"/>
              </a:solidFill>
              <a:latin typeface="Futura Condensed"/>
              <a:cs typeface="Futura Condensed"/>
            </a:endParaRPr>
          </a:p>
        </p:txBody>
      </p:sp>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450573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71600" y="457201"/>
            <a:ext cx="6858000" cy="5699126"/>
          </a:xfrm>
        </p:spPr>
        <p:txBody>
          <a:bodyPr>
            <a:normAutofit/>
          </a:bodyPr>
          <a:lstStyle/>
          <a:p>
            <a:pPr algn="ctr">
              <a:buNone/>
            </a:pPr>
            <a:r>
              <a:rPr lang="en-US" sz="3200" b="1" dirty="0">
                <a:solidFill>
                  <a:srgbClr val="000090"/>
                </a:solidFill>
                <a:latin typeface="Abadi MT Condensed Extra Bold"/>
                <a:ea typeface="Segoe UI" pitchFamily="34" charset="0"/>
                <a:cs typeface="Abadi MT Condensed Extra Bold"/>
              </a:rPr>
              <a:t>5 </a:t>
            </a:r>
          </a:p>
          <a:p>
            <a:pPr algn="ctr">
              <a:buNone/>
            </a:pPr>
            <a:r>
              <a:rPr lang="en-US" sz="3200" dirty="0">
                <a:solidFill>
                  <a:srgbClr val="000090"/>
                </a:solidFill>
                <a:latin typeface="Abadi MT Condensed Extra Bold"/>
                <a:ea typeface="Segoe UI" pitchFamily="34" charset="0"/>
                <a:cs typeface="Abadi MT Condensed Extra Bold"/>
              </a:rPr>
              <a:t>Prioritizing Questions</a:t>
            </a:r>
          </a:p>
          <a:p>
            <a:pPr algn="ctr">
              <a:buNone/>
            </a:pPr>
            <a:endParaRPr lang="en-US" sz="3200" dirty="0">
              <a:solidFill>
                <a:srgbClr val="008000"/>
              </a:solidFill>
              <a:latin typeface="Futura Condensed"/>
              <a:cs typeface="Futura Condense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pic>
        <p:nvPicPr>
          <p:cNvPr id="2" name="Picture 1" descr="mcc-qft-top-1b-600x3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057400"/>
            <a:ext cx="4648200" cy="3200400"/>
          </a:xfrm>
          <a:prstGeom prst="rect">
            <a:avLst/>
          </a:prstGeom>
        </p:spPr>
      </p:pic>
    </p:spTree>
    <p:extLst>
      <p:ext uri="{BB962C8B-B14F-4D97-AF65-F5344CB8AC3E}">
        <p14:creationId xmlns:p14="http://schemas.microsoft.com/office/powerpoint/2010/main" val="1529195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nSpc>
                <a:spcPct val="80000"/>
              </a:lnSpc>
              <a:spcBef>
                <a:spcPct val="20000"/>
              </a:spcBef>
              <a:buClr>
                <a:schemeClr val="accent1"/>
              </a:buClr>
              <a:buNone/>
            </a:pPr>
            <a:endParaRPr lang="en-US" sz="2200" dirty="0">
              <a:latin typeface="Arial"/>
              <a:ea typeface="Segoe UI" pitchFamily="34" charset="0"/>
              <a:cs typeface="Arial"/>
            </a:endParaRPr>
          </a:p>
          <a:p>
            <a:pPr>
              <a:lnSpc>
                <a:spcPct val="80000"/>
              </a:lnSpc>
              <a:spcBef>
                <a:spcPct val="20000"/>
              </a:spcBef>
              <a:buClr>
                <a:schemeClr val="accent1"/>
              </a:buClr>
            </a:pPr>
            <a:endParaRPr lang="en-US" sz="2000" dirty="0"/>
          </a:p>
          <a:p>
            <a:pPr algn="ctr">
              <a:lnSpc>
                <a:spcPct val="80000"/>
              </a:lnSpc>
              <a:buSzTx/>
              <a:buFont typeface="Wingdings" charset="2"/>
              <a:buNone/>
            </a:pPr>
            <a:endParaRPr lang="en-US" sz="2200" dirty="0"/>
          </a:p>
        </p:txBody>
      </p:sp>
      <p:sp>
        <p:nvSpPr>
          <p:cNvPr id="4" name="TextBox 3"/>
          <p:cNvSpPr txBox="1"/>
          <p:nvPr/>
        </p:nvSpPr>
        <p:spPr>
          <a:xfrm>
            <a:off x="685800" y="1371602"/>
            <a:ext cx="7696200" cy="4832092"/>
          </a:xfrm>
          <a:prstGeom prst="rect">
            <a:avLst/>
          </a:prstGeom>
          <a:noFill/>
        </p:spPr>
        <p:txBody>
          <a:bodyPr wrap="square" rtlCol="0">
            <a:spAutoFit/>
          </a:bodyPr>
          <a:lstStyle/>
          <a:p>
            <a:r>
              <a:rPr lang="en-US" sz="2200" b="1" dirty="0">
                <a:latin typeface="Arial"/>
                <a:ea typeface="Segoe UI" pitchFamily="34" charset="0"/>
                <a:cs typeface="Arial"/>
              </a:rPr>
              <a:t>Criteria</a:t>
            </a:r>
            <a:r>
              <a:rPr lang="en-US" sz="2200" dirty="0">
                <a:latin typeface="Arial"/>
                <a:ea typeface="Segoe UI" pitchFamily="34" charset="0"/>
                <a:cs typeface="Arial"/>
              </a:rPr>
              <a:t> for prioritizing is usually set by the  teacher. Criteria will depend on what you have planned as next steps with the questions. Instructions for prioritization will vary. Here are some examples:</a:t>
            </a:r>
          </a:p>
          <a:p>
            <a:endParaRPr lang="en-US" sz="2200" dirty="0">
              <a:latin typeface="Arial"/>
              <a:ea typeface="Segoe UI" pitchFamily="34" charset="0"/>
              <a:cs typeface="Arial"/>
            </a:endParaRPr>
          </a:p>
          <a:p>
            <a:r>
              <a:rPr lang="en-US" sz="2200" dirty="0">
                <a:latin typeface="Arial"/>
                <a:ea typeface="Segoe UI" pitchFamily="34" charset="0"/>
                <a:cs typeface="Arial"/>
              </a:rPr>
              <a:t>     Choose three questions that… </a:t>
            </a:r>
          </a:p>
          <a:p>
            <a:pPr lvl="2">
              <a:buFont typeface="Arial"/>
              <a:buChar char="•"/>
            </a:pPr>
            <a:r>
              <a:rPr lang="en-US" sz="2200" i="1" dirty="0">
                <a:latin typeface="Arial"/>
                <a:ea typeface="Segoe UI" pitchFamily="34" charset="0"/>
                <a:cs typeface="Arial"/>
              </a:rPr>
              <a:t>most interest you.</a:t>
            </a:r>
          </a:p>
          <a:p>
            <a:pPr lvl="2">
              <a:buFont typeface="Arial"/>
              <a:buChar char="•"/>
            </a:pPr>
            <a:r>
              <a:rPr lang="en-US" sz="2200" i="1" dirty="0">
                <a:latin typeface="Arial"/>
                <a:ea typeface="Segoe UI" pitchFamily="34" charset="0"/>
                <a:cs typeface="Arial"/>
              </a:rPr>
              <a:t>you consider to be the most important.</a:t>
            </a:r>
          </a:p>
          <a:p>
            <a:pPr lvl="2">
              <a:buFont typeface="Arial"/>
              <a:buChar char="•"/>
            </a:pPr>
            <a:r>
              <a:rPr lang="en-US" sz="2200" i="1" dirty="0">
                <a:latin typeface="Arial"/>
                <a:cs typeface="Arial"/>
              </a:rPr>
              <a:t>will best help you design your research project</a:t>
            </a:r>
          </a:p>
          <a:p>
            <a:pPr lvl="2">
              <a:buFont typeface="Arial"/>
              <a:buChar char="•"/>
            </a:pPr>
            <a:r>
              <a:rPr lang="en-US" sz="2200" i="1" dirty="0">
                <a:latin typeface="Arial"/>
                <a:cs typeface="Arial"/>
              </a:rPr>
              <a:t>will best help you design your experiment</a:t>
            </a:r>
          </a:p>
          <a:p>
            <a:pPr lvl="2">
              <a:buFont typeface="Arial"/>
              <a:buChar char="•"/>
            </a:pPr>
            <a:r>
              <a:rPr lang="en-US" sz="2200" i="1" dirty="0">
                <a:latin typeface="Arial"/>
                <a:cs typeface="Arial"/>
              </a:rPr>
              <a:t>will best help you solve a problem</a:t>
            </a:r>
          </a:p>
          <a:p>
            <a:pPr lvl="2">
              <a:buFont typeface="Arial"/>
              <a:buChar char="•"/>
            </a:pPr>
            <a:r>
              <a:rPr lang="en-US" sz="2200" i="1" dirty="0">
                <a:latin typeface="Arial"/>
                <a:cs typeface="Arial"/>
              </a:rPr>
              <a:t>you want/need to answer first.</a:t>
            </a:r>
          </a:p>
          <a:p>
            <a:endParaRPr lang="en-US" sz="2200" i="1" dirty="0">
              <a:latin typeface="Arial"/>
              <a:cs typeface="Arial"/>
            </a:endParaRPr>
          </a:p>
          <a:p>
            <a:endParaRPr lang="en-US" sz="2200" i="1" dirty="0">
              <a:latin typeface="Arial"/>
              <a:cs typeface="Arial"/>
            </a:endParaRPr>
          </a:p>
        </p:txBody>
      </p:sp>
      <p:sp>
        <p:nvSpPr>
          <p:cNvPr id="7" name="Title 1"/>
          <p:cNvSpPr>
            <a:spLocks noGrp="1"/>
          </p:cNvSpPr>
          <p:nvPr>
            <p:ph type="title"/>
          </p:nvPr>
        </p:nvSpPr>
        <p:spPr>
          <a:xfrm>
            <a:off x="457200" y="5334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Prioritizing Questions</a:t>
            </a:r>
            <a:endParaRPr lang="en-US" dirty="0">
              <a:solidFill>
                <a:srgbClr val="000090"/>
              </a:solidFill>
              <a:latin typeface="Abadi MT Condensed Extra Bold"/>
              <a:cs typeface="Abadi MT Condensed Extra Bold"/>
            </a:endParaRPr>
          </a:p>
        </p:txBody>
      </p:sp>
      <p:pic>
        <p:nvPicPr>
          <p:cNvPr id="8" name="Picture 7"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494613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447800"/>
            <a:ext cx="8229600" cy="4937760"/>
          </a:xfrm>
        </p:spPr>
        <p:txBody>
          <a:bodyPr>
            <a:normAutofit/>
          </a:bodyPr>
          <a:lstStyle/>
          <a:p>
            <a:pPr>
              <a:lnSpc>
                <a:spcPct val="80000"/>
              </a:lnSpc>
              <a:spcBef>
                <a:spcPct val="20000"/>
              </a:spcBef>
            </a:pPr>
            <a:r>
              <a:rPr lang="en-US" sz="2200" dirty="0">
                <a:latin typeface="Arial"/>
                <a:ea typeface="Segoe UI" pitchFamily="34" charset="0"/>
                <a:cs typeface="Arial"/>
              </a:rPr>
              <a:t>Ask students to review their list of questions and choose </a:t>
            </a:r>
            <a:r>
              <a:rPr lang="en-US" sz="2200" b="1" dirty="0">
                <a:latin typeface="Arial"/>
                <a:ea typeface="Segoe UI" pitchFamily="34" charset="0"/>
                <a:cs typeface="Arial"/>
              </a:rPr>
              <a:t>three</a:t>
            </a:r>
            <a:r>
              <a:rPr lang="en-US" sz="2200" dirty="0">
                <a:latin typeface="Arial"/>
                <a:ea typeface="Segoe UI" pitchFamily="34" charset="0"/>
                <a:cs typeface="Arial"/>
              </a:rPr>
              <a:t> questions (most important; to develop a project, etc.).  Mark them with an </a:t>
            </a:r>
            <a:r>
              <a:rPr lang="en-US" sz="2200" b="1" dirty="0">
                <a:latin typeface="Arial"/>
                <a:ea typeface="Segoe UI" pitchFamily="34" charset="0"/>
                <a:cs typeface="Arial"/>
              </a:rPr>
              <a:t>“X” </a:t>
            </a:r>
          </a:p>
          <a:p>
            <a:pPr>
              <a:lnSpc>
                <a:spcPct val="80000"/>
              </a:lnSpc>
              <a:spcBef>
                <a:spcPct val="20000"/>
              </a:spcBef>
              <a:buClr>
                <a:schemeClr val="accent1"/>
              </a:buClr>
              <a:buNone/>
            </a:pPr>
            <a:endParaRPr lang="en-US" sz="2200" dirty="0">
              <a:latin typeface="Arial"/>
              <a:ea typeface="Segoe UI" pitchFamily="34" charset="0"/>
              <a:cs typeface="Arial"/>
            </a:endParaRPr>
          </a:p>
          <a:p>
            <a:pPr>
              <a:lnSpc>
                <a:spcPct val="80000"/>
              </a:lnSpc>
              <a:spcBef>
                <a:spcPct val="20000"/>
              </a:spcBef>
              <a:buClr>
                <a:schemeClr val="accent1"/>
              </a:buClr>
            </a:pPr>
            <a:r>
              <a:rPr lang="en-US" sz="2200" dirty="0">
                <a:latin typeface="Arial"/>
                <a:ea typeface="Segoe UI" pitchFamily="34" charset="0"/>
                <a:cs typeface="Arial"/>
              </a:rPr>
              <a:t>Remind students to keep the QFocus in mind while prioritizing.</a:t>
            </a:r>
          </a:p>
          <a:p>
            <a:pPr>
              <a:lnSpc>
                <a:spcPct val="80000"/>
              </a:lnSpc>
              <a:spcBef>
                <a:spcPct val="20000"/>
              </a:spcBef>
              <a:buClr>
                <a:schemeClr val="accent1"/>
              </a:buClr>
              <a:buNone/>
            </a:pPr>
            <a:endParaRPr lang="en-US" sz="2200" dirty="0">
              <a:latin typeface="Arial"/>
              <a:ea typeface="Segoe UI" pitchFamily="34" charset="0"/>
              <a:cs typeface="Arial"/>
            </a:endParaRPr>
          </a:p>
          <a:p>
            <a:pPr>
              <a:lnSpc>
                <a:spcPct val="80000"/>
              </a:lnSpc>
              <a:spcBef>
                <a:spcPct val="20000"/>
              </a:spcBef>
              <a:buClr>
                <a:schemeClr val="accent1"/>
              </a:buClr>
            </a:pPr>
            <a:endParaRPr lang="en-US" sz="2000" dirty="0"/>
          </a:p>
          <a:p>
            <a:pPr algn="ctr">
              <a:lnSpc>
                <a:spcPct val="80000"/>
              </a:lnSpc>
              <a:buSzTx/>
              <a:buFont typeface="Wingdings" charset="2"/>
              <a:buNone/>
            </a:pPr>
            <a:endParaRPr lang="en-US" sz="2200" dirty="0"/>
          </a:p>
        </p:txBody>
      </p:sp>
      <p:sp>
        <p:nvSpPr>
          <p:cNvPr id="7" name="Title 1"/>
          <p:cNvSpPr>
            <a:spLocks noGrp="1"/>
          </p:cNvSpPr>
          <p:nvPr>
            <p:ph type="title"/>
          </p:nvPr>
        </p:nvSpPr>
        <p:spPr>
          <a:xfrm>
            <a:off x="457200" y="5334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Prioritizing Questions</a:t>
            </a:r>
            <a:endParaRPr lang="en-US" dirty="0">
              <a:solidFill>
                <a:srgbClr val="008000"/>
              </a:solidFill>
              <a:latin typeface="Futura Condensed"/>
              <a:cs typeface="Futura Condensed"/>
            </a:endParaRPr>
          </a:p>
        </p:txBody>
      </p:sp>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396473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418590"/>
            <a:ext cx="8229600" cy="4937760"/>
          </a:xfrm>
        </p:spPr>
        <p:txBody>
          <a:bodyPr>
            <a:normAutofit/>
          </a:bodyPr>
          <a:lstStyle/>
          <a:p>
            <a:pPr marL="292100" indent="-292100">
              <a:lnSpc>
                <a:spcPct val="80000"/>
              </a:lnSpc>
              <a:buSzTx/>
            </a:pPr>
            <a:r>
              <a:rPr lang="en-US" sz="2200" dirty="0">
                <a:latin typeface="Arial"/>
                <a:ea typeface="Segoe UI" pitchFamily="34" charset="0"/>
                <a:cs typeface="Arial"/>
              </a:rPr>
              <a:t>Ask students to think about and share their rationale for choosing their priority questions.</a:t>
            </a:r>
          </a:p>
          <a:p>
            <a:pPr algn="ctr">
              <a:lnSpc>
                <a:spcPct val="80000"/>
              </a:lnSpc>
              <a:buSzTx/>
              <a:buFont typeface="Wingdings" charset="2"/>
              <a:buNone/>
            </a:pPr>
            <a:endParaRPr lang="en-US" sz="2200" dirty="0">
              <a:latin typeface="Arial"/>
              <a:ea typeface="Segoe UI" pitchFamily="34" charset="0"/>
              <a:cs typeface="Arial"/>
            </a:endParaRPr>
          </a:p>
          <a:p>
            <a:pPr>
              <a:lnSpc>
                <a:spcPct val="80000"/>
              </a:lnSpc>
              <a:buSzTx/>
              <a:buFont typeface="Wingdings" charset="2"/>
              <a:buNone/>
            </a:pPr>
            <a:r>
              <a:rPr lang="en-US" sz="2200" dirty="0">
                <a:latin typeface="Arial"/>
                <a:ea typeface="Segoe UI" pitchFamily="34" charset="0"/>
                <a:cs typeface="Arial"/>
              </a:rPr>
              <a:t>    For example:  “Why did you choose these three as the </a:t>
            </a:r>
          </a:p>
          <a:p>
            <a:pPr>
              <a:lnSpc>
                <a:spcPct val="80000"/>
              </a:lnSpc>
              <a:buSzTx/>
              <a:buFont typeface="Wingdings" charset="2"/>
              <a:buNone/>
            </a:pPr>
            <a:r>
              <a:rPr lang="en-US" sz="2200" dirty="0">
                <a:latin typeface="Arial"/>
                <a:ea typeface="Segoe UI" pitchFamily="34" charset="0"/>
                <a:cs typeface="Arial"/>
              </a:rPr>
              <a:t>                            most important?” </a:t>
            </a:r>
          </a:p>
          <a:p>
            <a:pPr>
              <a:lnSpc>
                <a:spcPct val="80000"/>
              </a:lnSpc>
              <a:spcBef>
                <a:spcPct val="20000"/>
              </a:spcBef>
              <a:buClr>
                <a:schemeClr val="accent1"/>
              </a:buClr>
              <a:buNone/>
            </a:pPr>
            <a:endParaRPr lang="en-US" sz="2200" dirty="0">
              <a:latin typeface="Arial"/>
              <a:ea typeface="Segoe UI" pitchFamily="34" charset="0"/>
              <a:cs typeface="Arial"/>
            </a:endParaRPr>
          </a:p>
          <a:p>
            <a:pPr>
              <a:lnSpc>
                <a:spcPct val="80000"/>
              </a:lnSpc>
              <a:spcBef>
                <a:spcPct val="20000"/>
              </a:spcBef>
              <a:buClr>
                <a:schemeClr val="accent1"/>
              </a:buClr>
              <a:buNone/>
            </a:pPr>
            <a:endParaRPr lang="en-US" sz="2200" dirty="0">
              <a:latin typeface="Arial"/>
              <a:ea typeface="Segoe UI" pitchFamily="34" charset="0"/>
              <a:cs typeface="Arial"/>
            </a:endParaRPr>
          </a:p>
          <a:p>
            <a:pPr>
              <a:lnSpc>
                <a:spcPct val="80000"/>
              </a:lnSpc>
              <a:spcBef>
                <a:spcPct val="20000"/>
              </a:spcBef>
            </a:pPr>
            <a:r>
              <a:rPr lang="en-US" sz="2200" dirty="0">
                <a:latin typeface="Arial"/>
                <a:ea typeface="Segoe UI" pitchFamily="34" charset="0"/>
                <a:cs typeface="Arial"/>
              </a:rPr>
              <a:t>Ask students to identify where are their priority questions in the sequence of the whole list of questions.</a:t>
            </a:r>
          </a:p>
          <a:p>
            <a:pPr marL="0" indent="0">
              <a:lnSpc>
                <a:spcPct val="80000"/>
              </a:lnSpc>
              <a:spcBef>
                <a:spcPct val="20000"/>
              </a:spcBef>
              <a:buNone/>
            </a:pPr>
            <a:endParaRPr lang="en-US" sz="2200" dirty="0">
              <a:latin typeface="Arial"/>
              <a:ea typeface="Segoe UI" pitchFamily="34" charset="0"/>
              <a:cs typeface="Arial"/>
            </a:endParaRPr>
          </a:p>
          <a:p>
            <a:pPr marL="0" indent="0">
              <a:lnSpc>
                <a:spcPct val="80000"/>
              </a:lnSpc>
              <a:spcBef>
                <a:spcPct val="20000"/>
              </a:spcBef>
              <a:buNone/>
            </a:pPr>
            <a:r>
              <a:rPr lang="en-US" sz="2200" dirty="0">
                <a:latin typeface="Arial"/>
                <a:ea typeface="Segoe UI" pitchFamily="34" charset="0"/>
                <a:cs typeface="Arial"/>
              </a:rPr>
              <a:t>    For example:  “What numbers are the priority questions?”</a:t>
            </a:r>
            <a:endParaRPr lang="en-US" sz="2200" dirty="0">
              <a:latin typeface="Arial"/>
              <a:cs typeface="Arial"/>
            </a:endParaRPr>
          </a:p>
        </p:txBody>
      </p:sp>
      <p:sp>
        <p:nvSpPr>
          <p:cNvPr id="5" name="Title 1"/>
          <p:cNvSpPr txBox="1">
            <a:spLocks/>
          </p:cNvSpPr>
          <p:nvPr/>
        </p:nvSpPr>
        <p:spPr>
          <a:xfrm>
            <a:off x="457200" y="533400"/>
            <a:ext cx="7467600" cy="533400"/>
          </a:xfrm>
          <a:prstGeom prst="rect">
            <a:avLst/>
          </a:prstGeom>
        </p:spPr>
        <p:txBody>
          <a:bodyPr vert="horz" anchor="b" anchorCtr="0">
            <a:noAutofit/>
          </a:bodyPr>
          <a:lstStyle/>
          <a:p>
            <a:pPr lvl="0" defTabSz="914400">
              <a:spcBef>
                <a:spcPct val="0"/>
              </a:spcBef>
              <a:defRPr/>
            </a:pPr>
            <a:r>
              <a:rPr lang="en-US" sz="3200" dirty="0">
                <a:solidFill>
                  <a:srgbClr val="000090"/>
                </a:solidFill>
                <a:latin typeface="Abadi MT Condensed Extra Bold"/>
                <a:ea typeface="Segoe UI" pitchFamily="34" charset="0"/>
                <a:cs typeface="Abadi MT Condensed Extra Bold"/>
              </a:rPr>
              <a:t>Prioritizing Questions</a:t>
            </a:r>
            <a:endParaRPr kumimoji="0" lang="en-US" sz="3200" b="0" i="0" u="none" strike="noStrike" kern="1200" cap="none" spc="0" normalizeH="0" baseline="0" noProof="0" dirty="0">
              <a:ln>
                <a:noFill/>
              </a:ln>
              <a:solidFill>
                <a:srgbClr val="008000"/>
              </a:solidFill>
              <a:effectLst/>
              <a:uLnTx/>
              <a:uFillTx/>
              <a:latin typeface="Futura Condensed"/>
              <a:ea typeface="+mj-ea"/>
              <a:cs typeface="Futura Condense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705178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71600" y="381001"/>
            <a:ext cx="6858000" cy="5775326"/>
          </a:xfrm>
        </p:spPr>
        <p:txBody>
          <a:bodyPr>
            <a:normAutofit/>
          </a:bodyPr>
          <a:lstStyle/>
          <a:p>
            <a:pPr algn="ctr">
              <a:buNone/>
            </a:pPr>
            <a:r>
              <a:rPr lang="en-US" sz="3200" b="1" dirty="0">
                <a:solidFill>
                  <a:srgbClr val="000090"/>
                </a:solidFill>
                <a:latin typeface="Abadi MT Condensed Extra Bold"/>
                <a:ea typeface="Segoe UI" pitchFamily="34" charset="0"/>
                <a:cs typeface="Abadi MT Condensed Extra Bold"/>
              </a:rPr>
              <a:t>6</a:t>
            </a:r>
          </a:p>
          <a:p>
            <a:pPr algn="ctr">
              <a:buNone/>
            </a:pPr>
            <a:r>
              <a:rPr lang="en-US" sz="3200" dirty="0">
                <a:solidFill>
                  <a:srgbClr val="000090"/>
                </a:solidFill>
                <a:latin typeface="Abadi MT Condensed Extra Bold"/>
                <a:ea typeface="Segoe UI" pitchFamily="34" charset="0"/>
                <a:cs typeface="Abadi MT Condensed Extra Bold"/>
              </a:rPr>
              <a:t>SHARE</a:t>
            </a:r>
          </a:p>
          <a:p>
            <a:pPr algn="ctr">
              <a:buNone/>
            </a:pPr>
            <a:endParaRPr lang="en-US" sz="3200" dirty="0">
              <a:solidFill>
                <a:srgbClr val="008000"/>
              </a:solidFill>
              <a:latin typeface="Futura Condensed"/>
              <a:cs typeface="Futura Condense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pic>
        <p:nvPicPr>
          <p:cNvPr id="5" name="Picture 4" descr="mcc-qft-sq1-300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981200"/>
            <a:ext cx="4876800" cy="4038600"/>
          </a:xfrm>
          <a:prstGeom prst="rect">
            <a:avLst/>
          </a:prstGeom>
        </p:spPr>
      </p:pic>
    </p:spTree>
    <p:extLst>
      <p:ext uri="{BB962C8B-B14F-4D97-AF65-F5344CB8AC3E}">
        <p14:creationId xmlns:p14="http://schemas.microsoft.com/office/powerpoint/2010/main" val="1470503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371600"/>
            <a:ext cx="7924800" cy="4114800"/>
          </a:xfrm>
        </p:spPr>
        <p:txBody>
          <a:bodyPr wrap="none">
            <a:normAutofit fontScale="55000" lnSpcReduction="20000"/>
          </a:bodyPr>
          <a:lstStyle/>
          <a:p>
            <a:pPr marL="228600" indent="-228600">
              <a:lnSpc>
                <a:spcPct val="80000"/>
              </a:lnSpc>
              <a:spcBef>
                <a:spcPct val="20000"/>
              </a:spcBef>
            </a:pPr>
            <a:r>
              <a:rPr lang="en-US" sz="3500" dirty="0">
                <a:latin typeface="Arial"/>
                <a:ea typeface="Segoe UI" pitchFamily="34" charset="0"/>
                <a:cs typeface="Arial"/>
              </a:rPr>
              <a:t>Ask students to share aloud:</a:t>
            </a:r>
          </a:p>
          <a:p>
            <a:pPr marL="514350" indent="-514350">
              <a:lnSpc>
                <a:spcPct val="80000"/>
              </a:lnSpc>
              <a:spcBef>
                <a:spcPct val="20000"/>
              </a:spcBef>
              <a:buNone/>
            </a:pPr>
            <a:endParaRPr lang="en-US" sz="3500" b="1" dirty="0">
              <a:latin typeface="Arial"/>
              <a:ea typeface="Segoe UI" pitchFamily="34" charset="0"/>
              <a:cs typeface="Arial"/>
            </a:endParaRPr>
          </a:p>
          <a:p>
            <a:pPr marL="514350" indent="-514350">
              <a:lnSpc>
                <a:spcPct val="80000"/>
              </a:lnSpc>
              <a:spcBef>
                <a:spcPct val="20000"/>
              </a:spcBef>
              <a:buNone/>
            </a:pPr>
            <a:r>
              <a:rPr lang="en-US" sz="3500" dirty="0">
                <a:latin typeface="Arial"/>
                <a:ea typeface="Segoe UI" pitchFamily="34" charset="0"/>
                <a:cs typeface="Arial"/>
              </a:rPr>
              <a:t>The questions they changed from closed to open-ended</a:t>
            </a:r>
          </a:p>
          <a:p>
            <a:pPr marL="514350" indent="-514350">
              <a:lnSpc>
                <a:spcPct val="80000"/>
              </a:lnSpc>
              <a:spcBef>
                <a:spcPct val="20000"/>
              </a:spcBef>
              <a:buNone/>
            </a:pPr>
            <a:r>
              <a:rPr lang="en-US" sz="3500" dirty="0">
                <a:latin typeface="Arial"/>
                <a:ea typeface="Segoe UI" pitchFamily="34" charset="0"/>
                <a:cs typeface="Arial"/>
              </a:rPr>
              <a:t>and then from open-ended to closed-ended:</a:t>
            </a:r>
          </a:p>
          <a:p>
            <a:pPr marL="514350" indent="-514350">
              <a:lnSpc>
                <a:spcPct val="80000"/>
              </a:lnSpc>
              <a:spcBef>
                <a:spcPct val="20000"/>
              </a:spcBef>
              <a:buNone/>
            </a:pPr>
            <a:endParaRPr lang="en-US" sz="3500" dirty="0">
              <a:latin typeface="Arial"/>
              <a:ea typeface="Segoe UI" pitchFamily="34" charset="0"/>
              <a:cs typeface="Arial"/>
            </a:endParaRPr>
          </a:p>
          <a:p>
            <a:pPr marL="800100" lvl="1" indent="-342900">
              <a:lnSpc>
                <a:spcPct val="80000"/>
              </a:lnSpc>
              <a:buSzPct val="96000"/>
              <a:buFont typeface="Wingdings" charset="2"/>
              <a:buChar char="§"/>
            </a:pPr>
            <a:r>
              <a:rPr lang="en-US" sz="3500" i="1" dirty="0">
                <a:solidFill>
                  <a:schemeClr val="tx1"/>
                </a:solidFill>
                <a:latin typeface="Arial"/>
                <a:ea typeface="Segoe UI" pitchFamily="34" charset="0"/>
                <a:cs typeface="Arial"/>
              </a:rPr>
              <a:t>Read the original question</a:t>
            </a:r>
            <a:br>
              <a:rPr lang="en-US" sz="3500" i="1" dirty="0">
                <a:solidFill>
                  <a:schemeClr val="tx1"/>
                </a:solidFill>
                <a:latin typeface="Arial"/>
                <a:ea typeface="Segoe UI" pitchFamily="34" charset="0"/>
                <a:cs typeface="Arial"/>
              </a:rPr>
            </a:br>
            <a:endParaRPr lang="en-US" sz="3500" i="1" dirty="0">
              <a:solidFill>
                <a:schemeClr val="tx1"/>
              </a:solidFill>
              <a:latin typeface="Arial"/>
              <a:ea typeface="Segoe UI" pitchFamily="34" charset="0"/>
              <a:cs typeface="Arial"/>
            </a:endParaRPr>
          </a:p>
          <a:p>
            <a:pPr marL="800100" lvl="1" indent="-342900">
              <a:lnSpc>
                <a:spcPct val="80000"/>
              </a:lnSpc>
              <a:buSzPct val="96000"/>
              <a:buFont typeface="Wingdings" charset="2"/>
              <a:buChar char="§"/>
            </a:pPr>
            <a:r>
              <a:rPr lang="en-US" sz="3500" i="1" dirty="0">
                <a:solidFill>
                  <a:schemeClr val="tx1"/>
                </a:solidFill>
                <a:latin typeface="Arial"/>
                <a:ea typeface="Segoe UI" pitchFamily="34" charset="0"/>
                <a:cs typeface="Arial"/>
              </a:rPr>
              <a:t>Read the new question </a:t>
            </a:r>
            <a:br>
              <a:rPr lang="en-US" sz="3500" i="1" dirty="0">
                <a:solidFill>
                  <a:schemeClr val="tx1"/>
                </a:solidFill>
                <a:latin typeface="Arial"/>
                <a:ea typeface="Segoe UI" pitchFamily="34" charset="0"/>
                <a:cs typeface="Arial"/>
              </a:rPr>
            </a:br>
            <a:endParaRPr lang="en-US" sz="3500" i="1" dirty="0">
              <a:solidFill>
                <a:schemeClr val="tx1"/>
              </a:solidFill>
              <a:latin typeface="Arial"/>
              <a:ea typeface="Segoe UI" pitchFamily="34" charset="0"/>
              <a:cs typeface="Arial"/>
            </a:endParaRPr>
          </a:p>
          <a:p>
            <a:pPr marL="514350" indent="-514350">
              <a:lnSpc>
                <a:spcPct val="80000"/>
              </a:lnSpc>
              <a:spcBef>
                <a:spcPct val="20000"/>
              </a:spcBef>
              <a:buNone/>
            </a:pPr>
            <a:r>
              <a:rPr lang="en-US" sz="3500" dirty="0">
                <a:latin typeface="Arial"/>
                <a:ea typeface="Segoe UI" pitchFamily="34" charset="0"/>
                <a:cs typeface="Arial"/>
              </a:rPr>
              <a:t>2. Their three priority questions.</a:t>
            </a:r>
          </a:p>
          <a:p>
            <a:pPr marL="514350" indent="-514350">
              <a:lnSpc>
                <a:spcPct val="80000"/>
              </a:lnSpc>
              <a:spcBef>
                <a:spcPct val="20000"/>
              </a:spcBef>
              <a:buNone/>
            </a:pPr>
            <a:endParaRPr lang="en-US" sz="3500" dirty="0">
              <a:latin typeface="Arial"/>
              <a:ea typeface="Segoe UI" pitchFamily="34" charset="0"/>
              <a:cs typeface="Arial"/>
            </a:endParaRPr>
          </a:p>
          <a:p>
            <a:pPr marL="514350" indent="-514350">
              <a:lnSpc>
                <a:spcPct val="80000"/>
              </a:lnSpc>
              <a:spcBef>
                <a:spcPct val="20000"/>
              </a:spcBef>
              <a:buNone/>
            </a:pPr>
            <a:r>
              <a:rPr lang="en-US" sz="3500" dirty="0">
                <a:latin typeface="Arial"/>
                <a:ea typeface="Segoe UI" pitchFamily="34" charset="0"/>
                <a:cs typeface="Arial"/>
              </a:rPr>
              <a:t>3. Their reasons for choosing the priority questions. </a:t>
            </a:r>
          </a:p>
          <a:p>
            <a:pPr marL="514350" indent="-514350">
              <a:lnSpc>
                <a:spcPct val="80000"/>
              </a:lnSpc>
              <a:spcBef>
                <a:spcPct val="20000"/>
              </a:spcBef>
              <a:buNone/>
            </a:pPr>
            <a:endParaRPr lang="en-US" sz="3500" dirty="0">
              <a:latin typeface="Arial"/>
              <a:ea typeface="Segoe UI" pitchFamily="34" charset="0"/>
              <a:cs typeface="Arial"/>
            </a:endParaRPr>
          </a:p>
          <a:p>
            <a:pPr marL="514350" indent="-514350">
              <a:lnSpc>
                <a:spcPct val="80000"/>
              </a:lnSpc>
              <a:spcBef>
                <a:spcPct val="20000"/>
              </a:spcBef>
              <a:spcAft>
                <a:spcPts val="600"/>
              </a:spcAft>
              <a:buNone/>
            </a:pPr>
            <a:r>
              <a:rPr lang="en-US" sz="3500" dirty="0">
                <a:latin typeface="Arial"/>
                <a:ea typeface="Segoe UI" pitchFamily="34" charset="0"/>
                <a:cs typeface="Arial"/>
              </a:rPr>
              <a:t>4. The numbers of the priority questions in the sequence of the entire list. </a:t>
            </a:r>
          </a:p>
          <a:p>
            <a:pPr marL="514350" indent="-514350">
              <a:lnSpc>
                <a:spcPct val="80000"/>
              </a:lnSpc>
              <a:spcBef>
                <a:spcPct val="20000"/>
              </a:spcBef>
              <a:buFont typeface="+mj-lt"/>
              <a:buAutoNum type="arabicPeriod"/>
            </a:pPr>
            <a:endParaRPr lang="en-US" sz="3500" b="1" dirty="0">
              <a:latin typeface="Arial"/>
              <a:ea typeface="Segoe UI" pitchFamily="34" charset="0"/>
              <a:cs typeface="Arial"/>
            </a:endParaRPr>
          </a:p>
          <a:p>
            <a:pPr marL="508000" indent="-508000">
              <a:lnSpc>
                <a:spcPct val="120000"/>
              </a:lnSpc>
              <a:spcBef>
                <a:spcPct val="20000"/>
              </a:spcBef>
              <a:buNone/>
            </a:pPr>
            <a:r>
              <a:rPr lang="en-US" sz="3500" b="1" dirty="0">
                <a:solidFill>
                  <a:srgbClr val="FF6600"/>
                </a:solidFill>
                <a:latin typeface="Arial"/>
                <a:ea typeface="Segoe UI" pitchFamily="34" charset="0"/>
                <a:cs typeface="Arial"/>
              </a:rPr>
              <a:t>TIP: </a:t>
            </a:r>
            <a:r>
              <a:rPr lang="en-US" sz="3500" dirty="0">
                <a:solidFill>
                  <a:srgbClr val="FF6600"/>
                </a:solidFill>
                <a:latin typeface="Arial"/>
                <a:ea typeface="Segoe UI" pitchFamily="34" charset="0"/>
                <a:cs typeface="Arial"/>
              </a:rPr>
              <a:t>One group member can report and others can join in. </a:t>
            </a:r>
          </a:p>
          <a:p>
            <a:endParaRPr lang="en-US" sz="2200" dirty="0">
              <a:latin typeface="Arial"/>
              <a:cs typeface="Arial"/>
            </a:endParaRPr>
          </a:p>
        </p:txBody>
      </p:sp>
      <p:sp>
        <p:nvSpPr>
          <p:cNvPr id="8" name="Title 1"/>
          <p:cNvSpPr>
            <a:spLocks noGrp="1"/>
          </p:cNvSpPr>
          <p:nvPr>
            <p:ph type="title"/>
          </p:nvPr>
        </p:nvSpPr>
        <p:spPr>
          <a:xfrm>
            <a:off x="457200" y="266700"/>
            <a:ext cx="7467600" cy="647700"/>
          </a:xfrm>
        </p:spPr>
        <p:txBody>
          <a:bodyPr>
            <a:noAutofit/>
          </a:bodyPr>
          <a:lstStyle/>
          <a:p>
            <a:r>
              <a:rPr lang="en-US" dirty="0">
                <a:solidFill>
                  <a:srgbClr val="000090"/>
                </a:solidFill>
                <a:latin typeface="Abadi MT Condensed Extra Bold"/>
                <a:ea typeface="Segoe UI" pitchFamily="34" charset="0"/>
                <a:cs typeface="Abadi MT Condensed Extra Bold"/>
              </a:rPr>
              <a:t>Reports</a:t>
            </a:r>
            <a:endParaRPr lang="en-US" dirty="0">
              <a:solidFill>
                <a:srgbClr val="000090"/>
              </a:solidFill>
              <a:latin typeface="Abadi MT Condensed Extra Bold"/>
              <a:cs typeface="Abadi MT Condensed Extra Bold"/>
            </a:endParaRPr>
          </a:p>
        </p:txBody>
      </p:sp>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88213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Outcomes</a:t>
            </a:r>
          </a:p>
        </p:txBody>
      </p:sp>
      <p:sp>
        <p:nvSpPr>
          <p:cNvPr id="3" name="Content Placeholder 2"/>
          <p:cNvSpPr>
            <a:spLocks noGrp="1"/>
          </p:cNvSpPr>
          <p:nvPr>
            <p:ph idx="1"/>
          </p:nvPr>
        </p:nvSpPr>
        <p:spPr>
          <a:xfrm>
            <a:off x="0" y="1600200"/>
            <a:ext cx="8686800" cy="4800600"/>
          </a:xfrm>
        </p:spPr>
        <p:txBody>
          <a:bodyPr>
            <a:normAutofit/>
          </a:bodyPr>
          <a:lstStyle/>
          <a:p>
            <a:r>
              <a:rPr lang="en-US" sz="3600" dirty="0"/>
              <a:t>Investigate the Science and Engineering Practice of asking questions (SEP 1).</a:t>
            </a:r>
          </a:p>
          <a:p>
            <a:endParaRPr lang="en-US" sz="3600" dirty="0">
              <a:solidFill>
                <a:srgbClr val="FF0000"/>
              </a:solidFill>
            </a:endParaRPr>
          </a:p>
          <a:p>
            <a:r>
              <a:rPr lang="en-US" sz="3600" dirty="0"/>
              <a:t>How does SEP 1 link to the Science and Engineering Practice of planning and carrying out investigations (SEP 3)?</a:t>
            </a:r>
          </a:p>
          <a:p>
            <a:endParaRPr lang="en-US" dirty="0"/>
          </a:p>
        </p:txBody>
      </p:sp>
    </p:spTree>
    <p:extLst>
      <p:ext uri="{BB962C8B-B14F-4D97-AF65-F5344CB8AC3E}">
        <p14:creationId xmlns:p14="http://schemas.microsoft.com/office/powerpoint/2010/main" val="383082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371600"/>
            <a:ext cx="7467600" cy="3886200"/>
          </a:xfrm>
        </p:spPr>
        <p:txBody>
          <a:bodyPr>
            <a:normAutofit/>
          </a:bodyPr>
          <a:lstStyle/>
          <a:p>
            <a:pPr marL="228600" indent="-228600">
              <a:lnSpc>
                <a:spcPct val="80000"/>
              </a:lnSpc>
              <a:spcBef>
                <a:spcPct val="20000"/>
              </a:spcBef>
            </a:pPr>
            <a:r>
              <a:rPr lang="en-US" sz="2200" dirty="0">
                <a:latin typeface="Arial"/>
                <a:ea typeface="Segoe UI" pitchFamily="34" charset="0"/>
                <a:cs typeface="Arial"/>
              </a:rPr>
              <a:t>When students share the numbers of the priority questions they will notice where in the sequence of questions the priority questions were produced.</a:t>
            </a:r>
          </a:p>
          <a:p>
            <a:pPr marL="228600" indent="-228600">
              <a:lnSpc>
                <a:spcPct val="80000"/>
              </a:lnSpc>
              <a:spcBef>
                <a:spcPct val="20000"/>
              </a:spcBef>
            </a:pPr>
            <a:endParaRPr lang="en-US" sz="2200" dirty="0">
              <a:latin typeface="Arial"/>
              <a:ea typeface="Segoe UI" pitchFamily="34" charset="0"/>
              <a:cs typeface="Arial"/>
            </a:endParaRPr>
          </a:p>
          <a:p>
            <a:pPr marL="228600" indent="-228600">
              <a:lnSpc>
                <a:spcPct val="80000"/>
              </a:lnSpc>
              <a:spcBef>
                <a:spcPct val="20000"/>
              </a:spcBef>
            </a:pPr>
            <a:r>
              <a:rPr lang="en-US" sz="2200" dirty="0">
                <a:latin typeface="Arial"/>
                <a:ea typeface="Segoe UI" pitchFamily="34" charset="0"/>
                <a:cs typeface="Arial"/>
              </a:rPr>
              <a:t>Often, students notice that the priority questions came from different places (beginning, middle or end) and that helps them see value of generating a lot of questions before choosing priority questions. </a:t>
            </a:r>
          </a:p>
          <a:p>
            <a:pPr marL="0" indent="0">
              <a:lnSpc>
                <a:spcPct val="80000"/>
              </a:lnSpc>
              <a:spcBef>
                <a:spcPct val="20000"/>
              </a:spcBef>
              <a:buNone/>
            </a:pPr>
            <a:endParaRPr lang="en-US" sz="2200" b="1" dirty="0">
              <a:latin typeface="Arial"/>
              <a:ea typeface="Segoe UI" pitchFamily="34" charset="0"/>
              <a:cs typeface="Arial"/>
            </a:endParaRPr>
          </a:p>
          <a:p>
            <a:pPr marL="508000" indent="-508000">
              <a:lnSpc>
                <a:spcPct val="120000"/>
              </a:lnSpc>
              <a:spcBef>
                <a:spcPct val="20000"/>
              </a:spcBef>
              <a:buNone/>
            </a:pPr>
            <a:r>
              <a:rPr lang="en-US" sz="2200" b="1" dirty="0">
                <a:solidFill>
                  <a:srgbClr val="FF6600"/>
                </a:solidFill>
                <a:latin typeface="Arial"/>
                <a:ea typeface="Segoe UI" pitchFamily="34" charset="0"/>
                <a:cs typeface="Arial"/>
              </a:rPr>
              <a:t>TIP: </a:t>
            </a:r>
            <a:r>
              <a:rPr lang="en-US" sz="2200" dirty="0">
                <a:solidFill>
                  <a:srgbClr val="FF6600"/>
                </a:solidFill>
                <a:latin typeface="Arial"/>
                <a:ea typeface="Segoe UI" pitchFamily="34" charset="0"/>
                <a:cs typeface="Arial"/>
              </a:rPr>
              <a:t>Ask students to pay attention to the numbers of the priority questions.</a:t>
            </a:r>
          </a:p>
          <a:p>
            <a:endParaRPr lang="en-US" sz="2200" dirty="0">
              <a:latin typeface="Arial"/>
              <a:cs typeface="Arial"/>
            </a:endParaRPr>
          </a:p>
        </p:txBody>
      </p:sp>
      <p:sp>
        <p:nvSpPr>
          <p:cNvPr id="8" name="Title 1"/>
          <p:cNvSpPr>
            <a:spLocks noGrp="1"/>
          </p:cNvSpPr>
          <p:nvPr>
            <p:ph type="title"/>
          </p:nvPr>
        </p:nvSpPr>
        <p:spPr>
          <a:xfrm>
            <a:off x="457200" y="266700"/>
            <a:ext cx="7467600" cy="647700"/>
          </a:xfrm>
        </p:spPr>
        <p:txBody>
          <a:bodyPr>
            <a:normAutofit fontScale="90000"/>
          </a:bodyPr>
          <a:lstStyle/>
          <a:p>
            <a:r>
              <a:rPr lang="en-US" dirty="0">
                <a:solidFill>
                  <a:srgbClr val="000090"/>
                </a:solidFill>
                <a:latin typeface="Abadi MT Condensed Extra Bold"/>
                <a:ea typeface="Segoe UI" pitchFamily="34" charset="0"/>
                <a:cs typeface="Abadi MT Condensed Extra Bold"/>
              </a:rPr>
              <a:t>Reports</a:t>
            </a:r>
            <a:endParaRPr lang="en-US" sz="3200" dirty="0">
              <a:solidFill>
                <a:srgbClr val="008000"/>
              </a:solidFill>
              <a:latin typeface="Futura Condensed"/>
              <a:cs typeface="Futura Condensed"/>
            </a:endParaRPr>
          </a:p>
        </p:txBody>
      </p:sp>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201305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71600" y="304801"/>
            <a:ext cx="6858000" cy="5851526"/>
          </a:xfrm>
        </p:spPr>
        <p:txBody>
          <a:bodyPr>
            <a:normAutofit/>
          </a:bodyPr>
          <a:lstStyle/>
          <a:p>
            <a:pPr algn="ctr">
              <a:buNone/>
            </a:pPr>
            <a:r>
              <a:rPr lang="en-US" sz="3200" b="1" dirty="0">
                <a:solidFill>
                  <a:srgbClr val="000090"/>
                </a:solidFill>
                <a:latin typeface="Abadi MT Condensed Extra Bold"/>
                <a:ea typeface="Segoe UI" pitchFamily="34" charset="0"/>
                <a:cs typeface="Abadi MT Condensed Extra Bold"/>
              </a:rPr>
              <a:t>7</a:t>
            </a:r>
          </a:p>
          <a:p>
            <a:pPr algn="ctr">
              <a:buNone/>
            </a:pPr>
            <a:r>
              <a:rPr lang="en-US" sz="3200" dirty="0">
                <a:solidFill>
                  <a:srgbClr val="000090"/>
                </a:solidFill>
                <a:latin typeface="Abadi MT Condensed Extra Bold"/>
                <a:ea typeface="Segoe UI" pitchFamily="34" charset="0"/>
                <a:cs typeface="Abadi MT Condensed Extra Bold"/>
              </a:rPr>
              <a:t>Next Steps</a:t>
            </a:r>
          </a:p>
          <a:p>
            <a:pPr algn="ctr">
              <a:buNone/>
            </a:pPr>
            <a:endParaRPr lang="en-US" sz="3200" dirty="0">
              <a:solidFill>
                <a:srgbClr val="008000"/>
              </a:solidFill>
              <a:latin typeface="Futura Condensed"/>
              <a:cs typeface="Futura Condensed"/>
            </a:endParaRPr>
          </a:p>
        </p:txBody>
      </p:sp>
      <p:sp>
        <p:nvSpPr>
          <p:cNvPr id="7" name="TextBox 6"/>
          <p:cNvSpPr txBox="1"/>
          <p:nvPr/>
        </p:nvSpPr>
        <p:spPr>
          <a:xfrm>
            <a:off x="1371600" y="2209800"/>
            <a:ext cx="6858000" cy="3200400"/>
          </a:xfrm>
          <a:prstGeom prst="rect">
            <a:avLst/>
          </a:prstGeom>
          <a:noFill/>
        </p:spPr>
        <p:txBody>
          <a:bodyPr wrap="square" rtlCol="0">
            <a:spAutoFit/>
          </a:bodyPr>
          <a:lstStyle/>
          <a:p>
            <a:endParaRPr lang="en-US"/>
          </a:p>
        </p:txBody>
      </p:sp>
      <p:pic>
        <p:nvPicPr>
          <p:cNvPr id="8" name="Picture 7" descr="logo3.png"/>
          <p:cNvPicPr>
            <a:picLocks noChangeAspect="1"/>
          </p:cNvPicPr>
          <p:nvPr/>
        </p:nvPicPr>
        <p:blipFill>
          <a:blip r:embed="rId2"/>
          <a:stretch>
            <a:fillRect/>
          </a:stretch>
        </p:blipFill>
        <p:spPr>
          <a:xfrm>
            <a:off x="7620000" y="5641686"/>
            <a:ext cx="1143000" cy="751835"/>
          </a:xfrm>
          <a:prstGeom prst="rect">
            <a:avLst/>
          </a:prstGeom>
        </p:spPr>
      </p:pic>
      <p:pic>
        <p:nvPicPr>
          <p:cNvPr id="2" name="Picture 1"/>
          <p:cNvPicPr>
            <a:picLocks noChangeAspect="1"/>
          </p:cNvPicPr>
          <p:nvPr/>
        </p:nvPicPr>
        <p:blipFill>
          <a:blip r:embed="rId3"/>
          <a:stretch>
            <a:fillRect/>
          </a:stretch>
        </p:blipFill>
        <p:spPr>
          <a:xfrm>
            <a:off x="1524000" y="1397000"/>
            <a:ext cx="6096000" cy="4064000"/>
          </a:xfrm>
          <a:prstGeom prst="rect">
            <a:avLst/>
          </a:prstGeom>
        </p:spPr>
      </p:pic>
    </p:spTree>
    <p:extLst>
      <p:ext uri="{BB962C8B-B14F-4D97-AF65-F5344CB8AC3E}">
        <p14:creationId xmlns:p14="http://schemas.microsoft.com/office/powerpoint/2010/main" val="1431419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371600"/>
            <a:ext cx="7924800" cy="4114800"/>
          </a:xfrm>
        </p:spPr>
        <p:txBody>
          <a:bodyPr>
            <a:normAutofit fontScale="92500" lnSpcReduction="10000"/>
          </a:bodyPr>
          <a:lstStyle/>
          <a:p>
            <a:pPr marL="0" indent="0">
              <a:buNone/>
            </a:pPr>
            <a:r>
              <a:rPr lang="en-US" sz="2400" dirty="0">
                <a:latin typeface="Arial"/>
                <a:cs typeface="Arial"/>
              </a:rPr>
              <a:t>You can ask students to use their questions for:  </a:t>
            </a:r>
          </a:p>
          <a:p>
            <a:pPr marL="457200" indent="-457200"/>
            <a:endParaRPr lang="en-US" sz="3200" dirty="0">
              <a:latin typeface="Arial"/>
              <a:cs typeface="Arial"/>
            </a:endParaRPr>
          </a:p>
          <a:p>
            <a:pPr marL="457200" indent="-457200"/>
            <a:endParaRPr lang="en-US" sz="3200" dirty="0">
              <a:latin typeface="Arial"/>
              <a:cs typeface="Arial"/>
            </a:endParaRPr>
          </a:p>
          <a:p>
            <a:pPr marL="457200" indent="-457200"/>
            <a:endParaRPr lang="en-US" sz="3200" dirty="0">
              <a:latin typeface="Arial"/>
              <a:cs typeface="Arial"/>
            </a:endParaRPr>
          </a:p>
          <a:p>
            <a:pPr marL="457200" indent="-457200"/>
            <a:endParaRPr lang="en-US" sz="3200" dirty="0">
              <a:latin typeface="Arial"/>
              <a:cs typeface="Arial"/>
            </a:endParaRPr>
          </a:p>
          <a:p>
            <a:endParaRPr lang="en-US" sz="3200" dirty="0">
              <a:latin typeface="Arial"/>
              <a:cs typeface="Arial"/>
            </a:endParaRPr>
          </a:p>
          <a:p>
            <a:endParaRPr lang="en-US" sz="2400" dirty="0">
              <a:latin typeface="Arial"/>
              <a:cs typeface="Arial"/>
            </a:endParaRPr>
          </a:p>
          <a:p>
            <a:r>
              <a:rPr lang="en-US" sz="2400" dirty="0">
                <a:latin typeface="Arial"/>
                <a:cs typeface="Arial"/>
              </a:rPr>
              <a:t>You could also ask students to decide how they will use their questions. </a:t>
            </a:r>
          </a:p>
          <a:p>
            <a:pPr marL="514350" indent="-514350">
              <a:lnSpc>
                <a:spcPct val="80000"/>
              </a:lnSpc>
              <a:spcBef>
                <a:spcPct val="20000"/>
              </a:spcBef>
              <a:buFont typeface="+mj-lt"/>
              <a:buAutoNum type="arabicPeriod"/>
            </a:pPr>
            <a:endParaRPr lang="en-US" sz="2839" b="1" dirty="0">
              <a:latin typeface="Arial"/>
              <a:ea typeface="Segoe UI" pitchFamily="34" charset="0"/>
              <a:cs typeface="Arial"/>
            </a:endParaRPr>
          </a:p>
          <a:p>
            <a:endParaRPr lang="en-US" sz="2200" dirty="0">
              <a:latin typeface="Arial"/>
              <a:cs typeface="Arial"/>
            </a:endParaRPr>
          </a:p>
        </p:txBody>
      </p:sp>
      <p:sp>
        <p:nvSpPr>
          <p:cNvPr id="8" name="Title 1"/>
          <p:cNvSpPr>
            <a:spLocks noGrp="1"/>
          </p:cNvSpPr>
          <p:nvPr>
            <p:ph type="title"/>
          </p:nvPr>
        </p:nvSpPr>
        <p:spPr>
          <a:xfrm>
            <a:off x="457200" y="266700"/>
            <a:ext cx="7467600" cy="647700"/>
          </a:xfrm>
        </p:spPr>
        <p:txBody>
          <a:bodyPr>
            <a:noAutofit/>
          </a:bodyPr>
          <a:lstStyle/>
          <a:p>
            <a:r>
              <a:rPr lang="en-US" dirty="0">
                <a:solidFill>
                  <a:srgbClr val="000090"/>
                </a:solidFill>
                <a:latin typeface="Abadi MT Condensed Extra Bold"/>
                <a:ea typeface="Segoe UI" pitchFamily="34" charset="0"/>
                <a:cs typeface="Abadi MT Condensed Extra Bold"/>
              </a:rPr>
              <a:t>Next Steps</a:t>
            </a:r>
            <a:endParaRPr lang="en-US" dirty="0">
              <a:solidFill>
                <a:srgbClr val="000090"/>
              </a:solidFill>
              <a:latin typeface="Abadi MT Condensed Extra Bold"/>
              <a:cs typeface="Abadi MT Condensed Extra Bold"/>
            </a:endParaRPr>
          </a:p>
        </p:txBody>
      </p:sp>
      <p:graphicFrame>
        <p:nvGraphicFramePr>
          <p:cNvPr id="7" name="Table 6"/>
          <p:cNvGraphicFramePr>
            <a:graphicFrameLocks noGrp="1"/>
          </p:cNvGraphicFramePr>
          <p:nvPr/>
        </p:nvGraphicFramePr>
        <p:xfrm>
          <a:off x="1295400" y="1981200"/>
          <a:ext cx="6629400" cy="2072640"/>
        </p:xfrm>
        <a:graphic>
          <a:graphicData uri="http://schemas.openxmlformats.org/drawingml/2006/table">
            <a:tbl>
              <a:tblPr firstRow="1" bandRow="1">
                <a:tableStyleId>{5C22544A-7EE6-4342-B048-85BDC9FD1C3A}</a:tableStyleId>
              </a:tblPr>
              <a:tblGrid>
                <a:gridCol w="3314700">
                  <a:extLst>
                    <a:ext uri="{9D8B030D-6E8A-4147-A177-3AD203B41FA5}">
                      <a16:colId xmlns:a16="http://schemas.microsoft.com/office/drawing/2014/main" val="20000"/>
                    </a:ext>
                  </a:extLst>
                </a:gridCol>
                <a:gridCol w="3314700">
                  <a:extLst>
                    <a:ext uri="{9D8B030D-6E8A-4147-A177-3AD203B41FA5}">
                      <a16:colId xmlns:a16="http://schemas.microsoft.com/office/drawing/2014/main" val="20001"/>
                    </a:ext>
                  </a:extLst>
                </a:gridCol>
              </a:tblGrid>
              <a:tr h="533400">
                <a:tc>
                  <a:txBody>
                    <a:bodyPr/>
                    <a:lstStyle/>
                    <a:p>
                      <a:r>
                        <a:rPr lang="en-US" sz="1800" dirty="0"/>
                        <a:t>Papers</a:t>
                      </a:r>
                      <a:r>
                        <a:rPr lang="en-US" sz="1800" baseline="0" dirty="0"/>
                        <a:t> and Essays</a:t>
                      </a:r>
                      <a:endParaRPr lang="en-US"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Research </a:t>
                      </a:r>
                    </a:p>
                    <a:p>
                      <a:endParaRPr lang="en-US" sz="1800" dirty="0"/>
                    </a:p>
                  </a:txBody>
                  <a:tcPr/>
                </a:tc>
                <a:extLst>
                  <a:ext uri="{0D108BD9-81ED-4DB2-BD59-A6C34878D82A}">
                    <a16:rowId xmlns:a16="http://schemas.microsoft.com/office/drawing/2014/main" val="10000"/>
                  </a:ext>
                </a:extLst>
              </a:tr>
              <a:tr h="3505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Independent Projects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Group Projects</a:t>
                      </a:r>
                    </a:p>
                    <a:p>
                      <a:endParaRPr lang="en-US" sz="1800" dirty="0"/>
                    </a:p>
                  </a:txBody>
                  <a:tcPr/>
                </a:tc>
                <a:extLst>
                  <a:ext uri="{0D108BD9-81ED-4DB2-BD59-A6C34878D82A}">
                    <a16:rowId xmlns:a16="http://schemas.microsoft.com/office/drawing/2014/main" val="10001"/>
                  </a:ext>
                </a:extLst>
              </a:tr>
              <a:tr h="7924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Experiments</a:t>
                      </a:r>
                    </a:p>
                    <a:p>
                      <a:r>
                        <a:rPr lang="en-US" sz="1800" dirty="0"/>
                        <a:t>Presentations/Interviews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latin typeface="Arial"/>
                          <a:cs typeface="Arial"/>
                        </a:rPr>
                        <a:t>Debates</a:t>
                      </a:r>
                    </a:p>
                    <a:p>
                      <a:r>
                        <a:rPr lang="en-US" sz="1800" dirty="0"/>
                        <a:t>Socratic Seminars</a:t>
                      </a:r>
                    </a:p>
                  </a:txBody>
                  <a:tcPr/>
                </a:tc>
                <a:extLst>
                  <a:ext uri="{0D108BD9-81ED-4DB2-BD59-A6C34878D82A}">
                    <a16:rowId xmlns:a16="http://schemas.microsoft.com/office/drawing/2014/main" val="10002"/>
                  </a:ext>
                </a:extLst>
              </a:tr>
            </a:tbl>
          </a:graphicData>
        </a:graphic>
      </p:graphicFrame>
      <p:pic>
        <p:nvPicPr>
          <p:cNvPr id="6" name="Picture 5"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707900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1371600" y="381001"/>
            <a:ext cx="6858000" cy="5775326"/>
          </a:xfrm>
        </p:spPr>
        <p:txBody>
          <a:bodyPr>
            <a:normAutofit/>
          </a:bodyPr>
          <a:lstStyle/>
          <a:p>
            <a:pPr algn="ctr">
              <a:buNone/>
            </a:pPr>
            <a:r>
              <a:rPr lang="en-US" sz="3200" b="1" dirty="0">
                <a:solidFill>
                  <a:srgbClr val="000090"/>
                </a:solidFill>
                <a:latin typeface="Abadi MT Condensed Extra Bold"/>
                <a:ea typeface="Segoe UI" pitchFamily="34" charset="0"/>
                <a:cs typeface="Abadi MT Condensed Extra Bold"/>
              </a:rPr>
              <a:t>8</a:t>
            </a:r>
          </a:p>
          <a:p>
            <a:pPr algn="ctr">
              <a:buNone/>
            </a:pPr>
            <a:r>
              <a:rPr lang="en-US" sz="3200" dirty="0">
                <a:solidFill>
                  <a:srgbClr val="000090"/>
                </a:solidFill>
                <a:latin typeface="Abadi MT Condensed Extra Bold"/>
                <a:ea typeface="Segoe UI" pitchFamily="34" charset="0"/>
                <a:cs typeface="Abadi MT Condensed Extra Bold"/>
              </a:rPr>
              <a:t>Reflection</a:t>
            </a:r>
          </a:p>
          <a:p>
            <a:pPr algn="ctr">
              <a:buNone/>
            </a:pPr>
            <a:endParaRPr lang="en-US" sz="3200" dirty="0">
              <a:solidFill>
                <a:srgbClr val="008000"/>
              </a:solidFill>
              <a:latin typeface="Futura Condensed"/>
              <a:cs typeface="Futura Condensed"/>
            </a:endParaRPr>
          </a:p>
          <a:p>
            <a:pPr algn="ctr">
              <a:buNone/>
            </a:pPr>
            <a:endParaRPr lang="en-US" sz="3200" dirty="0">
              <a:solidFill>
                <a:srgbClr val="008000"/>
              </a:solidFill>
              <a:latin typeface="Futura Condensed"/>
              <a:cs typeface="Futura Condensed"/>
            </a:endParaRPr>
          </a:p>
        </p:txBody>
      </p:sp>
      <p:sp>
        <p:nvSpPr>
          <p:cNvPr id="12" name="TextBox 11"/>
          <p:cNvSpPr txBox="1"/>
          <p:nvPr/>
        </p:nvSpPr>
        <p:spPr>
          <a:xfrm>
            <a:off x="2209800" y="2438400"/>
            <a:ext cx="5410200" cy="2438400"/>
          </a:xfrm>
          <a:prstGeom prst="rect">
            <a:avLst/>
          </a:prstGeom>
          <a:noFill/>
        </p:spPr>
        <p:txBody>
          <a:bodyPr wrap="square" rtlCol="0">
            <a:spAutoFit/>
          </a:bodyPr>
          <a:lstStyle/>
          <a:p>
            <a:endParaRPr lang="en-US" dirty="0"/>
          </a:p>
        </p:txBody>
      </p:sp>
      <p:pic>
        <p:nvPicPr>
          <p:cNvPr id="15" name="Picture 14"/>
          <p:cNvPicPr>
            <a:picLocks noChangeAspect="1"/>
          </p:cNvPicPr>
          <p:nvPr/>
        </p:nvPicPr>
        <p:blipFill>
          <a:blip r:embed="rId2"/>
          <a:stretch>
            <a:fillRect/>
          </a:stretch>
        </p:blipFill>
        <p:spPr>
          <a:xfrm>
            <a:off x="3200400" y="2438400"/>
            <a:ext cx="3505200" cy="3232150"/>
          </a:xfrm>
          <a:prstGeom prst="rect">
            <a:avLst/>
          </a:prstGeom>
        </p:spPr>
      </p:pic>
      <p:pic>
        <p:nvPicPr>
          <p:cNvPr id="16" name="Picture 15"/>
          <p:cNvPicPr>
            <a:picLocks noChangeAspect="1" noChangeArrowheads="1"/>
          </p:cNvPicPr>
          <p:nvPr/>
        </p:nvPicPr>
        <p:blipFill>
          <a:blip r:embed="rId3"/>
          <a:srcRect/>
          <a:stretch>
            <a:fillRect/>
          </a:stretch>
        </p:blipFill>
        <p:spPr bwMode="auto">
          <a:xfrm>
            <a:off x="4038600" y="2743199"/>
            <a:ext cx="1516063" cy="990601"/>
          </a:xfrm>
          <a:prstGeom prst="rect">
            <a:avLst/>
          </a:prstGeom>
          <a:noFill/>
          <a:ln w="9525">
            <a:noFill/>
            <a:round/>
            <a:headEnd/>
            <a:tailEnd/>
          </a:ln>
        </p:spPr>
      </p:pic>
      <p:pic>
        <p:nvPicPr>
          <p:cNvPr id="7" name="Picture 6" descr="logo3.png"/>
          <p:cNvPicPr>
            <a:picLocks noChangeAspect="1"/>
          </p:cNvPicPr>
          <p:nvPr/>
        </p:nvPicPr>
        <p:blipFill>
          <a:blip r:embed="rId4"/>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776808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lnSpc>
                <a:spcPct val="80000"/>
              </a:lnSpc>
              <a:spcBef>
                <a:spcPct val="20000"/>
              </a:spcBef>
              <a:buNone/>
            </a:pPr>
            <a:r>
              <a:rPr lang="en-US" sz="2200" dirty="0">
                <a:latin typeface="Arial"/>
                <a:ea typeface="Segoe UI" pitchFamily="34" charset="0"/>
                <a:cs typeface="Arial"/>
              </a:rPr>
              <a:t>Ask students to think about the work they have done, what they have learned and its value.  For example, you can use questions like: </a:t>
            </a:r>
          </a:p>
          <a:p>
            <a:pPr marL="0" indent="0">
              <a:lnSpc>
                <a:spcPct val="80000"/>
              </a:lnSpc>
              <a:spcBef>
                <a:spcPct val="20000"/>
              </a:spcBef>
              <a:buNone/>
            </a:pPr>
            <a:endParaRPr lang="en-US" sz="2200" dirty="0">
              <a:latin typeface="Arial"/>
              <a:ea typeface="Segoe UI" pitchFamily="34" charset="0"/>
              <a:cs typeface="Arial"/>
            </a:endParaRPr>
          </a:p>
          <a:p>
            <a:pPr lvl="1">
              <a:lnSpc>
                <a:spcPct val="80000"/>
              </a:lnSpc>
              <a:spcBef>
                <a:spcPct val="20000"/>
              </a:spcBef>
            </a:pPr>
            <a:r>
              <a:rPr lang="en-US" sz="2200" dirty="0">
                <a:latin typeface="Arial"/>
                <a:ea typeface="Segoe UI" pitchFamily="34" charset="0"/>
                <a:cs typeface="Arial"/>
              </a:rPr>
              <a:t>What did you learn?</a:t>
            </a:r>
          </a:p>
          <a:p>
            <a:pPr lvl="1">
              <a:lnSpc>
                <a:spcPct val="80000"/>
              </a:lnSpc>
              <a:spcBef>
                <a:spcPct val="20000"/>
              </a:spcBef>
            </a:pPr>
            <a:endParaRPr lang="en-US" sz="2200" dirty="0">
              <a:latin typeface="Arial"/>
              <a:ea typeface="Segoe UI" pitchFamily="34" charset="0"/>
              <a:cs typeface="Arial"/>
            </a:endParaRPr>
          </a:p>
          <a:p>
            <a:pPr lvl="1">
              <a:lnSpc>
                <a:spcPct val="80000"/>
              </a:lnSpc>
              <a:spcBef>
                <a:spcPct val="20000"/>
              </a:spcBef>
            </a:pPr>
            <a:r>
              <a:rPr lang="en-US" sz="2200" dirty="0">
                <a:latin typeface="Arial"/>
                <a:ea typeface="Segoe UI" pitchFamily="34" charset="0"/>
                <a:cs typeface="Arial"/>
              </a:rPr>
              <a:t>What is the value of learning to ask your own questions?</a:t>
            </a:r>
          </a:p>
          <a:p>
            <a:pPr marL="274320" lvl="1" indent="0">
              <a:lnSpc>
                <a:spcPct val="80000"/>
              </a:lnSpc>
              <a:spcBef>
                <a:spcPct val="20000"/>
              </a:spcBef>
              <a:buNone/>
            </a:pPr>
            <a:endParaRPr lang="en-US" sz="2200" dirty="0">
              <a:latin typeface="Arial"/>
              <a:ea typeface="Segoe UI" pitchFamily="34" charset="0"/>
              <a:cs typeface="Arial"/>
            </a:endParaRPr>
          </a:p>
          <a:p>
            <a:pPr lvl="1">
              <a:lnSpc>
                <a:spcPct val="80000"/>
              </a:lnSpc>
              <a:spcBef>
                <a:spcPct val="20000"/>
              </a:spcBef>
            </a:pPr>
            <a:r>
              <a:rPr lang="en-US" sz="2200" dirty="0">
                <a:latin typeface="Arial"/>
                <a:ea typeface="Segoe UI" pitchFamily="34" charset="0"/>
                <a:cs typeface="Arial"/>
              </a:rPr>
              <a:t>How can you use what you learned? </a:t>
            </a:r>
          </a:p>
          <a:p>
            <a:endParaRPr lang="en-US" sz="2200" dirty="0">
              <a:latin typeface="Arial"/>
              <a:cs typeface="Arial"/>
            </a:endParaRPr>
          </a:p>
          <a:p>
            <a:pPr>
              <a:buNone/>
            </a:pPr>
            <a:r>
              <a:rPr lang="en-US" sz="2200" b="1" dirty="0">
                <a:solidFill>
                  <a:srgbClr val="FF6600"/>
                </a:solidFill>
                <a:latin typeface="Arial"/>
                <a:cs typeface="Arial"/>
              </a:rPr>
              <a:t>TIP:    </a:t>
            </a:r>
            <a:r>
              <a:rPr lang="en-US" sz="2200" dirty="0">
                <a:solidFill>
                  <a:srgbClr val="FF6600"/>
                </a:solidFill>
                <a:latin typeface="Arial"/>
                <a:cs typeface="Arial"/>
              </a:rPr>
              <a:t>Use one or more reflection questions.</a:t>
            </a:r>
          </a:p>
          <a:p>
            <a:pPr>
              <a:buNone/>
            </a:pPr>
            <a:r>
              <a:rPr lang="en-US" sz="2200" dirty="0">
                <a:solidFill>
                  <a:srgbClr val="FF6600"/>
                </a:solidFill>
                <a:latin typeface="Arial"/>
                <a:ea typeface="Segoe UI" pitchFamily="34" charset="0"/>
                <a:cs typeface="Arial"/>
              </a:rPr>
              <a:t>           Ask one question at a time.</a:t>
            </a:r>
          </a:p>
          <a:p>
            <a:endParaRPr lang="en-US" sz="2200" dirty="0">
              <a:latin typeface="Arial"/>
              <a:cs typeface="Arial"/>
            </a:endParaRPr>
          </a:p>
        </p:txBody>
      </p:sp>
      <p:sp>
        <p:nvSpPr>
          <p:cNvPr id="6" name="Title 1"/>
          <p:cNvSpPr>
            <a:spLocks noGrp="1"/>
          </p:cNvSpPr>
          <p:nvPr>
            <p:ph type="title"/>
          </p:nvPr>
        </p:nvSpPr>
        <p:spPr>
          <a:xfrm>
            <a:off x="457200" y="533400"/>
            <a:ext cx="7467600" cy="533400"/>
          </a:xfrm>
        </p:spPr>
        <p:txBody>
          <a:bodyPr>
            <a:noAutofit/>
          </a:bodyPr>
          <a:lstStyle/>
          <a:p>
            <a:r>
              <a:rPr lang="en-US" dirty="0">
                <a:solidFill>
                  <a:srgbClr val="000090"/>
                </a:solidFill>
                <a:latin typeface="Abadi MT Condensed Extra Bold"/>
                <a:ea typeface="Segoe UI" pitchFamily="34" charset="0"/>
                <a:cs typeface="Abadi MT Condensed Extra Bold"/>
              </a:rPr>
              <a:t>Reflection</a:t>
            </a:r>
            <a:endParaRPr lang="en-US" dirty="0">
              <a:solidFill>
                <a:srgbClr val="000090"/>
              </a:solidFill>
              <a:latin typeface="Abadi MT Condensed Extra Bold"/>
              <a:cs typeface="Abadi MT Condensed Extra Bold"/>
            </a:endParaRPr>
          </a:p>
        </p:txBody>
      </p:sp>
      <p:pic>
        <p:nvPicPr>
          <p:cNvPr id="7" name="Picture 6" descr="logo3.png"/>
          <p:cNvPicPr>
            <a:picLocks noChangeAspect="1"/>
          </p:cNvPicPr>
          <p:nvPr/>
        </p:nvPicPr>
        <p:blipFill>
          <a:blip r:embed="rId2"/>
          <a:stretch>
            <a:fillRect/>
          </a:stretch>
        </p:blipFill>
        <p:spPr>
          <a:xfrm>
            <a:off x="7620000" y="5641686"/>
            <a:ext cx="1143000" cy="751835"/>
          </a:xfrm>
          <a:prstGeom prst="rect">
            <a:avLst/>
          </a:prstGeom>
        </p:spPr>
      </p:pic>
    </p:spTree>
    <p:extLst>
      <p:ext uri="{BB962C8B-B14F-4D97-AF65-F5344CB8AC3E}">
        <p14:creationId xmlns:p14="http://schemas.microsoft.com/office/powerpoint/2010/main" val="1973387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Who’s Asking the Questions?</a:t>
            </a:r>
          </a:p>
        </p:txBody>
      </p:sp>
      <p:sp>
        <p:nvSpPr>
          <p:cNvPr id="3" name="Content Placeholder 2"/>
          <p:cNvSpPr>
            <a:spLocks noGrp="1"/>
          </p:cNvSpPr>
          <p:nvPr>
            <p:ph idx="1"/>
          </p:nvPr>
        </p:nvSpPr>
        <p:spPr/>
        <p:txBody>
          <a:bodyPr>
            <a:normAutofit fontScale="92500" lnSpcReduction="20000"/>
          </a:bodyPr>
          <a:lstStyle/>
          <a:p>
            <a:r>
              <a:rPr lang="en-US" sz="3600" dirty="0"/>
              <a:t>One of the shifts in the NGSS is from teachers asking all the questions, to students asking the questions.</a:t>
            </a:r>
          </a:p>
          <a:p>
            <a:endParaRPr lang="en-US" sz="3600" dirty="0"/>
          </a:p>
          <a:p>
            <a:r>
              <a:rPr lang="en-US" sz="3600" dirty="0"/>
              <a:t>“Some teachers…corner the market on talking without looking for input. Teachers ask around 250 questions per day, per week. On the other hand, students ask questions at a rate of 2 per class, per week,” (Hattie, 2015).</a:t>
            </a:r>
          </a:p>
        </p:txBody>
      </p:sp>
    </p:spTree>
    <p:extLst>
      <p:ext uri="{BB962C8B-B14F-4D97-AF65-F5344CB8AC3E}">
        <p14:creationId xmlns:p14="http://schemas.microsoft.com/office/powerpoint/2010/main" val="1112858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ids Asking Question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03275" y="2676884"/>
            <a:ext cx="7620000" cy="4286250"/>
          </a:xfrm>
        </p:spPr>
      </p:pic>
    </p:spTree>
    <p:extLst>
      <p:ext uri="{BB962C8B-B14F-4D97-AF65-F5344CB8AC3E}">
        <p14:creationId xmlns:p14="http://schemas.microsoft.com/office/powerpoint/2010/main" val="711094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7" y="228600"/>
            <a:ext cx="8229600" cy="1143000"/>
          </a:xfrm>
        </p:spPr>
        <p:txBody>
          <a:bodyPr/>
          <a:lstStyle/>
          <a:p>
            <a:r>
              <a:rPr lang="en-US" dirty="0"/>
              <a:t>“Students are only going to school to watch a teacher work.”</a:t>
            </a:r>
          </a:p>
        </p:txBody>
      </p:sp>
      <p:pic>
        <p:nvPicPr>
          <p:cNvPr id="4" name="Anyone, anyone teacher from Ferris Bueller's Day Off.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6800" y="1600200"/>
            <a:ext cx="6400800" cy="4800600"/>
          </a:xfrm>
        </p:spPr>
      </p:pic>
    </p:spTree>
    <p:extLst>
      <p:ext uri="{BB962C8B-B14F-4D97-AF65-F5344CB8AC3E}">
        <p14:creationId xmlns:p14="http://schemas.microsoft.com/office/powerpoint/2010/main" val="2176678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questions asked. . .</a:t>
            </a:r>
          </a:p>
        </p:txBody>
      </p:sp>
      <p:sp>
        <p:nvSpPr>
          <p:cNvPr id="3" name="Content Placeholder 2"/>
          <p:cNvSpPr>
            <a:spLocks noGrp="1"/>
          </p:cNvSpPr>
          <p:nvPr>
            <p:ph idx="1"/>
          </p:nvPr>
        </p:nvSpPr>
        <p:spPr/>
        <p:txBody>
          <a:bodyPr>
            <a:normAutofit/>
          </a:bodyPr>
          <a:lstStyle/>
          <a:p>
            <a:r>
              <a:rPr lang="en-US" sz="3600" dirty="0"/>
              <a:t>Studies show that the average pre-school aged student asks about 300 questions per day.</a:t>
            </a:r>
          </a:p>
          <a:p>
            <a:endParaRPr lang="en-US" sz="3600" dirty="0"/>
          </a:p>
          <a:p>
            <a:r>
              <a:rPr lang="en-US" sz="3600" dirty="0"/>
              <a:t>By the end of elementary school, that number is cut in half, and by the end of middle school it is almost 0.</a:t>
            </a:r>
          </a:p>
        </p:txBody>
      </p:sp>
    </p:spTree>
    <p:extLst>
      <p:ext uri="{BB962C8B-B14F-4D97-AF65-F5344CB8AC3E}">
        <p14:creationId xmlns:p14="http://schemas.microsoft.com/office/powerpoint/2010/main" val="31241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pic>
        <p:nvPicPr>
          <p:cNvPr id="5" name="Picture 4"/>
          <p:cNvPicPr>
            <a:picLocks noChangeAspect="1"/>
          </p:cNvPicPr>
          <p:nvPr/>
        </p:nvPicPr>
        <p:blipFill>
          <a:blip r:embed="rId4"/>
          <a:stretch>
            <a:fillRect/>
          </a:stretch>
        </p:blipFill>
        <p:spPr>
          <a:xfrm>
            <a:off x="381000" y="0"/>
            <a:ext cx="8382000" cy="6858000"/>
          </a:xfrm>
          <a:prstGeom prst="rect">
            <a:avLst/>
          </a:prstGeom>
        </p:spPr>
      </p:pic>
    </p:spTree>
    <p:extLst>
      <p:ext uri="{BB962C8B-B14F-4D97-AF65-F5344CB8AC3E}">
        <p14:creationId xmlns:p14="http://schemas.microsoft.com/office/powerpoint/2010/main" val="305512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5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8978</TotalTime>
  <Words>1460</Words>
  <Application>Microsoft Office PowerPoint</Application>
  <PresentationFormat>On-screen Show (4:3)</PresentationFormat>
  <Paragraphs>300</Paragraphs>
  <Slides>44</Slides>
  <Notes>16</Notes>
  <HiddenSlides>0</HiddenSlides>
  <MMClips>3</MMClips>
  <ScaleCrop>false</ScaleCrop>
  <HeadingPairs>
    <vt:vector size="4" baseType="variant">
      <vt:variant>
        <vt:lpstr>Theme</vt:lpstr>
      </vt:variant>
      <vt:variant>
        <vt:i4>3</vt:i4>
      </vt:variant>
      <vt:variant>
        <vt:lpstr>Slide Titles</vt:lpstr>
      </vt:variant>
      <vt:variant>
        <vt:i4>44</vt:i4>
      </vt:variant>
    </vt:vector>
  </HeadingPairs>
  <TitlesOfParts>
    <vt:vector size="47" baseType="lpstr">
      <vt:lpstr>Adjacency</vt:lpstr>
      <vt:lpstr>1_Adjacency</vt:lpstr>
      <vt:lpstr>5_Adjacency</vt:lpstr>
      <vt:lpstr>PowerPoint Presentation</vt:lpstr>
      <vt:lpstr>Grounding Activity</vt:lpstr>
      <vt:lpstr>Agenda:</vt:lpstr>
      <vt:lpstr>Outcomes</vt:lpstr>
      <vt:lpstr>Who’s Asking the Questions?</vt:lpstr>
      <vt:lpstr>PowerPoint Presentation</vt:lpstr>
      <vt:lpstr>“Students are only going to school to watch a teacher work.”</vt:lpstr>
      <vt:lpstr>Number of questions asked. . .</vt:lpstr>
      <vt:lpstr>PowerPoint Presentation</vt:lpstr>
      <vt:lpstr>Discussion</vt:lpstr>
      <vt:lpstr>PowerPoint Presentation</vt:lpstr>
      <vt:lpstr>What is the Question Formulation Technique?</vt:lpstr>
      <vt:lpstr>Using Student Questions</vt:lpstr>
      <vt:lpstr>Components of the Question Formulation Technique</vt:lpstr>
      <vt:lpstr>PowerPoint Presentation</vt:lpstr>
      <vt:lpstr>The Question Focus (QFocus)</vt:lpstr>
      <vt:lpstr>The Question Focus (QFocus)</vt:lpstr>
      <vt:lpstr>Discrepant Event</vt:lpstr>
      <vt:lpstr>Video</vt:lpstr>
      <vt:lpstr>Question Focus: A picture…</vt:lpstr>
      <vt:lpstr> Question Focus: A word… </vt:lpstr>
      <vt:lpstr>Question Focus: A quote or statement…</vt:lpstr>
      <vt:lpstr>PowerPoint Presentation</vt:lpstr>
      <vt:lpstr>Rules For Producing Questions</vt:lpstr>
      <vt:lpstr>Rules For Producing Questions</vt:lpstr>
      <vt:lpstr>PowerPoint Presentation</vt:lpstr>
      <vt:lpstr>PowerPoint Presentation</vt:lpstr>
      <vt:lpstr>Producing Questions</vt:lpstr>
      <vt:lpstr>PowerPoint Presentation</vt:lpstr>
      <vt:lpstr>Categorizing Questions</vt:lpstr>
      <vt:lpstr>Categorizing Questions</vt:lpstr>
      <vt:lpstr>Categorizing Questions</vt:lpstr>
      <vt:lpstr>Categorizing Questions</vt:lpstr>
      <vt:lpstr>PowerPoint Presentation</vt:lpstr>
      <vt:lpstr>Prioritizing Questions</vt:lpstr>
      <vt:lpstr>Prioritizing Questions</vt:lpstr>
      <vt:lpstr>PowerPoint Presentation</vt:lpstr>
      <vt:lpstr>PowerPoint Presentation</vt:lpstr>
      <vt:lpstr>Reports</vt:lpstr>
      <vt:lpstr>Reports</vt:lpstr>
      <vt:lpstr>PowerPoint Presentation</vt:lpstr>
      <vt:lpstr>Next Steps</vt:lpstr>
      <vt:lpstr>PowerPoint Presentation</vt:lpstr>
      <vt:lpstr>Reflection</vt:lpstr>
    </vt:vector>
  </TitlesOfParts>
  <Company>**SlzUSD**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Asking Questions</dc:title>
  <dc:creator>Samantha Johnson</dc:creator>
  <cp:lastModifiedBy>Megan Faliero</cp:lastModifiedBy>
  <cp:revision>200</cp:revision>
  <dcterms:created xsi:type="dcterms:W3CDTF">2015-01-15T00:32:53Z</dcterms:created>
  <dcterms:modified xsi:type="dcterms:W3CDTF">2019-08-19T16:59:37Z</dcterms:modified>
</cp:coreProperties>
</file>