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344" r:id="rId3"/>
    <p:sldId id="412" r:id="rId4"/>
    <p:sldId id="485" r:id="rId5"/>
    <p:sldId id="477" r:id="rId6"/>
    <p:sldId id="342" r:id="rId7"/>
    <p:sldId id="396" r:id="rId8"/>
    <p:sldId id="401" r:id="rId9"/>
    <p:sldId id="426" r:id="rId10"/>
    <p:sldId id="430" r:id="rId11"/>
    <p:sldId id="427" r:id="rId12"/>
    <p:sldId id="431" r:id="rId13"/>
    <p:sldId id="428" r:id="rId14"/>
    <p:sldId id="432" r:id="rId15"/>
    <p:sldId id="429" r:id="rId16"/>
    <p:sldId id="620" r:id="rId17"/>
    <p:sldId id="612" r:id="rId18"/>
    <p:sldId id="433" r:id="rId19"/>
    <p:sldId id="405" r:id="rId20"/>
    <p:sldId id="480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8961" autoAdjust="0"/>
    <p:restoredTop sz="94537" autoAdjust="0"/>
  </p:normalViewPr>
  <p:slideViewPr>
    <p:cSldViewPr snapToGrid="0" snapToObjects="1">
      <p:cViewPr varScale="1">
        <p:scale>
          <a:sx n="87" d="100"/>
          <a:sy n="87" d="100"/>
        </p:scale>
        <p:origin x="-12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9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15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localhost//Users/george/Desktop/Power%20Generation.xlsx" TargetMode="External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localhost//Users/george/Desktop/Power%20Generation.xlsx" TargetMode="External"/><Relationship Id="rId2" Type="http://schemas.microsoft.com/office/2011/relationships/chartStyle" Target="style2.xml"/><Relationship Id="rId3" Type="http://schemas.microsoft.com/office/2011/relationships/chartColorStyle" Target="colors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localhost//Users/george/Desktop/Power%20Generation.xlsx" TargetMode="External"/><Relationship Id="rId2" Type="http://schemas.microsoft.com/office/2011/relationships/chartStyle" Target="style3.xml"/><Relationship Id="rId3" Type="http://schemas.microsoft.com/office/2011/relationships/chartColorStyle" Target="colors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644-1D42-B4BC-47ECBC16554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644-1D42-B4BC-47ECBC16554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644-1D42-B4BC-47ECBC16554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644-1D42-B4BC-47ECBC16554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7644-1D42-B4BC-47ECBC165543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0192190728042416"/>
                  <c:y val="-0.031923728932852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644-1D42-B4BC-47ECBC165543}"/>
                </c:ext>
              </c:extLst>
            </c:dLbl>
            <c:dLbl>
              <c:idx val="3"/>
              <c:layout>
                <c:manualLayout>
                  <c:x val="0.0209662612409908"/>
                  <c:y val="0.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644-1D42-B4BC-47ECBC165543}"/>
                </c:ext>
              </c:extLst>
            </c:dLbl>
            <c:dLbl>
              <c:idx val="4"/>
              <c:layout>
                <c:manualLayout>
                  <c:x val="0.0366909571717339"/>
                  <c:y val="0.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644-1D42-B4BC-47ECBC1655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Sheet1!$H$5:$H$9</c:f>
              <c:strCache>
                <c:ptCount val="5"/>
                <c:pt idx="0">
                  <c:v>Hydro</c:v>
                </c:pt>
                <c:pt idx="1">
                  <c:v>Wind</c:v>
                </c:pt>
                <c:pt idx="2">
                  <c:v>Solar</c:v>
                </c:pt>
                <c:pt idx="3">
                  <c:v>Bioenergy</c:v>
                </c:pt>
                <c:pt idx="4">
                  <c:v>Geothermal</c:v>
                </c:pt>
              </c:strCache>
            </c:strRef>
          </c:cat>
          <c:val>
            <c:numRef>
              <c:f>Sheet1!$I$5:$I$9</c:f>
              <c:numCache>
                <c:formatCode>0%</c:formatCode>
                <c:ptCount val="5"/>
                <c:pt idx="0">
                  <c:v>0.416666666666667</c:v>
                </c:pt>
                <c:pt idx="1">
                  <c:v>0.386904761904762</c:v>
                </c:pt>
                <c:pt idx="2">
                  <c:v>0.0892857142857142</c:v>
                </c:pt>
                <c:pt idx="3">
                  <c:v>0.0833333333333333</c:v>
                </c:pt>
                <c:pt idx="4">
                  <c:v>0.0238095238095238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7644-1D42-B4BC-47ECBC165543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526-6544-A83B-90F380112A61}"/>
              </c:ext>
            </c:extLst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526-6544-A83B-90F380112A61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526-6544-A83B-90F380112A61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526-6544-A83B-90F380112A61}"/>
              </c:ext>
            </c:extLst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600" dirty="0" smtClean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t>Coal</a:t>
                    </a:r>
                    <a:r>
                      <a:rPr lang="en-US" sz="1600" baseline="0" dirty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t>
</a:t>
                    </a:r>
                    <a:r>
                      <a:rPr lang="en-US" sz="160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t>28%</a:t>
                    </a:r>
                    <a:endParaRPr lang="en-US" sz="1600" baseline="0" dirty="0">
                      <a:solidFill>
                        <a:schemeClr val="bg1">
                          <a:lumMod val="50000"/>
                        </a:schemeClr>
                      </a:solidFill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526-6544-A83B-90F380112A61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600" dirty="0" smtClean="0">
                        <a:solidFill>
                          <a:srgbClr val="FF0000"/>
                        </a:solidFill>
                      </a:rPr>
                      <a:t>Nuclear</a:t>
                    </a:r>
                    <a:r>
                      <a:rPr lang="en-US" sz="1600" baseline="0" dirty="0">
                        <a:solidFill>
                          <a:srgbClr val="FF0000"/>
                        </a:solidFill>
                      </a:rPr>
                      <a:t>
</a:t>
                    </a:r>
                    <a:r>
                      <a:rPr lang="en-US" sz="1600" baseline="0" dirty="0" smtClean="0">
                        <a:solidFill>
                          <a:srgbClr val="FF0000"/>
                        </a:solidFill>
                      </a:rPr>
                      <a:t>20%</a:t>
                    </a:r>
                    <a:endParaRPr lang="en-US" sz="1600" baseline="0" dirty="0">
                      <a:solidFill>
                        <a:srgbClr val="FF0000"/>
                      </a:solidFill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526-6544-A83B-90F380112A61}"/>
                </c:ext>
              </c:extLst>
            </c:dLbl>
            <c:dLbl>
              <c:idx val="3"/>
              <c:layout>
                <c:manualLayout>
                  <c:x val="0.0348428423199516"/>
                  <c:y val="-0.0125468345176261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>
                        <a:solidFill>
                          <a:srgbClr val="00B050"/>
                        </a:solidFill>
                      </a:rPr>
                      <a:t>Renewables</a:t>
                    </a:r>
                    <a:r>
                      <a:rPr lang="en-US" sz="1600" baseline="0" dirty="0">
                        <a:solidFill>
                          <a:srgbClr val="00B050"/>
                        </a:solidFill>
                      </a:rPr>
                      <a:t>
</a:t>
                    </a:r>
                    <a:r>
                      <a:rPr lang="en-US" sz="1600" baseline="0" dirty="0" smtClean="0">
                        <a:solidFill>
                          <a:srgbClr val="00B050"/>
                        </a:solidFill>
                      </a:rPr>
                      <a:t>17%</a:t>
                    </a:r>
                    <a:endParaRPr lang="en-US" sz="1600" baseline="0" dirty="0">
                      <a:solidFill>
                        <a:srgbClr val="00B050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526-6544-A83B-90F380112A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Sheet1!$E$5:$E$8</c:f>
              <c:strCache>
                <c:ptCount val="4"/>
                <c:pt idx="0">
                  <c:v>Natural gas</c:v>
                </c:pt>
                <c:pt idx="1">
                  <c:v>Coal</c:v>
                </c:pt>
                <c:pt idx="2">
                  <c:v>Nuclear</c:v>
                </c:pt>
                <c:pt idx="3">
                  <c:v>Renewables</c:v>
                </c:pt>
              </c:strCache>
            </c:strRef>
          </c:cat>
          <c:val>
            <c:numRef>
              <c:f>Sheet1!$F$5:$F$8</c:f>
              <c:numCache>
                <c:formatCode>0.0%</c:formatCode>
                <c:ptCount val="4"/>
                <c:pt idx="0">
                  <c:v>0.352</c:v>
                </c:pt>
                <c:pt idx="1">
                  <c:v>0.275</c:v>
                </c:pt>
                <c:pt idx="2">
                  <c:v>0.194</c:v>
                </c:pt>
                <c:pt idx="3">
                  <c:v>0.169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9526-6544-A83B-90F380112A61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A3F-E047-85C3-77AD67B8A628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A3F-E047-85C3-77AD67B8A628}"/>
              </c:ext>
            </c:extLst>
          </c:dPt>
          <c:dPt>
            <c:idx val="2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A3F-E047-85C3-77AD67B8A628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A3F-E047-85C3-77AD67B8A628}"/>
              </c:ext>
            </c:extLst>
          </c:dPt>
          <c:dLbls>
            <c:dLbl>
              <c:idx val="1"/>
              <c:layout>
                <c:manualLayout>
                  <c:x val="-0.0400042495566458"/>
                  <c:y val="0.14596012961144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FF0000"/>
                        </a:solidFill>
                      </a:rPr>
                      <a:t>Nuclear</a:t>
                    </a:r>
                  </a:p>
                  <a:p>
                    <a:r>
                      <a:rPr lang="en-US" baseline="0" dirty="0" smtClean="0">
                        <a:solidFill>
                          <a:srgbClr val="FF0000"/>
                        </a:solidFill>
                      </a:rPr>
                      <a:t>12%</a:t>
                    </a:r>
                    <a:endParaRPr lang="en-US" baseline="0" dirty="0">
                      <a:solidFill>
                        <a:srgbClr val="FF0000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A3F-E047-85C3-77AD67B8A628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t>Coal</a:t>
                    </a:r>
                    <a:r>
                      <a:rPr lang="en-US" baseline="0" dirty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t>
</a:t>
                    </a:r>
                    <a:r>
                      <a:rPr lang="en-US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t>9%</a:t>
                    </a:r>
                    <a:endParaRPr lang="en-US" baseline="0" dirty="0">
                      <a:solidFill>
                        <a:schemeClr val="bg1">
                          <a:lumMod val="50000"/>
                        </a:schemeClr>
                      </a:solidFill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A3F-E047-85C3-77AD67B8A628}"/>
                </c:ext>
              </c:extLst>
            </c:dLbl>
            <c:dLbl>
              <c:idx val="3"/>
              <c:layout>
                <c:manualLayout>
                  <c:x val="0.0431254114610314"/>
                  <c:y val="0.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B050"/>
                        </a:solidFill>
                      </a:rPr>
                      <a:t>Renewables</a:t>
                    </a:r>
                    <a:r>
                      <a:rPr lang="en-US" baseline="0" dirty="0">
                        <a:solidFill>
                          <a:srgbClr val="00B050"/>
                        </a:solidFill>
                      </a:rPr>
                      <a:t>
</a:t>
                    </a:r>
                    <a:r>
                      <a:rPr lang="en-US" baseline="0" dirty="0" smtClean="0">
                        <a:solidFill>
                          <a:srgbClr val="00B050"/>
                        </a:solidFill>
                      </a:rPr>
                      <a:t>3%</a:t>
                    </a:r>
                    <a:endParaRPr lang="en-US" baseline="0" dirty="0">
                      <a:solidFill>
                        <a:srgbClr val="00B050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A3F-E047-85C3-77AD67B8A6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Sheet1!$B$16:$B$19</c:f>
              <c:strCache>
                <c:ptCount val="4"/>
                <c:pt idx="0">
                  <c:v>Natural gas</c:v>
                </c:pt>
                <c:pt idx="1">
                  <c:v>Nuclear</c:v>
                </c:pt>
                <c:pt idx="2">
                  <c:v>Coal</c:v>
                </c:pt>
                <c:pt idx="3">
                  <c:v>Renewables</c:v>
                </c:pt>
              </c:strCache>
            </c:strRef>
          </c:cat>
          <c:val>
            <c:numRef>
              <c:f>Sheet1!$C$16:$C$19</c:f>
              <c:numCache>
                <c:formatCode>0.0%</c:formatCode>
                <c:ptCount val="4"/>
                <c:pt idx="0">
                  <c:v>0.761695603530436</c:v>
                </c:pt>
                <c:pt idx="1">
                  <c:v>0.113578916835868</c:v>
                </c:pt>
                <c:pt idx="2">
                  <c:v>0.0934819541706377</c:v>
                </c:pt>
                <c:pt idx="3">
                  <c:v>0.0312435254630589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A3F-E047-85C3-77AD67B8A628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E4144-7B1A-3F47-883B-89AB4CA8D8DE}" type="datetimeFigureOut">
              <a:rPr lang="en-US" smtClean="0"/>
              <a:t>11/18/19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0AA957-779F-7B48-A3BF-9D55AB63C3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8097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B40F19-5CE4-7849-9202-AB6582E65EAD}" type="datetimeFigureOut">
              <a:rPr lang="en-US" smtClean="0"/>
              <a:t>11/18/19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E86F8-E7B1-F041-9355-CABCAD7DCF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110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EFE7E-C587-B14B-991D-7B0F8D37CAC7}" type="datetime1">
              <a:rPr lang="en-US" smtClean="0"/>
              <a:t>11/18/19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0823C-1234-6F4E-B74E-DEA27AC94C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80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3BD7-C480-804F-9A8E-129609C08404}" type="datetime1">
              <a:rPr lang="en-US" smtClean="0"/>
              <a:t>11/18/19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0823C-1234-6F4E-B74E-DEA27AC94C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898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CE916-F82E-A443-A355-15CC75CCD2FF}" type="datetime1">
              <a:rPr lang="en-US" smtClean="0"/>
              <a:t>11/18/19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0823C-1234-6F4E-B74E-DEA27AC94C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512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630D2-404C-E646-9E04-F2A8F5CDC3C0}" type="datetime1">
              <a:rPr lang="en-US" smtClean="0"/>
              <a:t>11/18/19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0823C-1234-6F4E-B74E-DEA27AC94C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19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56B75-88CC-3B44-9DC5-4B6BC38C8FD2}" type="datetime1">
              <a:rPr lang="en-US" smtClean="0"/>
              <a:t>11/18/19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0823C-1234-6F4E-B74E-DEA27AC94C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542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917DC-213D-A943-81EB-647632579E9C}" type="datetime1">
              <a:rPr lang="en-US" smtClean="0"/>
              <a:t>11/18/19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0823C-1234-6F4E-B74E-DEA27AC94C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721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6477-58AB-E040-891F-AE075F1466AE}" type="datetime1">
              <a:rPr lang="en-US" smtClean="0"/>
              <a:t>11/18/19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0823C-1234-6F4E-B74E-DEA27AC94C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327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15E31-1666-F441-BA1D-3BF34F6B6F9D}" type="datetime1">
              <a:rPr lang="en-US" smtClean="0"/>
              <a:t>11/18/19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0823C-1234-6F4E-B74E-DEA27AC94C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73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B1991-D93A-7E42-83D0-AB7D11BC0EC1}" type="datetime1">
              <a:rPr lang="en-US" smtClean="0"/>
              <a:t>11/18/19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0823C-1234-6F4E-B74E-DEA27AC94C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084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1F2C7-758E-244A-B3DD-91E38DF3437D}" type="datetime1">
              <a:rPr lang="en-US" smtClean="0"/>
              <a:t>11/18/19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0823C-1234-6F4E-B74E-DEA27AC94C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108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E4F1-AFB9-1746-9291-E5365E749EF0}" type="datetime1">
              <a:rPr lang="en-US" smtClean="0"/>
              <a:t>11/18/19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0823C-1234-6F4E-B74E-DEA27AC94C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179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590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31B1A-1933-5C47-AF13-37A663914DBB}" type="datetime1">
              <a:rPr lang="en-US" smtClean="0"/>
              <a:t>11/18/19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0823C-1234-6F4E-B74E-DEA27AC94C7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4DE570C-A417-7543-BB86-1EF367BF47E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552669" y="0"/>
            <a:ext cx="591331" cy="47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921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gphilippidis@usf.edu" TargetMode="Externa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1.xml"/><Relationship Id="rId3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2.xml"/><Relationship Id="rId3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0823C-1234-6F4E-B74E-DEA27AC94C7C}" type="slidenum">
              <a:rPr lang="en-US" smtClean="0"/>
              <a:t>1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96878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The Pursuit of </a:t>
            </a:r>
            <a:br>
              <a:rPr lang="en-US" b="1" dirty="0">
                <a:solidFill>
                  <a:srgbClr val="008000"/>
                </a:solidFill>
              </a:rPr>
            </a:br>
            <a:r>
              <a:rPr lang="en-US" b="1" dirty="0">
                <a:solidFill>
                  <a:srgbClr val="008000"/>
                </a:solidFill>
              </a:rPr>
              <a:t>Renewable Energy </a:t>
            </a:r>
            <a:br>
              <a:rPr lang="en-US" b="1" dirty="0">
                <a:solidFill>
                  <a:srgbClr val="008000"/>
                </a:solidFill>
              </a:rPr>
            </a:br>
            <a:r>
              <a:rPr lang="en-US" b="1" dirty="0"/>
              <a:t/>
            </a:r>
            <a:br>
              <a:rPr lang="en-US" b="1" dirty="0"/>
            </a:br>
            <a:r>
              <a:rPr lang="en-US" sz="2800" dirty="0"/>
              <a:t>George Philippidis, Ph.D.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dirty="0"/>
              <a:t>Associate Dean and Associate Professor</a:t>
            </a:r>
            <a:br>
              <a:rPr lang="en-US" sz="2800" dirty="0"/>
            </a:br>
            <a:r>
              <a:rPr lang="en-US" sz="2800" dirty="0"/>
              <a:t>Patel College of Global Sustainability</a:t>
            </a:r>
            <a:br>
              <a:rPr lang="en-US" sz="2800" dirty="0"/>
            </a:br>
            <a:r>
              <a:rPr lang="en-US" sz="2800" dirty="0"/>
              <a:t>University of South Florida (USF)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05303" y="6352143"/>
            <a:ext cx="5775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Contact information: </a:t>
            </a:r>
            <a:r>
              <a:rPr lang="en-US" dirty="0">
                <a:hlinkClick r:id="rId2"/>
              </a:rPr>
              <a:t>gphilippidis@usf.edu</a:t>
            </a:r>
            <a:r>
              <a:rPr lang="en-US" dirty="0"/>
              <a:t> - (813) 974-9333</a:t>
            </a:r>
          </a:p>
        </p:txBody>
      </p:sp>
      <p:pic>
        <p:nvPicPr>
          <p:cNvPr id="6" name="Picture 35" descr="Culture Fuels">
            <a:extLst>
              <a:ext uri="{FF2B5EF4-FFF2-40B4-BE49-F238E27FC236}">
                <a16:creationId xmlns:a16="http://schemas.microsoft.com/office/drawing/2014/main" xmlns="" id="{FF91E82D-CA9A-9A4E-8E2E-4042EFCF6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590" cy="742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5157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US Solar Insolation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(average daily)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0823C-1234-6F4E-B74E-DEA27AC94C7C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66" y="1418906"/>
            <a:ext cx="7433733" cy="49804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6933" y="6597934"/>
            <a:ext cx="3577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National Renewable Energy Laboratory (accessed, 2014)</a:t>
            </a:r>
            <a:r>
              <a:rPr lang="en-US" sz="1200" dirty="0">
                <a:solidFill>
                  <a:srgbClr val="FFFF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08369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Wind Power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/>
              <a:t>Expanding quickly (on-shore, off-shore)</a:t>
            </a:r>
          </a:p>
          <a:p>
            <a:pPr lvl="1"/>
            <a:r>
              <a:rPr lang="en-US" dirty="0"/>
              <a:t>Already cost-effective at large scale (&lt; $0.05/kWh)</a:t>
            </a:r>
          </a:p>
          <a:p>
            <a:pPr lvl="1"/>
            <a:r>
              <a:rPr lang="en-US" dirty="0"/>
              <a:t>Florida’s FPL leading wind power producer in USA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0823C-1234-6F4E-B74E-DEA27AC94C7C}" type="slidenum">
              <a:rPr lang="en-US" smtClean="0"/>
              <a:t>11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704" y="4021895"/>
            <a:ext cx="3048966" cy="20326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172" y="4021895"/>
            <a:ext cx="3039672" cy="203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90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Geothermal Power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49315"/>
            <a:ext cx="8229600" cy="4525963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Thermal energy from the earth</a:t>
            </a:r>
          </a:p>
          <a:p>
            <a:pPr lvl="1"/>
            <a:r>
              <a:rPr lang="en-US" dirty="0"/>
              <a:t>Steam for electricity generation</a:t>
            </a:r>
          </a:p>
          <a:p>
            <a:pPr lvl="1"/>
            <a:r>
              <a:rPr lang="en-US" dirty="0"/>
              <a:t>Hot water for space heating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0823C-1234-6F4E-B74E-DEA27AC94C7C}" type="slidenum">
              <a:rPr lang="en-US" smtClean="0"/>
              <a:t>12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883" y="3367040"/>
            <a:ext cx="4144258" cy="232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58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Bioenergy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15412"/>
            <a:ext cx="8229600" cy="4525963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Power from agricultural residues, forest residues, and yard waste (biomass)</a:t>
            </a:r>
          </a:p>
          <a:p>
            <a:pPr lvl="1"/>
            <a:r>
              <a:rPr lang="en-US" dirty="0"/>
              <a:t>Biogas from anaerobic digestion (industry, farms)</a:t>
            </a:r>
          </a:p>
          <a:p>
            <a:pPr lvl="1"/>
            <a:r>
              <a:rPr lang="en-US" dirty="0"/>
              <a:t>Landfill gas</a:t>
            </a:r>
          </a:p>
          <a:p>
            <a:pPr lvl="1"/>
            <a:r>
              <a:rPr lang="en-US" dirty="0"/>
              <a:t>In abundance in all states and countries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0823C-1234-6F4E-B74E-DEA27AC94C7C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977" y="3961679"/>
            <a:ext cx="3377804" cy="1979696"/>
          </a:xfrm>
          <a:prstGeom prst="rect">
            <a:avLst/>
          </a:prstGeom>
        </p:spPr>
      </p:pic>
      <p:pic>
        <p:nvPicPr>
          <p:cNvPr id="9" name="Picture 5" descr="DSC00895">
            <a:extLst>
              <a:ext uri="{FF2B5EF4-FFF2-40B4-BE49-F238E27FC236}">
                <a16:creationId xmlns:a16="http://schemas.microsoft.com/office/drawing/2014/main" xmlns="" id="{616F5F5F-6960-5E4C-BEF6-E1F4F88ED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6722" y="3983941"/>
            <a:ext cx="2984304" cy="18463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1154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Ocean Power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76552"/>
            <a:ext cx="8229600" cy="4525963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Tides, waves, thermal, currents</a:t>
            </a:r>
          </a:p>
          <a:p>
            <a:pPr lvl="1"/>
            <a:r>
              <a:rPr lang="en-US" dirty="0"/>
              <a:t>Emerging technologies</a:t>
            </a:r>
          </a:p>
          <a:p>
            <a:pPr lvl="1"/>
            <a:r>
              <a:rPr lang="en-US" dirty="0"/>
              <a:t>Continuous source of power</a:t>
            </a:r>
          </a:p>
          <a:p>
            <a:pPr lvl="1"/>
            <a:r>
              <a:rPr lang="en-US" dirty="0"/>
              <a:t>Florida: Gulf Stream looks promising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0823C-1234-6F4E-B74E-DEA27AC94C7C}" type="slidenum">
              <a:rPr lang="en-US" smtClean="0"/>
              <a:t>14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261" y="3912791"/>
            <a:ext cx="3697073" cy="157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20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93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Renewable Fuels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45712"/>
            <a:ext cx="8229600" cy="3603723"/>
          </a:xfrm>
        </p:spPr>
        <p:txBody>
          <a:bodyPr>
            <a:normAutofit/>
          </a:bodyPr>
          <a:lstStyle/>
          <a:p>
            <a:r>
              <a:rPr lang="en-US" b="1" dirty="0"/>
              <a:t>Biofuels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Ethanol</a:t>
            </a:r>
            <a:r>
              <a:rPr lang="en-US" dirty="0"/>
              <a:t> from corn, sugarcane, biomass</a:t>
            </a:r>
          </a:p>
          <a:p>
            <a:pPr lvl="2"/>
            <a:r>
              <a:rPr lang="en-US" dirty="0"/>
              <a:t>High octane fuel (113)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Biodiesel</a:t>
            </a:r>
            <a:r>
              <a:rPr lang="en-US" dirty="0"/>
              <a:t> from vegetable oils, waste oils, grease</a:t>
            </a:r>
          </a:p>
          <a:p>
            <a:pPr lvl="2"/>
            <a:r>
              <a:rPr lang="en-US" dirty="0"/>
              <a:t>Cleaner than diesel (lower emissions)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Jet Fuel </a:t>
            </a:r>
            <a:r>
              <a:rPr lang="en-US" dirty="0"/>
              <a:t>from vegetable oils</a:t>
            </a:r>
          </a:p>
          <a:p>
            <a:pPr lvl="2"/>
            <a:r>
              <a:rPr lang="en-US" dirty="0"/>
              <a:t>Inedible oils (sustainable agriculture)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0823C-1234-6F4E-B74E-DEA27AC94C7C}" type="slidenum">
              <a:rPr lang="en-US" smtClean="0"/>
              <a:t>15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551" y="4849435"/>
            <a:ext cx="1080256" cy="16645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793" y="5225546"/>
            <a:ext cx="1566947" cy="9892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3641" y="4849435"/>
            <a:ext cx="1372394" cy="137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37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68E9DB-E9DA-4071-A35F-C82463506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2781"/>
            <a:ext cx="82296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</a:rPr>
              <a:t>Biofuels = Agricultural Fuels</a:t>
            </a:r>
            <a:endParaRPr lang="en-US" sz="3100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B4404AE-4847-204E-B47E-95B7EE056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0823C-1234-6F4E-B74E-DEA27AC94C7C}" type="slidenum">
              <a:rPr lang="en-US" smtClean="0"/>
              <a:t>16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5986131-3052-4D47-A9C0-B5E811E27F92}"/>
              </a:ext>
            </a:extLst>
          </p:cNvPr>
          <p:cNvSpPr txBox="1"/>
          <p:nvPr/>
        </p:nvSpPr>
        <p:spPr>
          <a:xfrm>
            <a:off x="-12032" y="6608349"/>
            <a:ext cx="33265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Source</a:t>
            </a:r>
            <a:r>
              <a:rPr lang="en-US" sz="1000" dirty="0"/>
              <a:t>: North Florida Research and Education Center (2016)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08556D7-4D34-DE47-B6AE-A149EBDC6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876" y="3817894"/>
            <a:ext cx="3641055" cy="2301366"/>
          </a:xfrm>
          <a:prstGeom prst="rect">
            <a:avLst/>
          </a:prstGeom>
          <a:ln w="3175">
            <a:solidFill>
              <a:srgbClr val="284326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3C663F8-9BE9-A34C-8244-BE8B54A0C4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043"/>
          <a:stretch/>
        </p:blipFill>
        <p:spPr>
          <a:xfrm>
            <a:off x="611919" y="1279439"/>
            <a:ext cx="3641055" cy="2301366"/>
          </a:xfrm>
          <a:prstGeom prst="rect">
            <a:avLst/>
          </a:prstGeom>
          <a:ln>
            <a:solidFill>
              <a:srgbClr val="284326"/>
            </a:solidFill>
          </a:ln>
        </p:spPr>
      </p:pic>
      <p:pic>
        <p:nvPicPr>
          <p:cNvPr id="9" name="Picture 2" descr="Related image">
            <a:extLst>
              <a:ext uri="{FF2B5EF4-FFF2-40B4-BE49-F238E27FC236}">
                <a16:creationId xmlns:a16="http://schemas.microsoft.com/office/drawing/2014/main" xmlns="" id="{884161E3-22D7-BC4B-AE96-7BB08C6A07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" b="23084"/>
          <a:stretch/>
        </p:blipFill>
        <p:spPr bwMode="auto">
          <a:xfrm>
            <a:off x="630322" y="3800665"/>
            <a:ext cx="3622652" cy="230136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scontent-mia3-2.xx.fbcdn.net/v/t1.15752-9/s2048x2048/52596119_569013506949934_3847527241009332224_n.jpg?_nc_cat=102&amp;_nc_ht=scontent-mia3-2.xx&amp;oh=7f745307edc7bec843effd85e22c28b3&amp;oe=5CECE62B">
            <a:extLst>
              <a:ext uri="{FF2B5EF4-FFF2-40B4-BE49-F238E27FC236}">
                <a16:creationId xmlns:a16="http://schemas.microsoft.com/office/drawing/2014/main" xmlns="" id="{2C1507E4-621A-3B46-B81B-25E320EB0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3"/>
          <a:stretch/>
        </p:blipFill>
        <p:spPr bwMode="auto">
          <a:xfrm>
            <a:off x="4855876" y="1279439"/>
            <a:ext cx="3676205" cy="2301366"/>
          </a:xfrm>
          <a:prstGeom prst="rect">
            <a:avLst/>
          </a:prstGeom>
          <a:noFill/>
          <a:ln w="3175">
            <a:solidFill>
              <a:srgbClr val="28432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92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2F24068-1080-4B8C-8D4A-A16C36491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942" y="1488763"/>
            <a:ext cx="8646872" cy="4664045"/>
          </a:xfrm>
        </p:spPr>
        <p:txBody>
          <a:bodyPr rtlCol="0">
            <a:normAutofit fontScale="92500"/>
          </a:bodyPr>
          <a:lstStyle/>
          <a:p>
            <a:pPr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Brassica carinata</a:t>
            </a:r>
          </a:p>
          <a:p>
            <a:pPr lvl="1">
              <a:defRPr/>
            </a:pPr>
            <a:r>
              <a:rPr lang="en-US" dirty="0"/>
              <a:t>Mustard family crop, related to canola</a:t>
            </a:r>
          </a:p>
          <a:p>
            <a:pPr lvl="1">
              <a:defRPr/>
            </a:pPr>
            <a:r>
              <a:rPr lang="en-US" dirty="0"/>
              <a:t>Non-edible crop</a:t>
            </a:r>
          </a:p>
          <a:p>
            <a:pPr lvl="1">
              <a:defRPr/>
            </a:pPr>
            <a:r>
              <a:rPr lang="en-US" dirty="0"/>
              <a:t>Produces seeds rich in oil</a:t>
            </a:r>
          </a:p>
          <a:p>
            <a:pPr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Winter cover crop in southeastern US</a:t>
            </a:r>
          </a:p>
          <a:p>
            <a:pPr lvl="1">
              <a:defRPr/>
            </a:pPr>
            <a:r>
              <a:rPr lang="en-US" dirty="0"/>
              <a:t>Complements summer crops (soy, cotton, peanuts, corn)</a:t>
            </a:r>
          </a:p>
          <a:p>
            <a:pPr lvl="1">
              <a:defRPr/>
            </a:pPr>
            <a:r>
              <a:rPr lang="en-US" dirty="0"/>
              <a:t>Additional income for farmers</a:t>
            </a:r>
          </a:p>
          <a:p>
            <a:pPr lvl="1">
              <a:defRPr/>
            </a:pPr>
            <a:r>
              <a:rPr lang="en-US" dirty="0"/>
              <a:t>Crop rotation improves soil quality</a:t>
            </a:r>
          </a:p>
          <a:p>
            <a:pPr lvl="1">
              <a:defRPr/>
            </a:pPr>
            <a:r>
              <a:rPr lang="en-US" dirty="0"/>
              <a:t>Cover crop reduces erosion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68E9DB-E9DA-4071-A35F-C82463506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</a:rPr>
              <a:t>Jet Fuel from Carinata</a:t>
            </a:r>
            <a:endParaRPr lang="en-US" sz="3100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B4404AE-4847-204E-B47E-95B7EE056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0823C-1234-6F4E-B74E-DEA27AC94C7C}" type="slidenum">
              <a:rPr lang="en-US" smtClean="0"/>
              <a:t>17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A1C65CE-B4BD-5A49-AE12-F3E940957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907" y="847406"/>
            <a:ext cx="1704907" cy="309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7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93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Electric Vehicles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82774"/>
            <a:ext cx="8229600" cy="3257331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Sustainable, but </a:t>
            </a:r>
            <a:r>
              <a:rPr lang="en-US" b="1" dirty="0"/>
              <a:t>only if </a:t>
            </a:r>
            <a:r>
              <a:rPr lang="en-US" dirty="0"/>
              <a:t>the power is renewable</a:t>
            </a:r>
          </a:p>
          <a:p>
            <a:pPr lvl="1"/>
            <a:r>
              <a:rPr lang="en-US" dirty="0"/>
              <a:t>Electric and hybrid vehicles</a:t>
            </a:r>
          </a:p>
          <a:p>
            <a:pPr lvl="1"/>
            <a:r>
              <a:rPr lang="en-US" dirty="0"/>
              <a:t>Battery technology:</a:t>
            </a:r>
          </a:p>
          <a:p>
            <a:pPr lvl="2"/>
            <a:r>
              <a:rPr lang="en-US" dirty="0"/>
              <a:t>Extend driving range</a:t>
            </a:r>
          </a:p>
          <a:p>
            <a:pPr lvl="2"/>
            <a:r>
              <a:rPr lang="en-US" dirty="0"/>
              <a:t>Shorten recharge time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0823C-1234-6F4E-B74E-DEA27AC94C7C}" type="slidenum">
              <a:rPr lang="en-US" smtClean="0"/>
              <a:t>18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077" y="4546777"/>
            <a:ext cx="2115561" cy="15405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914" y="4546777"/>
            <a:ext cx="2486430" cy="15405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335" y="4503043"/>
            <a:ext cx="2410771" cy="15842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89521" y="6152379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Chevrolet Volt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48538" y="6101416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Nissan Leaf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26302" y="6152379"/>
            <a:ext cx="1484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Tesla Model S</a:t>
            </a:r>
          </a:p>
        </p:txBody>
      </p:sp>
    </p:spTree>
    <p:extLst>
      <p:ext uri="{BB962C8B-B14F-4D97-AF65-F5344CB8AC3E}">
        <p14:creationId xmlns:p14="http://schemas.microsoft.com/office/powerpoint/2010/main" val="2827524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9466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Sensible Strategy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0336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No single energy source is a “silver bullet”</a:t>
            </a:r>
          </a:p>
          <a:p>
            <a:r>
              <a:rPr lang="en-US" dirty="0"/>
              <a:t>For a sustainable economy:</a:t>
            </a:r>
          </a:p>
          <a:p>
            <a:pPr lvl="1"/>
            <a:r>
              <a:rPr lang="en-US" dirty="0"/>
              <a:t>Promote energy conservation and efficiency</a:t>
            </a:r>
          </a:p>
          <a:p>
            <a:pPr lvl="1"/>
            <a:r>
              <a:rPr lang="en-US" dirty="0"/>
              <a:t>Boost deployment of renewable energy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0823C-1234-6F4E-B74E-DEA27AC94C7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0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237" y="275906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Forms of Renewable Energy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64651" y="1610364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>
                <a:solidFill>
                  <a:srgbClr val="0000FF"/>
                </a:solidFill>
              </a:rPr>
              <a:t>FUELS</a:t>
            </a:r>
          </a:p>
          <a:p>
            <a:r>
              <a:rPr lang="en-US" dirty="0">
                <a:solidFill>
                  <a:srgbClr val="0000FF"/>
                </a:solidFill>
              </a:rPr>
              <a:t>Biofuels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Ethanol (cars)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Biodiesel (buses, trucks)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Jet biofuel (planes)</a:t>
            </a:r>
          </a:p>
          <a:p>
            <a:r>
              <a:rPr lang="en-US" dirty="0">
                <a:solidFill>
                  <a:srgbClr val="0000FF"/>
                </a:solidFill>
              </a:rPr>
              <a:t>Electricity</a:t>
            </a:r>
          </a:p>
          <a:p>
            <a:r>
              <a:rPr lang="en-US" dirty="0">
                <a:solidFill>
                  <a:srgbClr val="0000FF"/>
                </a:solidFill>
              </a:rPr>
              <a:t>Hydrogen</a:t>
            </a:r>
          </a:p>
          <a:p>
            <a:pPr marL="0" indent="0">
              <a:buNone/>
            </a:pP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051256" y="1608136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POWER</a:t>
            </a:r>
          </a:p>
          <a:p>
            <a:r>
              <a:rPr lang="en-US" dirty="0"/>
              <a:t>Hydroelectric</a:t>
            </a:r>
          </a:p>
          <a:p>
            <a:r>
              <a:rPr lang="en-US" dirty="0"/>
              <a:t>Wind</a:t>
            </a:r>
          </a:p>
          <a:p>
            <a:r>
              <a:rPr lang="en-US" dirty="0"/>
              <a:t>Solar</a:t>
            </a:r>
          </a:p>
          <a:p>
            <a:r>
              <a:rPr lang="en-US" dirty="0"/>
              <a:t>Bioenergy</a:t>
            </a:r>
          </a:p>
          <a:p>
            <a:r>
              <a:rPr lang="en-US" dirty="0"/>
              <a:t>Geothermal</a:t>
            </a:r>
          </a:p>
          <a:p>
            <a:r>
              <a:rPr lang="en-US" dirty="0"/>
              <a:t>Ocean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0823C-1234-6F4E-B74E-DEA27AC94C7C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611779"/>
            <a:ext cx="82308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Philippidis, G. “Powering America with sustainable energy in the 21</a:t>
            </a:r>
            <a:r>
              <a:rPr lang="en-US" sz="1000" baseline="30000" dirty="0"/>
              <a:t>st</a:t>
            </a:r>
            <a:r>
              <a:rPr lang="en-US" sz="1000" dirty="0"/>
              <a:t> century”, </a:t>
            </a:r>
            <a:r>
              <a:rPr lang="en-US" sz="1000" i="1" dirty="0"/>
              <a:t>J. Renewable Sustainable Energy</a:t>
            </a:r>
            <a:r>
              <a:rPr lang="en-US" sz="1000" dirty="0"/>
              <a:t>, 4, 062801 (2012)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1D19DAE-730A-CF4A-89B1-FEE92E14A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2669" y="0"/>
            <a:ext cx="591331" cy="47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167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9466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What about Florida?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0336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Our best resources:</a:t>
            </a:r>
          </a:p>
          <a:p>
            <a:pPr lvl="1"/>
            <a:r>
              <a:rPr lang="en-US" dirty="0"/>
              <a:t>Solar</a:t>
            </a:r>
          </a:p>
          <a:p>
            <a:pPr lvl="2"/>
            <a:r>
              <a:rPr lang="en-US" dirty="0"/>
              <a:t>Utility, commercial, institutional, residential</a:t>
            </a:r>
          </a:p>
          <a:p>
            <a:pPr lvl="1"/>
            <a:r>
              <a:rPr lang="en-US" dirty="0"/>
              <a:t>Biomass</a:t>
            </a:r>
          </a:p>
          <a:p>
            <a:pPr lvl="2"/>
            <a:r>
              <a:rPr lang="en-US" dirty="0"/>
              <a:t>Utility</a:t>
            </a:r>
          </a:p>
          <a:p>
            <a:pPr lvl="1"/>
            <a:r>
              <a:rPr lang="en-US" dirty="0"/>
              <a:t>Ocean (gulf stream)</a:t>
            </a:r>
          </a:p>
          <a:p>
            <a:pPr lvl="2"/>
            <a:r>
              <a:rPr lang="en-US" dirty="0"/>
              <a:t>Utility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0823C-1234-6F4E-B74E-DEA27AC94C7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247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2574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US Renewable Power (2018)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0823C-1234-6F4E-B74E-DEA27AC94C7C}" type="slidenum">
              <a:rPr lang="en-US" smtClean="0"/>
              <a:t>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51023" y="6631326"/>
            <a:ext cx="20473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Energy Information Agency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75011" y="5610948"/>
            <a:ext cx="64474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Wind soon the largest renewable; solar growing the fastest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xmlns="" id="{8767479F-0363-AE49-AE0E-0BC9DA8046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4961283"/>
              </p:ext>
            </p:extLst>
          </p:nvPr>
        </p:nvGraphicFramePr>
        <p:xfrm>
          <a:off x="1089989" y="1439884"/>
          <a:ext cx="7268821" cy="397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B228454-C2D7-174E-8B87-AA3AFFD2F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2669" y="0"/>
            <a:ext cx="591331" cy="47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925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2574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US Power Generation (2018)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0823C-1234-6F4E-B74E-DEA27AC94C7C}" type="slidenum">
              <a:rPr lang="en-US" smtClean="0"/>
              <a:t>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51023" y="6631326"/>
            <a:ext cx="20473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Energy Information Agency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88449" y="5610948"/>
            <a:ext cx="44205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Still heavy dependence on fossils (63%),</a:t>
            </a:r>
          </a:p>
          <a:p>
            <a:pPr algn="ctr"/>
            <a:r>
              <a:rPr lang="en-US" sz="2000" b="1" dirty="0"/>
              <a:t>but </a:t>
            </a:r>
            <a:r>
              <a:rPr lang="en-US" sz="2000" b="1" dirty="0">
                <a:solidFill>
                  <a:srgbClr val="00B050"/>
                </a:solidFill>
              </a:rPr>
              <a:t>renewables</a:t>
            </a:r>
            <a:r>
              <a:rPr lang="en-US" sz="2000" b="1" dirty="0"/>
              <a:t> are growing fast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xmlns="" id="{841DD3CF-41B3-D045-880A-393E9DAC94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5870861"/>
              </p:ext>
            </p:extLst>
          </p:nvPr>
        </p:nvGraphicFramePr>
        <p:xfrm>
          <a:off x="1079462" y="1425574"/>
          <a:ext cx="7289876" cy="4048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8E69358-AC3F-BD49-8EC7-5BC5C432C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2669" y="0"/>
            <a:ext cx="591331" cy="47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43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066" y="275906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Florida Power Generation (2017)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0823C-1234-6F4E-B74E-DEA27AC94C7C}" type="slidenum">
              <a:rPr lang="en-US" smtClean="0"/>
              <a:t>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51023" y="6619451"/>
            <a:ext cx="20473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Energy Information Agency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26308" y="5508997"/>
            <a:ext cx="5267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Risky dependence on single source (natural gas)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xmlns="" id="{8D7B312B-8F2B-E44C-8E15-255906F8B2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1597681"/>
              </p:ext>
            </p:extLst>
          </p:nvPr>
        </p:nvGraphicFramePr>
        <p:xfrm>
          <a:off x="1113737" y="1469890"/>
          <a:ext cx="6984258" cy="4176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03739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Drivers of Renewable Power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08689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Endless, clean, sustainable</a:t>
            </a:r>
          </a:p>
          <a:p>
            <a:pPr lvl="1"/>
            <a:r>
              <a:rPr lang="en-US" dirty="0"/>
              <a:t>One or more forms of renewable energy available everywhere</a:t>
            </a:r>
          </a:p>
          <a:p>
            <a:r>
              <a:rPr lang="en-US" dirty="0">
                <a:solidFill>
                  <a:srgbClr val="0000FF"/>
                </a:solidFill>
              </a:rPr>
              <a:t>Energy security</a:t>
            </a:r>
          </a:p>
          <a:p>
            <a:pPr lvl="1"/>
            <a:r>
              <a:rPr lang="en-US" dirty="0"/>
              <a:t>Diversification</a:t>
            </a:r>
          </a:p>
          <a:p>
            <a:pPr lvl="1"/>
            <a:r>
              <a:rPr lang="en-US" dirty="0"/>
              <a:t>No dependence on imports</a:t>
            </a:r>
          </a:p>
          <a:p>
            <a:pPr lvl="1"/>
            <a:r>
              <a:rPr lang="en-US" dirty="0"/>
              <a:t>Benefits to domestic economy</a:t>
            </a:r>
          </a:p>
          <a:p>
            <a:r>
              <a:rPr lang="en-US" dirty="0">
                <a:solidFill>
                  <a:srgbClr val="0000FF"/>
                </a:solidFill>
              </a:rPr>
              <a:t>No or low emissions</a:t>
            </a:r>
          </a:p>
          <a:p>
            <a:pPr lvl="1"/>
            <a:r>
              <a:rPr lang="en-US" dirty="0"/>
              <a:t>Combat climate change</a:t>
            </a:r>
          </a:p>
          <a:p>
            <a:pPr lvl="1"/>
            <a:r>
              <a:rPr lang="en-US" dirty="0"/>
              <a:t>Protect air quality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0823C-1234-6F4E-B74E-DEA27AC94C7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412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Climate 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448221"/>
            <a:ext cx="8348444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Increasing atmospheric </a:t>
            </a:r>
            <a:r>
              <a:rPr lang="en-US" b="1" dirty="0"/>
              <a:t>carbon dioxide</a:t>
            </a:r>
            <a:r>
              <a:rPr lang="en-US" dirty="0"/>
              <a:t>, methane, nitrous oxide, and chlorofluorocarbons alter earth’s climate</a:t>
            </a:r>
          </a:p>
          <a:p>
            <a:pPr lvl="1"/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: from power generation, transportation, industry</a:t>
            </a:r>
          </a:p>
          <a:p>
            <a:pPr lvl="1"/>
            <a:r>
              <a:rPr lang="en-US" dirty="0"/>
              <a:t>CH</a:t>
            </a:r>
            <a:r>
              <a:rPr lang="en-US" baseline="-25000" dirty="0"/>
              <a:t>4</a:t>
            </a:r>
            <a:r>
              <a:rPr lang="en-US" dirty="0"/>
              <a:t> and N</a:t>
            </a:r>
            <a:r>
              <a:rPr lang="en-US" baseline="-25000" dirty="0"/>
              <a:t>2</a:t>
            </a:r>
            <a:r>
              <a:rPr lang="en-US" dirty="0"/>
              <a:t>O: from agriculture</a:t>
            </a:r>
          </a:p>
          <a:p>
            <a:pPr lvl="1"/>
            <a:r>
              <a:rPr lang="en-US" dirty="0"/>
              <a:t>CFC: from industrial applications</a:t>
            </a:r>
          </a:p>
          <a:p>
            <a:r>
              <a:rPr lang="en-US" b="1" dirty="0"/>
              <a:t>Climate change </a:t>
            </a:r>
            <a:r>
              <a:rPr lang="en-US" dirty="0"/>
              <a:t>leads to:</a:t>
            </a:r>
          </a:p>
          <a:p>
            <a:pPr lvl="1"/>
            <a:r>
              <a:rPr lang="en-US" dirty="0"/>
              <a:t>Global warming</a:t>
            </a:r>
          </a:p>
          <a:p>
            <a:pPr lvl="1"/>
            <a:r>
              <a:rPr lang="en-US" dirty="0"/>
              <a:t>Extreme weather phenomena (life and property loss) </a:t>
            </a:r>
          </a:p>
          <a:p>
            <a:pPr lvl="1"/>
            <a:r>
              <a:rPr lang="en-US" dirty="0"/>
              <a:t>Sea-level rise</a:t>
            </a:r>
          </a:p>
          <a:p>
            <a:pPr lvl="1"/>
            <a:r>
              <a:rPr lang="en-US" dirty="0"/>
              <a:t>Ocean acidification</a:t>
            </a:r>
          </a:p>
          <a:p>
            <a:pPr lvl="1"/>
            <a:r>
              <a:rPr lang="en-US" dirty="0"/>
              <a:t>Damages to agriculture</a:t>
            </a:r>
          </a:p>
          <a:p>
            <a:pPr lvl="1"/>
            <a:r>
              <a:rPr lang="en-US" dirty="0"/>
              <a:t>Damages to fishing</a:t>
            </a:r>
          </a:p>
          <a:p>
            <a:r>
              <a:rPr lang="en-US" dirty="0"/>
              <a:t>Sea level rise threatens coastal large cities: adapt or relocate at huge costs</a:t>
            </a:r>
          </a:p>
          <a:p>
            <a:r>
              <a:rPr lang="en-US" dirty="0">
                <a:solidFill>
                  <a:srgbClr val="008000"/>
                </a:solidFill>
              </a:rPr>
              <a:t>Take steps to reduce GHG emissions as an </a:t>
            </a:r>
            <a:r>
              <a:rPr lang="en-US" b="1" dirty="0">
                <a:solidFill>
                  <a:srgbClr val="008000"/>
                </a:solidFill>
              </a:rPr>
              <a:t>insurance policy</a:t>
            </a:r>
            <a:r>
              <a:rPr lang="en-US" dirty="0">
                <a:solidFill>
                  <a:srgbClr val="008000"/>
                </a:solidFill>
              </a:rPr>
              <a:t> regardless of political beliefs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0823C-1234-6F4E-B74E-DEA27AC94C7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956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Atmospheric CO</a:t>
            </a:r>
            <a:r>
              <a:rPr lang="en-US" b="1" baseline="-25000" dirty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0823C-1234-6F4E-B74E-DEA27AC94C7C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45328" y="6632416"/>
            <a:ext cx="82308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National Oceanic and Atmospheric Administration (accessed 2019)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019C390-5827-D446-9CD8-5C161C5F3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971" y="1232295"/>
            <a:ext cx="6207006" cy="508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91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844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Solar Power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69366" y="1048504"/>
            <a:ext cx="8658180" cy="5635612"/>
          </a:xfrm>
        </p:spPr>
        <p:txBody>
          <a:bodyPr>
            <a:normAutofit/>
          </a:bodyPr>
          <a:lstStyle/>
          <a:p>
            <a:pPr lvl="1"/>
            <a:r>
              <a:rPr lang="en-US" sz="2200" b="1" dirty="0"/>
              <a:t>Water heating</a:t>
            </a:r>
          </a:p>
          <a:p>
            <a:pPr lvl="2"/>
            <a:r>
              <a:rPr lang="en-US" sz="2200" dirty="0"/>
              <a:t>Solar energy heats up water</a:t>
            </a:r>
          </a:p>
          <a:p>
            <a:pPr lvl="2"/>
            <a:r>
              <a:rPr lang="en-US" sz="2200" dirty="0"/>
              <a:t>Widely practiced around the world in small scale</a:t>
            </a:r>
          </a:p>
          <a:p>
            <a:pPr lvl="1"/>
            <a:r>
              <a:rPr lang="en-US" sz="2200" b="1" dirty="0"/>
              <a:t>Photovoltaics</a:t>
            </a:r>
          </a:p>
          <a:p>
            <a:pPr lvl="2"/>
            <a:r>
              <a:rPr lang="en-US" sz="2200" dirty="0"/>
              <a:t>Solar energy converted to electricity</a:t>
            </a:r>
          </a:p>
          <a:p>
            <a:pPr lvl="2"/>
            <a:r>
              <a:rPr lang="en-US" sz="2200" dirty="0"/>
              <a:t>Residential, commercial, institutional, utility</a:t>
            </a:r>
          </a:p>
          <a:p>
            <a:pPr lvl="1"/>
            <a:r>
              <a:rPr lang="en-US" sz="2200" b="1" dirty="0"/>
              <a:t>Thermal (concentrated)</a:t>
            </a:r>
          </a:p>
          <a:p>
            <a:pPr lvl="2"/>
            <a:r>
              <a:rPr lang="en-US" sz="2200" dirty="0"/>
              <a:t>Solar energy converted to heat and then to electricity</a:t>
            </a:r>
          </a:p>
          <a:p>
            <a:pPr lvl="2"/>
            <a:r>
              <a:rPr lang="en-US" sz="2200" dirty="0"/>
              <a:t>Large power generation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0823C-1234-6F4E-B74E-DEA27AC94C7C}" type="slidenum">
              <a:rPr lang="en-US" smtClean="0"/>
              <a:t>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953152"/>
            <a:ext cx="2005571" cy="15424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564" y="4960655"/>
            <a:ext cx="2462548" cy="14473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4808" y="4984909"/>
            <a:ext cx="2691824" cy="146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23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58705</TotalTime>
  <Words>685</Words>
  <Application>Microsoft Macintosh PowerPoint</Application>
  <PresentationFormat>On-screen Show (4:3)</PresentationFormat>
  <Paragraphs>162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The Pursuit of  Renewable Energy   George Philippidis, Ph.D. Associate Dean and Associate Professor Patel College of Global Sustainability University of South Florida (USF)</vt:lpstr>
      <vt:lpstr>Forms of Renewable Energy</vt:lpstr>
      <vt:lpstr>US Renewable Power (2018)</vt:lpstr>
      <vt:lpstr>US Power Generation (2018)</vt:lpstr>
      <vt:lpstr>Florida Power Generation (2017)</vt:lpstr>
      <vt:lpstr>Drivers of Renewable Power</vt:lpstr>
      <vt:lpstr>Climate Change</vt:lpstr>
      <vt:lpstr>Atmospheric CO2 Level</vt:lpstr>
      <vt:lpstr>Solar Power</vt:lpstr>
      <vt:lpstr>US Solar Insolation (average daily)</vt:lpstr>
      <vt:lpstr>Wind Power</vt:lpstr>
      <vt:lpstr>Geothermal Power</vt:lpstr>
      <vt:lpstr>Bioenergy</vt:lpstr>
      <vt:lpstr>Ocean Power</vt:lpstr>
      <vt:lpstr>Renewable Fuels</vt:lpstr>
      <vt:lpstr>Biofuels = Agricultural Fuels</vt:lpstr>
      <vt:lpstr>Jet Fuel from Carinata</vt:lpstr>
      <vt:lpstr>Electric Vehicles</vt:lpstr>
      <vt:lpstr>Sensible Strategy</vt:lpstr>
      <vt:lpstr>What about Florida?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Cost-Benefit Analysis and  Other Financial Metrics</dc:title>
  <dc:creator>George Philippidis</dc:creator>
  <cp:lastModifiedBy>Information Technology</cp:lastModifiedBy>
  <cp:revision>430</cp:revision>
  <cp:lastPrinted>2019-10-31T13:25:54Z</cp:lastPrinted>
  <dcterms:created xsi:type="dcterms:W3CDTF">2013-07-03T00:39:30Z</dcterms:created>
  <dcterms:modified xsi:type="dcterms:W3CDTF">2019-11-18T22:36:11Z</dcterms:modified>
</cp:coreProperties>
</file>