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60" r:id="rId3"/>
    <p:sldId id="261" r:id="rId4"/>
    <p:sldId id="262" r:id="rId5"/>
    <p:sldId id="263" r:id="rId6"/>
    <p:sldId id="1225" r:id="rId7"/>
    <p:sldId id="1226" r:id="rId8"/>
    <p:sldId id="328" r:id="rId9"/>
    <p:sldId id="1227" r:id="rId10"/>
    <p:sldId id="1228" r:id="rId11"/>
    <p:sldId id="1229" r:id="rId12"/>
    <p:sldId id="1230" r:id="rId13"/>
    <p:sldId id="1231" r:id="rId14"/>
    <p:sldId id="1232" r:id="rId15"/>
    <p:sldId id="329" r:id="rId16"/>
    <p:sldId id="1233" r:id="rId17"/>
    <p:sldId id="1234" r:id="rId18"/>
    <p:sldId id="273" r:id="rId19"/>
    <p:sldId id="1235" r:id="rId20"/>
    <p:sldId id="1236" r:id="rId21"/>
    <p:sldId id="1237" r:id="rId22"/>
    <p:sldId id="1238" r:id="rId23"/>
    <p:sldId id="288" r:id="rId24"/>
    <p:sldId id="294" r:id="rId25"/>
    <p:sldId id="331" r:id="rId26"/>
    <p:sldId id="295" r:id="rId27"/>
    <p:sldId id="332" r:id="rId28"/>
    <p:sldId id="335" r:id="rId29"/>
    <p:sldId id="12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96" d="100"/>
          <a:sy n="96" d="100"/>
        </p:scale>
        <p:origin x="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B321A-D673-4FAA-85E9-BF7B4C504F0D}"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F60D5-FE45-4B3D-A9A9-AD6786F8A913}" type="slidenum">
              <a:rPr lang="en-US" smtClean="0"/>
              <a:t>‹#›</a:t>
            </a:fld>
            <a:endParaRPr lang="en-US"/>
          </a:p>
        </p:txBody>
      </p:sp>
    </p:spTree>
    <p:extLst>
      <p:ext uri="{BB962C8B-B14F-4D97-AF65-F5344CB8AC3E}">
        <p14:creationId xmlns:p14="http://schemas.microsoft.com/office/powerpoint/2010/main" val="88153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23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Pts val="1400"/>
                <a:buFontTx/>
                <a:buNone/>
                <a:tabLst/>
                <a:defRPr/>
              </a:pPr>
              <a:t>20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Pts val="1400"/>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36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Pts val="1400"/>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Introduce the book, show the map.  Use link to Google Earth to show location.  Point out the timeline on the map pages.</a:t>
            </a:r>
            <a:endParaRPr/>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Pts val="1400"/>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183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831851" y="626675"/>
            <a:ext cx="10515600" cy="2016051"/>
          </a:xfrm>
        </p:spPr>
        <p:txBody>
          <a:bodyPr anchor="b"/>
          <a:lstStyle>
            <a:lvl1pPr>
              <a:defRPr sz="6000">
                <a:solidFill>
                  <a:schemeClr val="bg1"/>
                </a:solidFill>
              </a:defRPr>
            </a:lvl1pPr>
          </a:lstStyle>
          <a:p>
            <a:r>
              <a:rPr lang="en-US" dirty="0"/>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831851" y="2669714"/>
            <a:ext cx="10515600" cy="750093"/>
          </a:xfrm>
        </p:spPr>
        <p:txBody>
          <a:bodyPr>
            <a:normAutofit/>
          </a:bodyPr>
          <a:lstStyle>
            <a:lvl1pPr marL="0" indent="0">
              <a:buNone/>
              <a:defRPr sz="2133" b="1" spc="133" baseline="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831851" y="5879508"/>
            <a:ext cx="10515600" cy="396443"/>
          </a:xfrm>
        </p:spPr>
        <p:txBody>
          <a:bodyPr>
            <a:normAutofit/>
          </a:bodyPr>
          <a:lstStyle>
            <a:lvl1pPr marL="0" indent="0">
              <a:buNone/>
              <a:defRPr sz="1867" b="0">
                <a:solidFill>
                  <a:srgbClr val="ECEAD1"/>
                </a:solidFill>
                <a:effectLs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Presenter Name | Date</a:t>
            </a:r>
          </a:p>
        </p:txBody>
      </p:sp>
    </p:spTree>
    <p:extLst>
      <p:ext uri="{BB962C8B-B14F-4D97-AF65-F5344CB8AC3E}">
        <p14:creationId xmlns:p14="http://schemas.microsoft.com/office/powerpoint/2010/main" val="158331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ction Header-Green">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10515600" cy="1325563"/>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164556305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ection Header-Gray">
    <p:bg>
      <p:bgPr>
        <a:solidFill>
          <a:srgbClr val="7E96A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10515600" cy="1325563"/>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131464198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userDrawn="1"/>
        </p:nvSpPr>
        <p:spPr>
          <a:xfrm>
            <a:off x="243840" y="292608"/>
            <a:ext cx="11667744" cy="6339840"/>
          </a:xfrm>
          <a:prstGeom prst="rect">
            <a:avLst/>
          </a:prstGeom>
          <a:solidFill>
            <a:srgbClr val="0067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838200" y="2681605"/>
            <a:ext cx="10515600" cy="1325563"/>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4235994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Photo-2">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4193419" cy="3646623"/>
          </a:xfrm>
        </p:spPr>
        <p:txBody>
          <a:bodyPr anchor="t"/>
          <a:lstStyle>
            <a:lvl1pPr algn="l">
              <a:defRPr>
                <a:solidFill>
                  <a:schemeClr val="bg1"/>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6096000" y="0"/>
            <a:ext cx="6096000"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Tree>
    <p:extLst>
      <p:ext uri="{BB962C8B-B14F-4D97-AF65-F5344CB8AC3E}">
        <p14:creationId xmlns:p14="http://schemas.microsoft.com/office/powerpoint/2010/main" val="39905246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userDrawn="1"/>
        </p:nvSpPr>
        <p:spPr>
          <a:xfrm>
            <a:off x="1" y="-45355"/>
            <a:ext cx="5183188" cy="6939185"/>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839788" y="457200"/>
            <a:ext cx="3932237" cy="1600200"/>
          </a:xfrm>
        </p:spPr>
        <p:txBody>
          <a:bodyPr anchor="b"/>
          <a:lstStyle>
            <a:lvl1pPr>
              <a:defRPr sz="3200">
                <a:solidFill>
                  <a:schemeClr val="bg1"/>
                </a:solidFill>
              </a:defRPr>
            </a:lvl1pPr>
          </a:lstStyle>
          <a:p>
            <a:r>
              <a:rPr lang="en-US" dirty="0"/>
              <a:t>Header Goes Here</a:t>
            </a:r>
          </a:p>
        </p:txBody>
      </p:sp>
      <p:sp>
        <p:nvSpPr>
          <p:cNvPr id="3" name="Content Placeholder 2"/>
          <p:cNvSpPr>
            <a:spLocks noGrp="1"/>
          </p:cNvSpPr>
          <p:nvPr>
            <p:ph idx="1"/>
          </p:nvPr>
        </p:nvSpPr>
        <p:spPr>
          <a:xfrm>
            <a:off x="5526279" y="987426"/>
            <a:ext cx="5829108" cy="4873625"/>
          </a:xfrm>
        </p:spPr>
        <p:txBody>
          <a:bodyPr/>
          <a:lstStyle>
            <a:lvl1pPr>
              <a:defRPr sz="3200">
                <a:solidFill>
                  <a:srgbClr val="006747"/>
                </a:solidFill>
              </a:defRPr>
            </a:lvl1pPr>
            <a:lvl2pPr>
              <a:defRPr sz="2800">
                <a:solidFill>
                  <a:srgbClr val="006747"/>
                </a:solidFill>
              </a:defRPr>
            </a:lvl2pPr>
            <a:lvl3pPr>
              <a:defRPr sz="2400">
                <a:solidFill>
                  <a:srgbClr val="006747"/>
                </a:solidFill>
              </a:defRPr>
            </a:lvl3pPr>
            <a:lvl4pPr>
              <a:defRPr sz="2000">
                <a:solidFill>
                  <a:srgbClr val="006747"/>
                </a:solidFill>
              </a:defRPr>
            </a:lvl4pPr>
            <a:lvl5pPr>
              <a:defRPr sz="2000">
                <a:solidFill>
                  <a:srgbClr val="006747"/>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dirty="0"/>
          </a:p>
        </p:txBody>
      </p:sp>
    </p:spTree>
    <p:extLst>
      <p:ext uri="{BB962C8B-B14F-4D97-AF65-F5344CB8AC3E}">
        <p14:creationId xmlns:p14="http://schemas.microsoft.com/office/powerpoint/2010/main" val="4119442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userDrawn="1"/>
        </p:nvSpPr>
        <p:spPr>
          <a:xfrm>
            <a:off x="0" y="-45355"/>
            <a:ext cx="12192000" cy="292212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839788" y="457200"/>
            <a:ext cx="4132905" cy="1600200"/>
          </a:xfrm>
        </p:spPr>
        <p:txBody>
          <a:bodyPr anchor="b"/>
          <a:lstStyle>
            <a:lvl1pPr>
              <a:defRPr sz="3200">
                <a:solidFill>
                  <a:schemeClr val="bg1"/>
                </a:solidFill>
              </a:defRPr>
            </a:lvl1pPr>
          </a:lstStyle>
          <a:p>
            <a:r>
              <a:rPr lang="en-US" dirty="0"/>
              <a:t>Header Goes Here</a:t>
            </a:r>
          </a:p>
        </p:txBody>
      </p:sp>
      <p:sp>
        <p:nvSpPr>
          <p:cNvPr id="4" name="Text Placeholder 3"/>
          <p:cNvSpPr>
            <a:spLocks noGrp="1"/>
          </p:cNvSpPr>
          <p:nvPr>
            <p:ph type="body" sz="half" idx="2"/>
          </p:nvPr>
        </p:nvSpPr>
        <p:spPr>
          <a:xfrm>
            <a:off x="839788" y="3178139"/>
            <a:ext cx="5379501" cy="2945259"/>
          </a:xfrm>
        </p:spPr>
        <p:txBody>
          <a:bodyPr>
            <a:normAutofit/>
          </a:bodyPr>
          <a:lstStyle>
            <a:lvl1pPr marL="0" indent="0">
              <a:buNone/>
              <a:defRPr sz="24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dirty="0"/>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6711951" y="-44450"/>
            <a:ext cx="4809067" cy="4976284"/>
          </a:xfrm>
        </p:spPr>
        <p:txBody>
          <a:bodyPr/>
          <a:lstStyle/>
          <a:p>
            <a:endParaRPr lang="en-US" dirty="0"/>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6711951" y="5162192"/>
            <a:ext cx="4809067" cy="605035"/>
          </a:xfrm>
        </p:spPr>
        <p:txBody>
          <a:bodyPr/>
          <a:lstStyle>
            <a:lvl1pPr marL="0" indent="0" algn="ctr">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endParaRPr lang="en-US" dirty="0"/>
          </a:p>
        </p:txBody>
      </p:sp>
    </p:spTree>
    <p:extLst>
      <p:ext uri="{BB962C8B-B14F-4D97-AF65-F5344CB8AC3E}">
        <p14:creationId xmlns:p14="http://schemas.microsoft.com/office/powerpoint/2010/main" val="647454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solidFill>
                  <a:srgbClr val="006747"/>
                </a:solidFill>
              </a:defRPr>
            </a:lvl1pPr>
          </a:lstStyle>
          <a:p>
            <a:r>
              <a:rPr lang="en-US" dirty="0"/>
              <a:t>Header Goes Here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dirty="0"/>
          </a:p>
        </p:txBody>
      </p:sp>
      <p:sp>
        <p:nvSpPr>
          <p:cNvPr id="8" name="Rectangle 7">
            <a:extLst>
              <a:ext uri="{FF2B5EF4-FFF2-40B4-BE49-F238E27FC236}">
                <a16:creationId xmlns:a16="http://schemas.microsoft.com/office/drawing/2014/main" id="{89BF4C2C-1ED6-0F47-810A-EE823A1E98D4}"/>
              </a:ext>
            </a:extLst>
          </p:cNvPr>
          <p:cNvSpPr/>
          <p:nvPr userDrawn="1"/>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7270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log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1563" y="987426"/>
            <a:ext cx="3932237" cy="1069973"/>
          </a:xfrm>
        </p:spPr>
        <p:txBody>
          <a:bodyPr anchor="b"/>
          <a:lstStyle>
            <a:lvl1pPr>
              <a:defRPr sz="3200">
                <a:solidFill>
                  <a:srgbClr val="006747"/>
                </a:solidFill>
              </a:defRPr>
            </a:lvl1pPr>
          </a:lstStyle>
          <a:p>
            <a:r>
              <a:rPr lang="en-US" dirty="0"/>
              <a:t>Header Goes Here</a:t>
            </a:r>
          </a:p>
        </p:txBody>
      </p:sp>
      <p:sp>
        <p:nvSpPr>
          <p:cNvPr id="4" name="Text Placeholder 3"/>
          <p:cNvSpPr>
            <a:spLocks noGrp="1"/>
          </p:cNvSpPr>
          <p:nvPr>
            <p:ph type="body" sz="half" idx="2"/>
          </p:nvPr>
        </p:nvSpPr>
        <p:spPr>
          <a:xfrm>
            <a:off x="7421563" y="2057401"/>
            <a:ext cx="3932237" cy="3811588"/>
          </a:xfrm>
        </p:spPr>
        <p:txBody>
          <a:bodyPr/>
          <a:lstStyle>
            <a:lvl1pPr marL="0" indent="0">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dirty="0"/>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880884" y="987426"/>
            <a:ext cx="6170083" cy="4872567"/>
          </a:xfrm>
        </p:spPr>
        <p:txBody>
          <a:bodyPr/>
          <a:lstStyle/>
          <a:p>
            <a:endParaRPr lang="en-US" dirty="0"/>
          </a:p>
        </p:txBody>
      </p:sp>
    </p:spTree>
    <p:extLst>
      <p:ext uri="{BB962C8B-B14F-4D97-AF65-F5344CB8AC3E}">
        <p14:creationId xmlns:p14="http://schemas.microsoft.com/office/powerpoint/2010/main" val="54335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948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8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831851" y="623147"/>
            <a:ext cx="10515600" cy="1450619"/>
          </a:xfrm>
        </p:spPr>
        <p:txBody>
          <a:bodyPr anchor="b"/>
          <a:lstStyle>
            <a:lvl1pPr algn="r">
              <a:defRPr sz="6000">
                <a:solidFill>
                  <a:schemeClr val="bg1"/>
                </a:solidFill>
              </a:defRPr>
            </a:lvl1pPr>
          </a:lstStyle>
          <a:p>
            <a:r>
              <a:rPr lang="en-US" dirty="0"/>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831851" y="2100754"/>
            <a:ext cx="10515600" cy="750093"/>
          </a:xfrm>
        </p:spPr>
        <p:txBody>
          <a:bodyPr>
            <a:normAutofit/>
          </a:bodyPr>
          <a:lstStyle>
            <a:lvl1pPr marL="0" indent="0" algn="r">
              <a:buNone/>
              <a:defRPr sz="2133" b="1" spc="133" baseline="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831851" y="3061801"/>
            <a:ext cx="10515600" cy="396443"/>
          </a:xfrm>
        </p:spPr>
        <p:txBody>
          <a:bodyPr>
            <a:normAutofit/>
          </a:bodyPr>
          <a:lstStyle>
            <a:lvl1pPr marL="0" indent="0" algn="r">
              <a:buNone/>
              <a:defRPr sz="1867" b="0">
                <a:solidFill>
                  <a:srgbClr val="ECEAD1"/>
                </a:solidFill>
                <a:effectLs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Presenter Name | Date</a:t>
            </a:r>
          </a:p>
        </p:txBody>
      </p:sp>
    </p:spTree>
    <p:extLst>
      <p:ext uri="{BB962C8B-B14F-4D97-AF65-F5344CB8AC3E}">
        <p14:creationId xmlns:p14="http://schemas.microsoft.com/office/powerpoint/2010/main" val="3475985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1125F6-B4E8-0F5C-DBD4-1E3FBB0EF456}"/>
              </a:ext>
            </a:extLst>
          </p:cNvPr>
          <p:cNvSpPr>
            <a:spLocks noGrp="1"/>
          </p:cNvSpPr>
          <p:nvPr>
            <p:ph type="dt" sz="half" idx="10"/>
          </p:nvPr>
        </p:nvSpPr>
        <p:spPr/>
        <p:txBody>
          <a:bodyPr/>
          <a:lstStyle/>
          <a:p>
            <a:fld id="{E7CA4611-4B81-4122-9BEF-BE86574C98A6}" type="datetimeFigureOut">
              <a:rPr lang="en-US" smtClean="0"/>
              <a:t>10/22/2023</a:t>
            </a:fld>
            <a:endParaRPr lang="en-US"/>
          </a:p>
        </p:txBody>
      </p:sp>
      <p:sp>
        <p:nvSpPr>
          <p:cNvPr id="3" name="Footer Placeholder 2">
            <a:extLst>
              <a:ext uri="{FF2B5EF4-FFF2-40B4-BE49-F238E27FC236}">
                <a16:creationId xmlns:a16="http://schemas.microsoft.com/office/drawing/2014/main" id="{30AAFC05-2180-6598-DD01-838CB25F97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BD3BF-65BB-1209-47CE-02DB74E9168A}"/>
              </a:ext>
            </a:extLst>
          </p:cNvPr>
          <p:cNvSpPr>
            <a:spLocks noGrp="1"/>
          </p:cNvSpPr>
          <p:nvPr>
            <p:ph type="sldNum" sz="quarter" idx="12"/>
          </p:nvPr>
        </p:nvSpPr>
        <p:spPr/>
        <p:txBody>
          <a:bodyPr/>
          <a:lstStyle/>
          <a:p>
            <a:fld id="{68B2EEAA-7D24-4F81-BEAF-305F31661E56}" type="slidenum">
              <a:rPr lang="en-US" smtClean="0"/>
              <a:t>‹#›</a:t>
            </a:fld>
            <a:endParaRPr lang="en-US"/>
          </a:p>
        </p:txBody>
      </p:sp>
    </p:spTree>
    <p:extLst>
      <p:ext uri="{BB962C8B-B14F-4D97-AF65-F5344CB8AC3E}">
        <p14:creationId xmlns:p14="http://schemas.microsoft.com/office/powerpoint/2010/main" val="2673138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6FC0-F4EB-6AA7-CC28-B3361EA22C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64ADC0-C557-2221-7065-B57DBFB47C7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1E1139-E2A4-3089-4A6D-16DA149E9871}"/>
              </a:ext>
            </a:extLst>
          </p:cNvPr>
          <p:cNvSpPr>
            <a:spLocks noGrp="1"/>
          </p:cNvSpPr>
          <p:nvPr>
            <p:ph type="dt" sz="half" idx="10"/>
          </p:nvPr>
        </p:nvSpPr>
        <p:spPr/>
        <p:txBody>
          <a:bodyPr/>
          <a:lstStyle/>
          <a:p>
            <a:fld id="{E7CA4611-4B81-4122-9BEF-BE86574C98A6}" type="datetimeFigureOut">
              <a:rPr lang="en-US" smtClean="0"/>
              <a:t>10/22/2023</a:t>
            </a:fld>
            <a:endParaRPr lang="en-US"/>
          </a:p>
        </p:txBody>
      </p:sp>
      <p:sp>
        <p:nvSpPr>
          <p:cNvPr id="5" name="Footer Placeholder 4">
            <a:extLst>
              <a:ext uri="{FF2B5EF4-FFF2-40B4-BE49-F238E27FC236}">
                <a16:creationId xmlns:a16="http://schemas.microsoft.com/office/drawing/2014/main" id="{055C93D5-8B9C-08C3-1B98-6B2EFD9D7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1A189-9F07-AEBD-0AA9-BF749FDB3F53}"/>
              </a:ext>
            </a:extLst>
          </p:cNvPr>
          <p:cNvSpPr>
            <a:spLocks noGrp="1"/>
          </p:cNvSpPr>
          <p:nvPr>
            <p:ph type="sldNum" sz="quarter" idx="12"/>
          </p:nvPr>
        </p:nvSpPr>
        <p:spPr/>
        <p:txBody>
          <a:bodyPr/>
          <a:lstStyle/>
          <a:p>
            <a:fld id="{68B2EEAA-7D24-4F81-BEAF-305F31661E56}" type="slidenum">
              <a:rPr lang="en-US" smtClean="0"/>
              <a:t>‹#›</a:t>
            </a:fld>
            <a:endParaRPr lang="en-US"/>
          </a:p>
        </p:txBody>
      </p:sp>
    </p:spTree>
    <p:extLst>
      <p:ext uri="{BB962C8B-B14F-4D97-AF65-F5344CB8AC3E}">
        <p14:creationId xmlns:p14="http://schemas.microsoft.com/office/powerpoint/2010/main" val="27430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Logo-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67137"/>
            <a:ext cx="10515600" cy="923551"/>
          </a:xfrm>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Tree>
    <p:extLst>
      <p:ext uri="{BB962C8B-B14F-4D97-AF65-F5344CB8AC3E}">
        <p14:creationId xmlns:p14="http://schemas.microsoft.com/office/powerpoint/2010/main" val="428245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Logo-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Tree>
    <p:extLst>
      <p:ext uri="{BB962C8B-B14F-4D97-AF65-F5344CB8AC3E}">
        <p14:creationId xmlns:p14="http://schemas.microsoft.com/office/powerpoint/2010/main" val="159511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B8BCE3-AF16-6D41-B95F-884EAC5A8EB3}"/>
              </a:ext>
            </a:extLst>
          </p:cNvPr>
          <p:cNvSpPr/>
          <p:nvPr userDrawn="1"/>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Tree>
    <p:extLst>
      <p:ext uri="{BB962C8B-B14F-4D97-AF65-F5344CB8AC3E}">
        <p14:creationId xmlns:p14="http://schemas.microsoft.com/office/powerpoint/2010/main" val="2474247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sz="half" idx="1"/>
          </p:nvPr>
        </p:nvSpPr>
        <p:spPr>
          <a:xfrm>
            <a:off x="838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dirty="0"/>
          </a:p>
        </p:txBody>
      </p:sp>
      <p:sp>
        <p:nvSpPr>
          <p:cNvPr id="8" name="Rectangle 7">
            <a:extLst>
              <a:ext uri="{FF2B5EF4-FFF2-40B4-BE49-F238E27FC236}">
                <a16:creationId xmlns:a16="http://schemas.microsoft.com/office/drawing/2014/main" id="{58982119-F744-1E4F-96A4-52E6E6E53056}"/>
              </a:ext>
            </a:extLst>
          </p:cNvPr>
          <p:cNvSpPr/>
          <p:nvPr userDrawn="1"/>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5093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p:spPr>
        <p:txBody>
          <a:bodyPr/>
          <a:lstStyle>
            <a:lvl1pPr>
              <a:defRPr>
                <a:solidFill>
                  <a:srgbClr val="006747"/>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userDrawn="1"/>
        </p:nvSpPr>
        <p:spPr>
          <a:xfrm>
            <a:off x="1" y="0"/>
            <a:ext cx="239283" cy="68580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838200" y="1825625"/>
            <a:ext cx="5166645" cy="4351339"/>
          </a:xfrm>
        </p:spPr>
        <p:txBody>
          <a:bodyPr/>
          <a:lstStyle/>
          <a:p>
            <a:endParaRPr lang="en-US" dirty="0"/>
          </a:p>
        </p:txBody>
      </p:sp>
    </p:spTree>
    <p:extLst>
      <p:ext uri="{BB962C8B-B14F-4D97-AF65-F5344CB8AC3E}">
        <p14:creationId xmlns:p14="http://schemas.microsoft.com/office/powerpoint/2010/main" val="1330751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3">
    <p:bg>
      <p:bgPr>
        <a:solidFill>
          <a:srgbClr val="ECEAD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sz="half" idx="1"/>
          </p:nvPr>
        </p:nvSpPr>
        <p:spPr>
          <a:xfrm>
            <a:off x="838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dirty="0"/>
          </a:p>
        </p:txBody>
      </p:sp>
      <p:sp>
        <p:nvSpPr>
          <p:cNvPr id="8" name="Rectangle 7">
            <a:extLst>
              <a:ext uri="{FF2B5EF4-FFF2-40B4-BE49-F238E27FC236}">
                <a16:creationId xmlns:a16="http://schemas.microsoft.com/office/drawing/2014/main" id="{58982119-F744-1E4F-96A4-52E6E6E53056}"/>
              </a:ext>
            </a:extLst>
          </p:cNvPr>
          <p:cNvSpPr/>
          <p:nvPr userDrawn="1"/>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91241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solidFill>
                  <a:srgbClr val="006747"/>
                </a:solidFill>
              </a:defRPr>
            </a:lvl1pPr>
          </a:lstStyle>
          <a:p>
            <a:r>
              <a:rPr lang="en-US" dirty="0"/>
              <a:t>Header Goes Here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6747"/>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endParaRPr lang="en-US" dirty="0"/>
          </a:p>
        </p:txBody>
      </p:sp>
      <p:sp>
        <p:nvSpPr>
          <p:cNvPr id="4" name="Content Placeholder 3"/>
          <p:cNvSpPr>
            <a:spLocks noGrp="1"/>
          </p:cNvSpPr>
          <p:nvPr>
            <p:ph sz="half" idx="2"/>
          </p:nvPr>
        </p:nvSpPr>
        <p:spPr>
          <a:xfrm>
            <a:off x="839789" y="2505075"/>
            <a:ext cx="5157787" cy="3684588"/>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6747"/>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endParaRPr lang="en-US" dirty="0"/>
          </a:p>
        </p:txBody>
      </p:sp>
      <p:sp>
        <p:nvSpPr>
          <p:cNvPr id="6" name="Content Placeholder 5"/>
          <p:cNvSpPr>
            <a:spLocks noGrp="1"/>
          </p:cNvSpPr>
          <p:nvPr>
            <p:ph sz="quarter" idx="4"/>
          </p:nvPr>
        </p:nvSpPr>
        <p:spPr>
          <a:xfrm>
            <a:off x="6172201" y="2505075"/>
            <a:ext cx="5183188" cy="3684588"/>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0F5EC011-0DA0-DB45-996E-85C7F379AB45}" type="slidenum">
              <a:rPr lang="en-US" smtClean="0"/>
              <a:t>‹#›</a:t>
            </a:fld>
            <a:endParaRPr lang="en-US" dirty="0"/>
          </a:p>
        </p:txBody>
      </p:sp>
      <p:sp>
        <p:nvSpPr>
          <p:cNvPr id="10" name="Rectangle 9">
            <a:extLst>
              <a:ext uri="{FF2B5EF4-FFF2-40B4-BE49-F238E27FC236}">
                <a16:creationId xmlns:a16="http://schemas.microsoft.com/office/drawing/2014/main" id="{DEE8CF8B-D494-CC47-8E2D-52DC8E8EF28F}"/>
              </a:ext>
            </a:extLst>
          </p:cNvPr>
          <p:cNvSpPr/>
          <p:nvPr userDrawn="1"/>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60105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30E96-9F1D-4749-BDBF-344ADF8F90F9}" type="datetimeFigureOut">
              <a:rPr lang="en-US" smtClean="0"/>
              <a:t>10/22/2023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EC011-0DA0-DB45-996E-85C7F379AB45}" type="slidenum">
              <a:rPr lang="en-US" smtClean="0"/>
              <a:t>‹#›</a:t>
            </a:fld>
            <a:endParaRPr lang="en-US" dirty="0"/>
          </a:p>
        </p:txBody>
      </p:sp>
    </p:spTree>
    <p:extLst>
      <p:ext uri="{BB962C8B-B14F-4D97-AF65-F5344CB8AC3E}">
        <p14:creationId xmlns:p14="http://schemas.microsoft.com/office/powerpoint/2010/main" val="1699269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377"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hyperlink" Target="https://sunnymoney.weebly.com/5.html"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hyperlink" Target="https://www.southamptonschools.org/site/handlers/filedownload.ashx?moduleinstanceid=1227&amp;dataid=23681&amp;FileName=Columbian%20Exchange.pdf"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www.khanacademy.org/humanities/us-history/precontact-and-early-colonial-era/old-and-new-worlds-collide/a/environmental-and-health-effects-of-contac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22.jpg"/><Relationship Id="rId4" Type="http://schemas.openxmlformats.org/officeDocument/2006/relationships/hyperlink" Target="https://sunnymoney.weebly.com/5.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mericanhistory.si.edu/american-enterprise-exhibition"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hyperlink" Target="https://nashuariverwatershed.org/component/content/article/9-what-we-do/115-provide-education.html?Itemid=228" TargetMode="External"/><Relationship Id="rId5" Type="http://schemas.openxmlformats.org/officeDocument/2006/relationships/hyperlink" Target="https://nashuariverwatershed.org/what-we-do/protect-water-and-land/overview.html" TargetMode="Externa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video" Target="https://www.youtube.com/embed/OQ3j4_HQJ4o?feature=oembed" TargetMode="External"/><Relationship Id="rId6" Type="http://schemas.openxmlformats.org/officeDocument/2006/relationships/image" Target="../media/image39.jpeg"/><Relationship Id="rId5" Type="http://schemas.openxmlformats.org/officeDocument/2006/relationships/hyperlink" Target="https://www.youtube.com/watch?v=OQ3j4_HQJ4o" TargetMode="Externa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ndex.php?title=Groton,&amp;action=edit&amp;redlink=1" TargetMode="External"/><Relationship Id="rId2" Type="http://schemas.openxmlformats.org/officeDocument/2006/relationships/hyperlink" Target="https://en.wikipedia.org/wiki/Marion_Stoddart#cite_note-American_Rivers-3" TargetMode="External"/><Relationship Id="rId1" Type="http://schemas.openxmlformats.org/officeDocument/2006/relationships/slideLayout" Target="../slideLayouts/slideLayout20.xml"/><Relationship Id="rId6" Type="http://schemas.openxmlformats.org/officeDocument/2006/relationships/hyperlink" Target="https://en.wikipedia.org/wiki/Marion_Stoddart#Saving_the_Nashua_River" TargetMode="External"/><Relationship Id="rId5" Type="http://schemas.openxmlformats.org/officeDocument/2006/relationships/hyperlink" Target="https://en.wikipedia.org/wiki/John_Volpe" TargetMode="External"/><Relationship Id="rId4" Type="http://schemas.openxmlformats.org/officeDocument/2006/relationships/hyperlink" Target="https://en.wikipedia.org/wiki/Marion_Stoddart#cite_note-Sentinel_and_Enterprise-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hyperlink" Target="https://ejatlas.org/print/nashua-river-pollution-usa" TargetMode="External"/><Relationship Id="rId4" Type="http://schemas.openxmlformats.org/officeDocument/2006/relationships/hyperlink" Target="https://www.epa.gov/laws-regulations/summary-clean-water-ac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hyperlink" Target="https://earth.google.com/web/@42.71564655,-71.51303715,65.69118264a,34181.23914254d,35y,0h,0t,0r/data=ChMaEQoJL20vMDQ1cjNyGAIgASg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hyperlink" Target="https://www.history.com/topics/native-american-history/native-american-cultur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hyperlink" Target="https://fcit.usf.edu/florida/lessons/lessons.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subTitle" idx="1"/>
          </p:nvPr>
        </p:nvSpPr>
        <p:spPr>
          <a:xfrm>
            <a:off x="2667000" y="3558778"/>
            <a:ext cx="6858000" cy="1241823"/>
          </a:xfrm>
          <a:prstGeom prst="rect">
            <a:avLst/>
          </a:prstGeom>
          <a:noFill/>
          <a:ln>
            <a:noFill/>
          </a:ln>
        </p:spPr>
        <p:txBody>
          <a:bodyPr spcFirstLastPara="1" vert="horz" wrap="square" lIns="68551" tIns="34275" rIns="68551" bIns="34275" rtlCol="0" anchor="t" anchorCtr="0">
            <a:normAutofit/>
          </a:bodyPr>
          <a:lstStyle/>
          <a:p>
            <a:pPr>
              <a:spcBef>
                <a:spcPts val="0"/>
              </a:spcBef>
              <a:buSzPts val="2400"/>
            </a:pPr>
            <a:endParaRPr/>
          </a:p>
        </p:txBody>
      </p:sp>
      <p:pic>
        <p:nvPicPr>
          <p:cNvPr id="89" name="Google Shape;89;p1"/>
          <p:cNvPicPr preferRelativeResize="0"/>
          <p:nvPr/>
        </p:nvPicPr>
        <p:blipFill rotWithShape="1">
          <a:blip r:embed="rId3">
            <a:alphaModFix/>
          </a:blip>
          <a:srcRect/>
          <a:stretch/>
        </p:blipFill>
        <p:spPr>
          <a:xfrm>
            <a:off x="1807781" y="70250"/>
            <a:ext cx="8618483" cy="66879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p:nvPr/>
        </p:nvSpPr>
        <p:spPr>
          <a:xfrm>
            <a:off x="3005863" y="6154310"/>
            <a:ext cx="4662628" cy="376996"/>
          </a:xfrm>
          <a:prstGeom prst="rect">
            <a:avLst/>
          </a:prstGeom>
          <a:noFill/>
          <a:ln>
            <a:noFill/>
          </a:ln>
        </p:spPr>
        <p:txBody>
          <a:bodyPr spcFirstLastPara="1" wrap="square" lIns="68551" tIns="34275" rIns="68551" bIns="34275" anchor="t" anchorCtr="0">
            <a:spAutoFit/>
          </a:bodyPr>
          <a:lstStyle/>
          <a:p>
            <a:pPr defTabSz="914377">
              <a:buClr>
                <a:srgbClr val="000000"/>
              </a:buClr>
              <a:buSzPts val="1350"/>
            </a:pPr>
            <a:r>
              <a:rPr lang="en-US" sz="2000" u="sng" dirty="0">
                <a:solidFill>
                  <a:prstClr val="black"/>
                </a:solidFill>
                <a:latin typeface="Calibri"/>
                <a:ea typeface="Calibri"/>
                <a:cs typeface="Calibri"/>
                <a:sym typeface="Calibri"/>
                <a:hlinkClick r:id="rId3"/>
              </a:rPr>
              <a:t>https://sunnymoney.weebly.com/5.html</a:t>
            </a:r>
            <a:endParaRPr sz="2000" dirty="0">
              <a:solidFill>
                <a:prstClr val="black"/>
              </a:solidFill>
              <a:latin typeface="Calibri"/>
              <a:ea typeface="Calibri"/>
              <a:cs typeface="Calibri"/>
              <a:sym typeface="Calibri"/>
            </a:endParaRPr>
          </a:p>
        </p:txBody>
      </p:sp>
      <p:pic>
        <p:nvPicPr>
          <p:cNvPr id="179" name="Google Shape;179;p13" descr="https://image.slidesharecdn.com/tradeandeconomicgrowth-180418185850/95/trade-and-economic-growth-1-638.jpg?cb=1524077952"/>
          <p:cNvPicPr preferRelativeResize="0"/>
          <p:nvPr/>
        </p:nvPicPr>
        <p:blipFill rotWithShape="1">
          <a:blip r:embed="rId4">
            <a:alphaModFix/>
          </a:blip>
          <a:srcRect/>
          <a:stretch/>
        </p:blipFill>
        <p:spPr>
          <a:xfrm>
            <a:off x="2493819" y="892095"/>
            <a:ext cx="7034647" cy="5103460"/>
          </a:xfrm>
          <a:prstGeom prst="rect">
            <a:avLst/>
          </a:prstGeom>
          <a:noFill/>
          <a:ln>
            <a:noFill/>
          </a:ln>
        </p:spPr>
      </p:pic>
      <p:sp>
        <p:nvSpPr>
          <p:cNvPr id="180" name="Google Shape;180;p13"/>
          <p:cNvSpPr txBox="1">
            <a:spLocks noGrp="1"/>
          </p:cNvSpPr>
          <p:nvPr>
            <p:ph type="title" idx="4294967295"/>
          </p:nvPr>
        </p:nvSpPr>
        <p:spPr>
          <a:xfrm>
            <a:off x="2152651" y="124995"/>
            <a:ext cx="7886700" cy="767100"/>
          </a:xfrm>
          <a:prstGeom prst="rect">
            <a:avLst/>
          </a:prstGeom>
          <a:noFill/>
          <a:ln>
            <a:noFill/>
          </a:ln>
        </p:spPr>
        <p:txBody>
          <a:bodyPr spcFirstLastPara="1" vert="horz" wrap="square" lIns="68551" tIns="34275" rIns="68551" bIns="34275" rtlCol="0" anchor="ctr" anchorCtr="0">
            <a:noAutofit/>
          </a:bodyPr>
          <a:lstStyle/>
          <a:p>
            <a:pPr>
              <a:lnSpc>
                <a:spcPct val="100000"/>
              </a:lnSpc>
              <a:spcBef>
                <a:spcPts val="0"/>
              </a:spcBef>
              <a:buSzPts val="4400"/>
            </a:pPr>
            <a:r>
              <a:rPr lang="en-US" sz="2400" dirty="0"/>
              <a:t>Investigate Early Trade</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a:spLocks noGrp="1"/>
          </p:cNvSpPr>
          <p:nvPr>
            <p:ph type="title"/>
          </p:nvPr>
        </p:nvSpPr>
        <p:spPr>
          <a:xfrm>
            <a:off x="2152651" y="124995"/>
            <a:ext cx="7886700" cy="767100"/>
          </a:xfrm>
          <a:prstGeom prst="rect">
            <a:avLst/>
          </a:prstGeom>
          <a:noFill/>
          <a:ln>
            <a:noFill/>
          </a:ln>
        </p:spPr>
        <p:txBody>
          <a:bodyPr spcFirstLastPara="1" vert="horz" wrap="square" lIns="68551" tIns="34275" rIns="68551" bIns="34275" rtlCol="0" anchor="ctr" anchorCtr="0">
            <a:normAutofit/>
          </a:bodyPr>
          <a:lstStyle/>
          <a:p>
            <a:pPr>
              <a:lnSpc>
                <a:spcPct val="100000"/>
              </a:lnSpc>
              <a:spcBef>
                <a:spcPts val="0"/>
              </a:spcBef>
              <a:buClr>
                <a:schemeClr val="dk1"/>
              </a:buClr>
              <a:buSzPts val="1100"/>
            </a:pPr>
            <a:r>
              <a:rPr lang="en-US" sz="3600" dirty="0"/>
              <a:t>Investigate Early Colonial Trade</a:t>
            </a:r>
            <a:endParaRPr sz="6000" dirty="0"/>
          </a:p>
        </p:txBody>
      </p:sp>
      <p:sp>
        <p:nvSpPr>
          <p:cNvPr id="165" name="Google Shape;165;p11"/>
          <p:cNvSpPr/>
          <p:nvPr/>
        </p:nvSpPr>
        <p:spPr>
          <a:xfrm>
            <a:off x="1641900" y="6189823"/>
            <a:ext cx="8743800" cy="484974"/>
          </a:xfrm>
          <a:prstGeom prst="rect">
            <a:avLst/>
          </a:prstGeom>
          <a:noFill/>
          <a:ln>
            <a:noFill/>
          </a:ln>
        </p:spPr>
        <p:txBody>
          <a:bodyPr spcFirstLastPara="1" wrap="square" lIns="68551" tIns="34275" rIns="68551" bIns="34275" anchor="t" anchorCtr="0">
            <a:spAutoFit/>
          </a:bodyPr>
          <a:lstStyle/>
          <a:p>
            <a:pPr defTabSz="914377">
              <a:buClr>
                <a:srgbClr val="000000"/>
              </a:buClr>
              <a:buSzPts val="1350"/>
            </a:pPr>
            <a:r>
              <a:rPr lang="en-US" sz="1351" u="sng">
                <a:solidFill>
                  <a:prstClr val="black"/>
                </a:solidFill>
                <a:latin typeface="Calibri"/>
                <a:ea typeface="Calibri"/>
                <a:cs typeface="Calibri"/>
                <a:sym typeface="Calibri"/>
                <a:hlinkClick r:id="rId3"/>
              </a:rPr>
              <a:t>https://www.southamptonschools.org/site/handlers/filedownload.ashx?moduleinstanceid=1227&amp;dataid=23681&amp;FileName=Columbian%20Exchange.pdf</a:t>
            </a:r>
            <a:endParaRPr sz="1351">
              <a:solidFill>
                <a:prstClr val="black"/>
              </a:solidFill>
              <a:latin typeface="Calibri"/>
              <a:ea typeface="Calibri"/>
              <a:cs typeface="Calibri"/>
              <a:sym typeface="Calibri"/>
            </a:endParaRPr>
          </a:p>
        </p:txBody>
      </p:sp>
      <p:pic>
        <p:nvPicPr>
          <p:cNvPr id="166" name="Google Shape;166;p11" descr="mage result for columbian exchange"/>
          <p:cNvPicPr preferRelativeResize="0"/>
          <p:nvPr/>
        </p:nvPicPr>
        <p:blipFill rotWithShape="1">
          <a:blip r:embed="rId4">
            <a:alphaModFix/>
          </a:blip>
          <a:srcRect/>
          <a:stretch/>
        </p:blipFill>
        <p:spPr>
          <a:xfrm>
            <a:off x="2431525" y="955949"/>
            <a:ext cx="6961944" cy="5151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2" descr="https://cdn.kastatic.org/ka-perseus-images/95096469dbdf253146c2bacdb7dc353fb1116584.jpg"/>
          <p:cNvPicPr preferRelativeResize="0"/>
          <p:nvPr/>
        </p:nvPicPr>
        <p:blipFill rotWithShape="1">
          <a:blip r:embed="rId3">
            <a:alphaModFix/>
          </a:blip>
          <a:srcRect/>
          <a:stretch/>
        </p:blipFill>
        <p:spPr>
          <a:xfrm>
            <a:off x="2993725" y="1128223"/>
            <a:ext cx="6003339" cy="4232351"/>
          </a:xfrm>
          <a:prstGeom prst="rect">
            <a:avLst/>
          </a:prstGeom>
          <a:noFill/>
          <a:ln>
            <a:noFill/>
          </a:ln>
        </p:spPr>
      </p:pic>
      <p:sp>
        <p:nvSpPr>
          <p:cNvPr id="172" name="Google Shape;172;p12"/>
          <p:cNvSpPr/>
          <p:nvPr/>
        </p:nvSpPr>
        <p:spPr>
          <a:xfrm>
            <a:off x="2246539" y="5360588"/>
            <a:ext cx="7898948" cy="484974"/>
          </a:xfrm>
          <a:prstGeom prst="rect">
            <a:avLst/>
          </a:prstGeom>
          <a:noFill/>
          <a:ln>
            <a:noFill/>
          </a:ln>
        </p:spPr>
        <p:txBody>
          <a:bodyPr spcFirstLastPara="1" wrap="square" lIns="68551" tIns="34275" rIns="68551" bIns="34275" anchor="t" anchorCtr="0">
            <a:spAutoFit/>
          </a:bodyPr>
          <a:lstStyle/>
          <a:p>
            <a:pPr defTabSz="914377">
              <a:buClr>
                <a:srgbClr val="000000"/>
              </a:buClr>
              <a:buSzPts val="1350"/>
            </a:pPr>
            <a:r>
              <a:rPr lang="en-US" sz="1351" u="sng" dirty="0">
                <a:solidFill>
                  <a:prstClr val="black"/>
                </a:solidFill>
                <a:latin typeface="Calibri"/>
                <a:ea typeface="Calibri"/>
                <a:cs typeface="Calibri"/>
                <a:sym typeface="Calibri"/>
                <a:hlinkClick r:id="rId4"/>
              </a:rPr>
              <a:t>https://www.khanacademy.org/humanities/us-history/precontact-and-early-colonial-era/old-and-new-worlds-collide/a/environmental-and-health-effects-of-contact</a:t>
            </a:r>
            <a:endParaRPr sz="1351" dirty="0">
              <a:solidFill>
                <a:prstClr val="black"/>
              </a:solidFill>
              <a:latin typeface="Calibri"/>
              <a:ea typeface="Calibri"/>
              <a:cs typeface="Calibri"/>
              <a:sym typeface="Calibri"/>
            </a:endParaRPr>
          </a:p>
        </p:txBody>
      </p:sp>
      <p:sp>
        <p:nvSpPr>
          <p:cNvPr id="173" name="Google Shape;173;p12"/>
          <p:cNvSpPr txBox="1">
            <a:spLocks noGrp="1"/>
          </p:cNvSpPr>
          <p:nvPr>
            <p:ph type="title"/>
          </p:nvPr>
        </p:nvSpPr>
        <p:spPr>
          <a:xfrm>
            <a:off x="2152639" y="184646"/>
            <a:ext cx="7886700" cy="767100"/>
          </a:xfrm>
          <a:prstGeom prst="rect">
            <a:avLst/>
          </a:prstGeom>
          <a:noFill/>
          <a:ln>
            <a:noFill/>
          </a:ln>
        </p:spPr>
        <p:txBody>
          <a:bodyPr spcFirstLastPara="1" vert="horz" wrap="square" lIns="68551" tIns="34275" rIns="68551" bIns="34275" rtlCol="0" anchor="ctr" anchorCtr="0">
            <a:noAutofit/>
          </a:bodyPr>
          <a:lstStyle/>
          <a:p>
            <a:pPr algn="ctr">
              <a:lnSpc>
                <a:spcPct val="100000"/>
              </a:lnSpc>
              <a:spcBef>
                <a:spcPts val="0"/>
              </a:spcBef>
              <a:buSzPts val="1800"/>
            </a:pPr>
            <a:r>
              <a:rPr lang="en-US" sz="2400" dirty="0"/>
              <a:t>Investigate Early Colonial Trade</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4"/>
          <p:cNvPicPr preferRelativeResize="0"/>
          <p:nvPr/>
        </p:nvPicPr>
        <p:blipFill rotWithShape="1">
          <a:blip r:embed="rId3">
            <a:alphaModFix/>
          </a:blip>
          <a:srcRect/>
          <a:stretch/>
        </p:blipFill>
        <p:spPr>
          <a:xfrm>
            <a:off x="1820552" y="523577"/>
            <a:ext cx="8055549" cy="4269825"/>
          </a:xfrm>
          <a:prstGeom prst="rect">
            <a:avLst/>
          </a:prstGeom>
          <a:noFill/>
          <a:ln>
            <a:noFill/>
          </a:ln>
        </p:spPr>
      </p:pic>
      <p:sp>
        <p:nvSpPr>
          <p:cNvPr id="186" name="Google Shape;186;p14"/>
          <p:cNvSpPr txBox="1"/>
          <p:nvPr/>
        </p:nvSpPr>
        <p:spPr>
          <a:xfrm>
            <a:off x="1572986" y="4874079"/>
            <a:ext cx="8988879" cy="1038716"/>
          </a:xfrm>
          <a:prstGeom prst="rect">
            <a:avLst/>
          </a:prstGeom>
          <a:noFill/>
          <a:ln>
            <a:noFill/>
          </a:ln>
        </p:spPr>
        <p:txBody>
          <a:bodyPr spcFirstLastPara="1" wrap="square" lIns="68551" tIns="34275" rIns="68551" bIns="34275" anchor="t" anchorCtr="0">
            <a:spAutoFit/>
          </a:bodyPr>
          <a:lstStyle/>
          <a:p>
            <a:pPr defTabSz="914377">
              <a:buClr>
                <a:srgbClr val="000000"/>
              </a:buClr>
              <a:buSzPts val="2100"/>
            </a:pPr>
            <a:r>
              <a:rPr lang="en-US" sz="2100">
                <a:solidFill>
                  <a:prstClr val="black"/>
                </a:solidFill>
                <a:latin typeface="Calibri"/>
                <a:ea typeface="Calibri"/>
                <a:cs typeface="Calibri"/>
                <a:sym typeface="Calibri"/>
              </a:rPr>
              <a:t>The growth of settlements along the Nashua led to fights between settlers and Indians. Settlers fenced land and cut down forests.  They hunted and killed  more animals than needed for survival in order to sell pelts to be sent to England.</a:t>
            </a:r>
            <a:endParaRPr sz="1051">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5"/>
          <p:cNvPicPr preferRelativeResize="0"/>
          <p:nvPr/>
        </p:nvPicPr>
        <p:blipFill rotWithShape="1">
          <a:blip r:embed="rId3">
            <a:alphaModFix/>
          </a:blip>
          <a:srcRect/>
          <a:stretch/>
        </p:blipFill>
        <p:spPr>
          <a:xfrm>
            <a:off x="2036565" y="410676"/>
            <a:ext cx="7841299" cy="4410725"/>
          </a:xfrm>
          <a:prstGeom prst="rect">
            <a:avLst/>
          </a:prstGeom>
          <a:noFill/>
          <a:ln>
            <a:noFill/>
          </a:ln>
        </p:spPr>
      </p:pic>
      <p:sp>
        <p:nvSpPr>
          <p:cNvPr id="192" name="Google Shape;192;p15"/>
          <p:cNvSpPr txBox="1"/>
          <p:nvPr/>
        </p:nvSpPr>
        <p:spPr>
          <a:xfrm>
            <a:off x="1636925" y="4962000"/>
            <a:ext cx="8753400" cy="1038716"/>
          </a:xfrm>
          <a:prstGeom prst="rect">
            <a:avLst/>
          </a:prstGeom>
          <a:noFill/>
          <a:ln>
            <a:noFill/>
          </a:ln>
        </p:spPr>
        <p:txBody>
          <a:bodyPr spcFirstLastPara="1" wrap="square" lIns="68551" tIns="34275" rIns="68551" bIns="34275" anchor="t" anchorCtr="0">
            <a:spAutoFit/>
          </a:bodyPr>
          <a:lstStyle/>
          <a:p>
            <a:pPr defTabSz="914377">
              <a:buClr>
                <a:srgbClr val="000000"/>
              </a:buClr>
              <a:buSzPts val="2100"/>
            </a:pPr>
            <a:r>
              <a:rPr lang="en-US" sz="2100">
                <a:solidFill>
                  <a:prstClr val="black"/>
                </a:solidFill>
                <a:latin typeface="Calibri"/>
                <a:ea typeface="Calibri"/>
                <a:cs typeface="Calibri"/>
                <a:sym typeface="Calibri"/>
              </a:rPr>
              <a:t>The Industrial Revolution impacted settlements in North American into the 19</a:t>
            </a:r>
            <a:r>
              <a:rPr lang="en-US" sz="2100" baseline="30000">
                <a:solidFill>
                  <a:prstClr val="black"/>
                </a:solidFill>
                <a:latin typeface="Calibri"/>
                <a:ea typeface="Calibri"/>
                <a:cs typeface="Calibri"/>
                <a:sym typeface="Calibri"/>
              </a:rPr>
              <a:t>th</a:t>
            </a:r>
            <a:r>
              <a:rPr lang="en-US" sz="2100">
                <a:solidFill>
                  <a:prstClr val="black"/>
                </a:solidFill>
                <a:latin typeface="Calibri"/>
                <a:ea typeface="Calibri"/>
                <a:cs typeface="Calibri"/>
                <a:sym typeface="Calibri"/>
              </a:rPr>
              <a:t> century.  America’s economy grew as new industries formed.  New machines for making cloth and paper dumped their waste into the Nashua River.</a:t>
            </a:r>
            <a:endParaRPr sz="1051">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1" y="83923"/>
            <a:ext cx="7886700" cy="552600"/>
          </a:xfrm>
          <a:prstGeom prst="rect">
            <a:avLst/>
          </a:prstGeom>
          <a:noFill/>
          <a:ln>
            <a:noFill/>
          </a:ln>
        </p:spPr>
        <p:txBody>
          <a:bodyPr spcFirstLastPara="1" vert="horz" wrap="square" lIns="68551" tIns="34275" rIns="68551"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6" y="593849"/>
            <a:ext cx="7063351" cy="5276851"/>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3" y="4404400"/>
            <a:ext cx="7422675" cy="552600"/>
          </a:xfrm>
          <a:prstGeom prst="rect">
            <a:avLst/>
          </a:prstGeom>
          <a:noFill/>
          <a:ln>
            <a:noFill/>
          </a:ln>
        </p:spPr>
      </p:pic>
      <p:sp>
        <p:nvSpPr>
          <p:cNvPr id="2" name="TextBox 1">
            <a:extLst>
              <a:ext uri="{FF2B5EF4-FFF2-40B4-BE49-F238E27FC236}">
                <a16:creationId xmlns:a16="http://schemas.microsoft.com/office/drawing/2014/main" id="{B35BEA50-1F14-B933-9434-19F4FE4F824E}"/>
              </a:ext>
            </a:extLst>
          </p:cNvPr>
          <p:cNvSpPr txBox="1"/>
          <p:nvPr/>
        </p:nvSpPr>
        <p:spPr>
          <a:xfrm>
            <a:off x="2429826" y="5870702"/>
            <a:ext cx="7063351" cy="830997"/>
          </a:xfrm>
          <a:prstGeom prst="rect">
            <a:avLst/>
          </a:prstGeom>
          <a:noFill/>
        </p:spPr>
        <p:txBody>
          <a:bodyPr wrap="square" rtlCol="0">
            <a:spAutoFit/>
          </a:bodyPr>
          <a:lstStyle/>
          <a:p>
            <a:pPr algn="ctr" defTabSz="914377"/>
            <a:r>
              <a:rPr lang="en-US" sz="2400" dirty="0">
                <a:solidFill>
                  <a:prstClr val="black"/>
                </a:solidFill>
                <a:latin typeface="Arial" panose="020B0604020202020204"/>
              </a:rPr>
              <a:t>Have any of your questions been answered?</a:t>
            </a:r>
          </a:p>
          <a:p>
            <a:pPr algn="ctr" defTabSz="914377"/>
            <a:r>
              <a:rPr lang="en-US" sz="2400" dirty="0">
                <a:solidFill>
                  <a:prstClr val="black"/>
                </a:solidFill>
                <a:latin typeface="Arial" panose="020B0604020202020204"/>
              </a:rPr>
              <a:t>What questions do you have now?</a:t>
            </a:r>
          </a:p>
        </p:txBody>
      </p:sp>
    </p:spTree>
    <p:extLst>
      <p:ext uri="{BB962C8B-B14F-4D97-AF65-F5344CB8AC3E}">
        <p14:creationId xmlns:p14="http://schemas.microsoft.com/office/powerpoint/2010/main" val="1363973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6" descr="https://image.slidesharecdn.com/technologyinthenewnation-180418190406/95/technology-in-the-new-nation-1-638.jpg?cb=1524078263"/>
          <p:cNvPicPr preferRelativeResize="0"/>
          <p:nvPr/>
        </p:nvPicPr>
        <p:blipFill rotWithShape="1">
          <a:blip r:embed="rId3">
            <a:alphaModFix/>
          </a:blip>
          <a:srcRect/>
          <a:stretch/>
        </p:blipFill>
        <p:spPr>
          <a:xfrm>
            <a:off x="363683" y="1091047"/>
            <a:ext cx="5595160" cy="3501736"/>
          </a:xfrm>
          <a:prstGeom prst="rect">
            <a:avLst/>
          </a:prstGeom>
          <a:noFill/>
          <a:ln w="9525" cap="flat" cmpd="sng">
            <a:solidFill>
              <a:schemeClr val="dk1"/>
            </a:solidFill>
            <a:prstDash val="solid"/>
            <a:round/>
            <a:headEnd type="none" w="sm" len="sm"/>
            <a:tailEnd type="none" w="sm" len="sm"/>
          </a:ln>
        </p:spPr>
      </p:pic>
      <p:sp>
        <p:nvSpPr>
          <p:cNvPr id="198" name="Google Shape;198;p16"/>
          <p:cNvSpPr/>
          <p:nvPr/>
        </p:nvSpPr>
        <p:spPr>
          <a:xfrm>
            <a:off x="914401" y="4702379"/>
            <a:ext cx="4614332" cy="376996"/>
          </a:xfrm>
          <a:prstGeom prst="rect">
            <a:avLst/>
          </a:prstGeom>
          <a:noFill/>
          <a:ln>
            <a:noFill/>
          </a:ln>
        </p:spPr>
        <p:txBody>
          <a:bodyPr spcFirstLastPara="1" wrap="square" lIns="68551" tIns="34275" rIns="68551" bIns="34275" anchor="t" anchorCtr="0">
            <a:spAutoFit/>
          </a:bodyPr>
          <a:lstStyle/>
          <a:p>
            <a:pPr defTabSz="914377">
              <a:buClr>
                <a:srgbClr val="000000"/>
              </a:buClr>
              <a:buSzPts val="1500"/>
            </a:pPr>
            <a:r>
              <a:rPr lang="en-US" sz="2000" u="sng" dirty="0">
                <a:solidFill>
                  <a:prstClr val="black"/>
                </a:solidFill>
                <a:latin typeface="Calibri"/>
                <a:ea typeface="Calibri"/>
                <a:cs typeface="Calibri"/>
                <a:sym typeface="Calibri"/>
                <a:hlinkClick r:id="rId4"/>
              </a:rPr>
              <a:t>https://sunnymoney.weebly.com/5.html</a:t>
            </a:r>
            <a:endParaRPr sz="2000" dirty="0">
              <a:solidFill>
                <a:prstClr val="black"/>
              </a:solidFill>
              <a:latin typeface="Calibri"/>
              <a:ea typeface="Calibri"/>
              <a:cs typeface="Calibri"/>
              <a:sym typeface="Calibri"/>
            </a:endParaRPr>
          </a:p>
        </p:txBody>
      </p:sp>
      <p:pic>
        <p:nvPicPr>
          <p:cNvPr id="199" name="Google Shape;199;p16" descr="https://image.slidesharecdn.com/marketeconomy-180418190224/95/market-economy-1-638.jpg?cb=1524078163"/>
          <p:cNvPicPr preferRelativeResize="0"/>
          <p:nvPr/>
        </p:nvPicPr>
        <p:blipFill rotWithShape="1">
          <a:blip r:embed="rId5">
            <a:alphaModFix/>
          </a:blip>
          <a:srcRect/>
          <a:stretch/>
        </p:blipFill>
        <p:spPr>
          <a:xfrm>
            <a:off x="6096001" y="2899066"/>
            <a:ext cx="5853544" cy="3148444"/>
          </a:xfrm>
          <a:prstGeom prst="rect">
            <a:avLst/>
          </a:prstGeom>
          <a:noFill/>
          <a:ln w="9525" cap="flat" cmpd="sng">
            <a:solidFill>
              <a:schemeClr val="dk1"/>
            </a:solidFill>
            <a:prstDash val="solid"/>
            <a:round/>
            <a:headEnd type="none" w="sm" len="sm"/>
            <a:tailEnd type="none" w="sm" len="sm"/>
          </a:ln>
        </p:spPr>
      </p:pic>
      <p:sp>
        <p:nvSpPr>
          <p:cNvPr id="200" name="Google Shape;200;p16"/>
          <p:cNvSpPr txBox="1">
            <a:spLocks noGrp="1"/>
          </p:cNvSpPr>
          <p:nvPr>
            <p:ph type="title" idx="4294967295"/>
          </p:nvPr>
        </p:nvSpPr>
        <p:spPr>
          <a:xfrm>
            <a:off x="2152651" y="124995"/>
            <a:ext cx="7886700" cy="767100"/>
          </a:xfrm>
          <a:prstGeom prst="rect">
            <a:avLst/>
          </a:prstGeom>
          <a:noFill/>
          <a:ln>
            <a:noFill/>
          </a:ln>
        </p:spPr>
        <p:txBody>
          <a:bodyPr spcFirstLastPara="1" vert="horz" wrap="square" lIns="68551" tIns="34275" rIns="68551" bIns="34275" rtlCol="0" anchor="ctr" anchorCtr="0">
            <a:noAutofit/>
          </a:bodyPr>
          <a:lstStyle/>
          <a:p>
            <a:pPr>
              <a:lnSpc>
                <a:spcPct val="100000"/>
              </a:lnSpc>
              <a:spcBef>
                <a:spcPts val="0"/>
              </a:spcBef>
              <a:buSzPts val="4400"/>
            </a:pPr>
            <a:r>
              <a:rPr lang="en-US" sz="2400"/>
              <a:t>Extra Activity: Technology and Development of the Market Economy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7"/>
          <p:cNvSpPr/>
          <p:nvPr/>
        </p:nvSpPr>
        <p:spPr>
          <a:xfrm>
            <a:off x="3198551" y="6255975"/>
            <a:ext cx="6457500" cy="277097"/>
          </a:xfrm>
          <a:prstGeom prst="rect">
            <a:avLst/>
          </a:prstGeom>
          <a:noFill/>
          <a:ln>
            <a:noFill/>
          </a:ln>
        </p:spPr>
        <p:txBody>
          <a:bodyPr spcFirstLastPara="1" wrap="square" lIns="68551" tIns="34275" rIns="68551" bIns="34275" anchor="t" anchorCtr="0">
            <a:spAutoFit/>
          </a:bodyPr>
          <a:lstStyle/>
          <a:p>
            <a:pPr defTabSz="914377">
              <a:buClr>
                <a:srgbClr val="000000"/>
              </a:buClr>
              <a:buSzPts val="1800"/>
            </a:pPr>
            <a:r>
              <a:rPr lang="en-US" sz="1351" u="sng">
                <a:solidFill>
                  <a:prstClr val="black"/>
                </a:solidFill>
                <a:latin typeface="Calibri"/>
                <a:ea typeface="Calibri"/>
                <a:cs typeface="Calibri"/>
                <a:sym typeface="Calibri"/>
                <a:hlinkClick r:id="rId3"/>
              </a:rPr>
              <a:t>https://americanhistory.si.edu/american-enterprise-exhibition</a:t>
            </a:r>
            <a:endParaRPr sz="1351">
              <a:solidFill>
                <a:prstClr val="black"/>
              </a:solidFill>
              <a:latin typeface="Calibri"/>
              <a:ea typeface="Calibri"/>
              <a:cs typeface="Calibri"/>
              <a:sym typeface="Calibri"/>
            </a:endParaRPr>
          </a:p>
        </p:txBody>
      </p:sp>
      <p:pic>
        <p:nvPicPr>
          <p:cNvPr id="206" name="Google Shape;206;p17"/>
          <p:cNvPicPr preferRelativeResize="0"/>
          <p:nvPr/>
        </p:nvPicPr>
        <p:blipFill rotWithShape="1">
          <a:blip r:embed="rId4">
            <a:alphaModFix/>
          </a:blip>
          <a:srcRect/>
          <a:stretch/>
        </p:blipFill>
        <p:spPr>
          <a:xfrm>
            <a:off x="3886202" y="2465687"/>
            <a:ext cx="4724401" cy="1899615"/>
          </a:xfrm>
          <a:prstGeom prst="rect">
            <a:avLst/>
          </a:prstGeom>
          <a:noFill/>
          <a:ln>
            <a:noFill/>
          </a:ln>
        </p:spPr>
      </p:pic>
      <p:pic>
        <p:nvPicPr>
          <p:cNvPr id="207" name="Google Shape;207;p17"/>
          <p:cNvPicPr preferRelativeResize="0"/>
          <p:nvPr/>
        </p:nvPicPr>
        <p:blipFill rotWithShape="1">
          <a:blip r:embed="rId5">
            <a:alphaModFix/>
          </a:blip>
          <a:srcRect/>
          <a:stretch/>
        </p:blipFill>
        <p:spPr>
          <a:xfrm>
            <a:off x="3890666" y="4365301"/>
            <a:ext cx="4715461" cy="1890675"/>
          </a:xfrm>
          <a:prstGeom prst="rect">
            <a:avLst/>
          </a:prstGeom>
          <a:noFill/>
          <a:ln>
            <a:noFill/>
          </a:ln>
        </p:spPr>
      </p:pic>
      <p:pic>
        <p:nvPicPr>
          <p:cNvPr id="208" name="Google Shape;208;p17"/>
          <p:cNvPicPr preferRelativeResize="0"/>
          <p:nvPr/>
        </p:nvPicPr>
        <p:blipFill rotWithShape="1">
          <a:blip r:embed="rId6">
            <a:alphaModFix/>
          </a:blip>
          <a:srcRect/>
          <a:stretch/>
        </p:blipFill>
        <p:spPr>
          <a:xfrm>
            <a:off x="3886202" y="663061"/>
            <a:ext cx="4724401" cy="1890665"/>
          </a:xfrm>
          <a:prstGeom prst="rect">
            <a:avLst/>
          </a:prstGeom>
          <a:noFill/>
          <a:ln>
            <a:noFill/>
          </a:ln>
        </p:spPr>
      </p:pic>
      <p:sp>
        <p:nvSpPr>
          <p:cNvPr id="209" name="Google Shape;209;p17"/>
          <p:cNvSpPr txBox="1">
            <a:spLocks noGrp="1"/>
          </p:cNvSpPr>
          <p:nvPr>
            <p:ph type="title" idx="4294967295"/>
          </p:nvPr>
        </p:nvSpPr>
        <p:spPr>
          <a:xfrm>
            <a:off x="2152651" y="124995"/>
            <a:ext cx="7886700" cy="767100"/>
          </a:xfrm>
          <a:prstGeom prst="rect">
            <a:avLst/>
          </a:prstGeom>
          <a:noFill/>
          <a:ln>
            <a:noFill/>
          </a:ln>
        </p:spPr>
        <p:txBody>
          <a:bodyPr spcFirstLastPara="1" vert="horz" wrap="square" lIns="68551" tIns="34275" rIns="68551" bIns="34275" rtlCol="0" anchor="ctr" anchorCtr="0">
            <a:noAutofit/>
          </a:bodyPr>
          <a:lstStyle/>
          <a:p>
            <a:pPr>
              <a:lnSpc>
                <a:spcPct val="100000"/>
              </a:lnSpc>
              <a:spcBef>
                <a:spcPts val="0"/>
              </a:spcBef>
              <a:buSzPts val="4400"/>
            </a:pPr>
            <a:r>
              <a:rPr lang="en-US" sz="2400"/>
              <a:t>Extra Activity: Technology and Development of the Market Economy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8" descr="mage result for a river ran wild by lynne cherry"/>
          <p:cNvPicPr preferRelativeResize="0"/>
          <p:nvPr/>
        </p:nvPicPr>
        <p:blipFill rotWithShape="1">
          <a:blip r:embed="rId3">
            <a:alphaModFix/>
          </a:blip>
          <a:srcRect/>
          <a:stretch/>
        </p:blipFill>
        <p:spPr>
          <a:xfrm>
            <a:off x="1854655" y="1175659"/>
            <a:ext cx="5614988" cy="4371975"/>
          </a:xfrm>
          <a:prstGeom prst="rect">
            <a:avLst/>
          </a:prstGeom>
          <a:noFill/>
          <a:ln>
            <a:noFill/>
          </a:ln>
        </p:spPr>
      </p:pic>
      <p:sp>
        <p:nvSpPr>
          <p:cNvPr id="215" name="Google Shape;215;p18"/>
          <p:cNvSpPr txBox="1"/>
          <p:nvPr/>
        </p:nvSpPr>
        <p:spPr>
          <a:xfrm>
            <a:off x="7691005" y="1670842"/>
            <a:ext cx="3822123" cy="3516317"/>
          </a:xfrm>
          <a:prstGeom prst="rect">
            <a:avLst/>
          </a:prstGeom>
          <a:noFill/>
          <a:ln>
            <a:noFill/>
          </a:ln>
        </p:spPr>
        <p:txBody>
          <a:bodyPr spcFirstLastPara="1" wrap="square" lIns="68551" tIns="34275" rIns="68551" bIns="34275" anchor="t" anchorCtr="0">
            <a:spAutoFit/>
          </a:bodyPr>
          <a:lstStyle/>
          <a:p>
            <a:pPr defTabSz="914377">
              <a:buClr>
                <a:srgbClr val="000000"/>
              </a:buClr>
              <a:buSzPts val="1800"/>
            </a:pPr>
            <a:r>
              <a:rPr lang="en-US" sz="2800" dirty="0">
                <a:solidFill>
                  <a:prstClr val="black"/>
                </a:solidFill>
                <a:latin typeface="Calibri"/>
                <a:ea typeface="Calibri"/>
                <a:cs typeface="Calibri"/>
                <a:sym typeface="Calibri"/>
              </a:rPr>
              <a:t>The polluting of the Nashua River caused it to run more slowly.  Over time, pulp clogged the river, fish died and the dark and dirty river smelled bad.  Birds no longer came to the river.</a:t>
            </a:r>
            <a:endParaRPr sz="1400"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0" descr="elated image"/>
          <p:cNvPicPr preferRelativeResize="0"/>
          <p:nvPr/>
        </p:nvPicPr>
        <p:blipFill rotWithShape="1">
          <a:blip r:embed="rId3">
            <a:alphaModFix/>
          </a:blip>
          <a:srcRect/>
          <a:stretch/>
        </p:blipFill>
        <p:spPr>
          <a:xfrm>
            <a:off x="1524003" y="1"/>
            <a:ext cx="4055175" cy="3935475"/>
          </a:xfrm>
          <a:prstGeom prst="rect">
            <a:avLst/>
          </a:prstGeom>
          <a:noFill/>
          <a:ln>
            <a:noFill/>
          </a:ln>
        </p:spPr>
      </p:pic>
      <p:pic>
        <p:nvPicPr>
          <p:cNvPr id="237" name="Google Shape;237;p20" descr="mage result for a river ran wild by lynne cherry"/>
          <p:cNvPicPr preferRelativeResize="0"/>
          <p:nvPr/>
        </p:nvPicPr>
        <p:blipFill rotWithShape="1">
          <a:blip r:embed="rId4">
            <a:alphaModFix/>
          </a:blip>
          <a:srcRect/>
          <a:stretch/>
        </p:blipFill>
        <p:spPr>
          <a:xfrm>
            <a:off x="5579177" y="2895717"/>
            <a:ext cx="5088825" cy="3962283"/>
          </a:xfrm>
          <a:prstGeom prst="rect">
            <a:avLst/>
          </a:prstGeom>
          <a:noFill/>
          <a:ln>
            <a:noFill/>
          </a:ln>
        </p:spPr>
      </p:pic>
      <p:sp>
        <p:nvSpPr>
          <p:cNvPr id="238" name="Google Shape;238;p20"/>
          <p:cNvSpPr txBox="1"/>
          <p:nvPr/>
        </p:nvSpPr>
        <p:spPr>
          <a:xfrm>
            <a:off x="1674701" y="4180675"/>
            <a:ext cx="3862500" cy="857100"/>
          </a:xfrm>
          <a:prstGeom prst="rect">
            <a:avLst/>
          </a:prstGeom>
          <a:noFill/>
          <a:ln>
            <a:noFill/>
          </a:ln>
        </p:spPr>
        <p:txBody>
          <a:bodyPr spcFirstLastPara="1" wrap="square" lIns="91425" tIns="91425" rIns="91425" bIns="91425" anchor="t" anchorCtr="0">
            <a:noAutofit/>
          </a:bodyPr>
          <a:lstStyle/>
          <a:p>
            <a:pPr defTabSz="914377">
              <a:buClr>
                <a:srgbClr val="000000"/>
              </a:buClr>
              <a:buSzPts val="1400"/>
            </a:pPr>
            <a:r>
              <a:rPr lang="en-US" sz="2400">
                <a:solidFill>
                  <a:srgbClr val="000000"/>
                </a:solidFill>
                <a:latin typeface="Calibri"/>
                <a:ea typeface="Calibri"/>
                <a:cs typeface="Calibri"/>
                <a:sym typeface="Calibri"/>
              </a:rPr>
              <a:t>Descriptive Questions: </a:t>
            </a:r>
            <a:endParaRPr sz="2400">
              <a:solidFill>
                <a:srgbClr val="000000"/>
              </a:solidFill>
              <a:latin typeface="Calibri"/>
              <a:ea typeface="Calibri"/>
              <a:cs typeface="Calibri"/>
              <a:sym typeface="Calibri"/>
            </a:endParaRPr>
          </a:p>
          <a:p>
            <a:pPr defTabSz="914377">
              <a:buClr>
                <a:srgbClr val="000000"/>
              </a:buClr>
              <a:buSzPts val="1400"/>
            </a:pPr>
            <a:r>
              <a:rPr lang="en-US" sz="2400">
                <a:solidFill>
                  <a:srgbClr val="000000"/>
                </a:solidFill>
                <a:latin typeface="Calibri"/>
                <a:ea typeface="Calibri"/>
                <a:cs typeface="Calibri"/>
                <a:sym typeface="Calibri"/>
              </a:rPr>
              <a:t>Who, What, When, Where</a:t>
            </a:r>
            <a:endParaRPr sz="2400">
              <a:solidFill>
                <a:srgbClr val="000000"/>
              </a:solidFill>
              <a:latin typeface="Calibri"/>
              <a:ea typeface="Calibri"/>
              <a:cs typeface="Calibri"/>
              <a:sym typeface="Calibri"/>
            </a:endParaRPr>
          </a:p>
        </p:txBody>
      </p:sp>
      <p:sp>
        <p:nvSpPr>
          <p:cNvPr id="239" name="Google Shape;239;p20"/>
          <p:cNvSpPr txBox="1"/>
          <p:nvPr/>
        </p:nvSpPr>
        <p:spPr>
          <a:xfrm>
            <a:off x="1758126" y="5282975"/>
            <a:ext cx="3537300" cy="857100"/>
          </a:xfrm>
          <a:prstGeom prst="rect">
            <a:avLst/>
          </a:prstGeom>
          <a:noFill/>
          <a:ln>
            <a:noFill/>
          </a:ln>
        </p:spPr>
        <p:txBody>
          <a:bodyPr spcFirstLastPara="1" wrap="square" lIns="91425" tIns="91425" rIns="91425" bIns="91425" anchor="t" anchorCtr="0">
            <a:noAutofit/>
          </a:bodyPr>
          <a:lstStyle/>
          <a:p>
            <a:pPr defTabSz="914377">
              <a:buClr>
                <a:srgbClr val="000000"/>
              </a:buClr>
              <a:buSzPts val="1400"/>
            </a:pPr>
            <a:r>
              <a:rPr lang="en-US" sz="2400">
                <a:solidFill>
                  <a:srgbClr val="000000"/>
                </a:solidFill>
                <a:latin typeface="Calibri"/>
                <a:ea typeface="Calibri"/>
                <a:cs typeface="Calibri"/>
                <a:sym typeface="Calibri"/>
              </a:rPr>
              <a:t>Analytical Questions: </a:t>
            </a:r>
            <a:endParaRPr sz="2400">
              <a:solidFill>
                <a:srgbClr val="000000"/>
              </a:solidFill>
              <a:latin typeface="Calibri"/>
              <a:ea typeface="Calibri"/>
              <a:cs typeface="Calibri"/>
              <a:sym typeface="Calibri"/>
            </a:endParaRPr>
          </a:p>
          <a:p>
            <a:pPr defTabSz="914377">
              <a:buClr>
                <a:srgbClr val="000000"/>
              </a:buClr>
              <a:buSzPts val="1400"/>
            </a:pPr>
            <a:r>
              <a:rPr lang="en-US" sz="2400">
                <a:solidFill>
                  <a:srgbClr val="000000"/>
                </a:solidFill>
                <a:latin typeface="Calibri"/>
                <a:ea typeface="Calibri"/>
                <a:cs typeface="Calibri"/>
                <a:sym typeface="Calibri"/>
              </a:rPr>
              <a:t>How, Why</a:t>
            </a:r>
            <a:endParaRPr sz="2400">
              <a:solidFill>
                <a:srgbClr val="000000"/>
              </a:solidFill>
              <a:latin typeface="Calibri"/>
              <a:ea typeface="Calibri"/>
              <a:cs typeface="Calibri"/>
              <a:sym typeface="Calibri"/>
            </a:endParaRPr>
          </a:p>
        </p:txBody>
      </p:sp>
      <p:sp>
        <p:nvSpPr>
          <p:cNvPr id="240" name="Google Shape;240;p20"/>
          <p:cNvSpPr txBox="1"/>
          <p:nvPr/>
        </p:nvSpPr>
        <p:spPr>
          <a:xfrm>
            <a:off x="6096001" y="168300"/>
            <a:ext cx="3621900" cy="2601600"/>
          </a:xfrm>
          <a:prstGeom prst="rect">
            <a:avLst/>
          </a:prstGeom>
          <a:noFill/>
          <a:ln>
            <a:noFill/>
          </a:ln>
        </p:spPr>
        <p:txBody>
          <a:bodyPr spcFirstLastPara="1" wrap="square" lIns="91425" tIns="91425" rIns="91425" bIns="91425" anchor="t" anchorCtr="0">
            <a:noAutofit/>
          </a:bodyPr>
          <a:lstStyle/>
          <a:p>
            <a:pPr defTabSz="914377"/>
            <a:r>
              <a:rPr lang="en-US" sz="2400" dirty="0">
                <a:solidFill>
                  <a:prstClr val="black"/>
                </a:solidFill>
                <a:latin typeface="Calibri"/>
                <a:ea typeface="Calibri"/>
                <a:cs typeface="Calibri"/>
                <a:sym typeface="Calibri"/>
              </a:rPr>
              <a:t>Investigate evidence in the next slides</a:t>
            </a:r>
            <a:endParaRPr sz="2400" dirty="0">
              <a:solidFill>
                <a:prstClr val="black"/>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1" y="83923"/>
            <a:ext cx="7886700" cy="552600"/>
          </a:xfrm>
          <a:prstGeom prst="rect">
            <a:avLst/>
          </a:prstGeom>
          <a:noFill/>
          <a:ln>
            <a:noFill/>
          </a:ln>
        </p:spPr>
        <p:txBody>
          <a:bodyPr spcFirstLastPara="1" vert="horz" wrap="square" lIns="68551" tIns="34275" rIns="68551"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6" y="593849"/>
            <a:ext cx="7063351" cy="5276851"/>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3" y="4404400"/>
            <a:ext cx="7422675" cy="552600"/>
          </a:xfrm>
          <a:prstGeom prst="rect">
            <a:avLst/>
          </a:prstGeom>
          <a:noFill/>
          <a:ln>
            <a:noFill/>
          </a:ln>
        </p:spPr>
      </p:pic>
      <p:graphicFrame>
        <p:nvGraphicFramePr>
          <p:cNvPr id="117" name="Google Shape;117;p4"/>
          <p:cNvGraphicFramePr/>
          <p:nvPr/>
        </p:nvGraphicFramePr>
        <p:xfrm>
          <a:off x="2206251" y="5911775"/>
          <a:ext cx="7615200" cy="822931"/>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789200">
                  <a:extLst>
                    <a:ext uri="{9D8B030D-6E8A-4147-A177-3AD203B41FA5}">
                      <a16:colId xmlns:a16="http://schemas.microsoft.com/office/drawing/2014/main" val="20002"/>
                    </a:ext>
                  </a:extLst>
                </a:gridCol>
              </a:tblGrid>
              <a:tr h="853411">
                <a:tc>
                  <a:txBody>
                    <a:bodyPr/>
                    <a:lstStyle/>
                    <a:p>
                      <a:pPr marL="0" marR="0" lvl="0" indent="0" algn="l" rtl="0">
                        <a:lnSpc>
                          <a:spcPct val="100000"/>
                        </a:lnSpc>
                        <a:spcBef>
                          <a:spcPts val="0"/>
                        </a:spcBef>
                        <a:spcAft>
                          <a:spcPts val="0"/>
                        </a:spcAft>
                        <a:buClr>
                          <a:srgbClr val="000000"/>
                        </a:buClr>
                        <a:buSzPts val="1400"/>
                        <a:buFont typeface="Arial"/>
                        <a:buNone/>
                      </a:pPr>
                      <a:r>
                        <a:rPr lang="en-US" sz="1500" u="none" strike="noStrike" cap="none"/>
                        <a:t>What do you see?</a:t>
                      </a:r>
                      <a:endParaRPr sz="1500" u="none" strike="noStrike" cap="none"/>
                    </a:p>
                    <a:p>
                      <a:pPr marL="0" marR="0" lvl="0" indent="0" algn="l" rtl="0">
                        <a:lnSpc>
                          <a:spcPct val="100000"/>
                        </a:lnSpc>
                        <a:spcBef>
                          <a:spcPts val="0"/>
                        </a:spcBef>
                        <a:spcAft>
                          <a:spcPts val="0"/>
                        </a:spcAft>
                        <a:buClr>
                          <a:srgbClr val="000000"/>
                        </a:buClr>
                        <a:buSzPts val="1400"/>
                        <a:buFont typeface="Arial"/>
                        <a:buNone/>
                      </a:pPr>
                      <a:endParaRPr sz="1500" u="none" strike="noStrike" cap="none"/>
                    </a:p>
                    <a:p>
                      <a:pPr marL="0" marR="0" lvl="0" indent="0" algn="l" rtl="0">
                        <a:lnSpc>
                          <a:spcPct val="100000"/>
                        </a:lnSpc>
                        <a:spcBef>
                          <a:spcPts val="0"/>
                        </a:spcBef>
                        <a:spcAft>
                          <a:spcPts val="0"/>
                        </a:spcAft>
                        <a:buClr>
                          <a:srgbClr val="000000"/>
                        </a:buClr>
                        <a:buSzPts val="1400"/>
                        <a:buFont typeface="Arial"/>
                        <a:buNone/>
                      </a:pPr>
                      <a:endParaRPr sz="15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500" u="none" strike="noStrike" cap="none"/>
                        <a:t>What do you think?</a:t>
                      </a:r>
                      <a:endParaRPr sz="15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500" u="none" strike="noStrike" cap="none"/>
                        <a:t>What questions do you have?</a:t>
                      </a:r>
                      <a:endParaRPr sz="1500" u="none" strike="noStrike" cap="none"/>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1"/>
          <p:cNvSpPr txBox="1"/>
          <p:nvPr/>
        </p:nvSpPr>
        <p:spPr>
          <a:xfrm>
            <a:off x="401680" y="3899461"/>
            <a:ext cx="3534427" cy="2958540"/>
          </a:xfrm>
          <a:prstGeom prst="rect">
            <a:avLst/>
          </a:prstGeom>
          <a:noFill/>
          <a:ln>
            <a:noFill/>
          </a:ln>
        </p:spPr>
        <p:txBody>
          <a:bodyPr spcFirstLastPara="1" wrap="square" lIns="91425" tIns="91425" rIns="91425" bIns="91425" anchor="t" anchorCtr="0">
            <a:noAutofit/>
          </a:bodyPr>
          <a:lstStyle/>
          <a:p>
            <a:pPr defTabSz="914377">
              <a:buClr>
                <a:prstClr val="black"/>
              </a:buClr>
              <a:buSzPts val="1100"/>
            </a:pPr>
            <a:r>
              <a:rPr lang="en-US" sz="2800" dirty="0">
                <a:solidFill>
                  <a:prstClr val="black"/>
                </a:solidFill>
                <a:latin typeface="Arial"/>
                <a:ea typeface="Arial"/>
                <a:cs typeface="Arial"/>
                <a:sym typeface="Arial"/>
              </a:rPr>
              <a:t>Exhibit 1:  A mat of paper sludge from local mills</a:t>
            </a:r>
          </a:p>
          <a:p>
            <a:pPr defTabSz="914377">
              <a:buClr>
                <a:prstClr val="black"/>
              </a:buClr>
              <a:buSzPts val="1100"/>
            </a:pPr>
            <a:r>
              <a:rPr lang="en-US" sz="2800" dirty="0">
                <a:solidFill>
                  <a:prstClr val="black"/>
                </a:solidFill>
                <a:latin typeface="Arial"/>
                <a:ea typeface="Arial"/>
                <a:cs typeface="Arial"/>
                <a:sym typeface="Arial"/>
              </a:rPr>
              <a:t> floating on the Nashua River in the 1960's</a:t>
            </a:r>
            <a:endParaRPr sz="2800" dirty="0">
              <a:solidFill>
                <a:prstClr val="black"/>
              </a:solidFill>
              <a:latin typeface="Arial"/>
              <a:ea typeface="Arial"/>
              <a:cs typeface="Arial"/>
              <a:sym typeface="Arial"/>
            </a:endParaRPr>
          </a:p>
          <a:p>
            <a:pPr defTabSz="914377">
              <a:buClr>
                <a:srgbClr val="000000"/>
              </a:buClr>
              <a:buSzPts val="1000"/>
            </a:pPr>
            <a:r>
              <a:rPr lang="en-US" sz="1351" dirty="0">
                <a:solidFill>
                  <a:prstClr val="black"/>
                </a:solidFill>
                <a:latin typeface="Arial"/>
                <a:ea typeface="Arial"/>
                <a:cs typeface="Arial"/>
                <a:sym typeface="Arial"/>
              </a:rPr>
              <a:t>(NRWA Archives)</a:t>
            </a:r>
            <a:endParaRPr sz="3200" dirty="0">
              <a:solidFill>
                <a:srgbClr val="000000"/>
              </a:solidFill>
              <a:latin typeface="Calibri"/>
              <a:ea typeface="Calibri"/>
              <a:cs typeface="Calibri"/>
              <a:sym typeface="Calibri"/>
            </a:endParaRPr>
          </a:p>
        </p:txBody>
      </p:sp>
      <p:pic>
        <p:nvPicPr>
          <p:cNvPr id="247" name="Google Shape;247;p21"/>
          <p:cNvPicPr preferRelativeResize="0"/>
          <p:nvPr/>
        </p:nvPicPr>
        <p:blipFill rotWithShape="1">
          <a:blip r:embed="rId3">
            <a:alphaModFix/>
          </a:blip>
          <a:srcRect/>
          <a:stretch/>
        </p:blipFill>
        <p:spPr>
          <a:xfrm>
            <a:off x="401681" y="1238878"/>
            <a:ext cx="3134439" cy="2630465"/>
          </a:xfrm>
          <a:prstGeom prst="rect">
            <a:avLst/>
          </a:prstGeom>
          <a:noFill/>
          <a:ln>
            <a:noFill/>
          </a:ln>
        </p:spPr>
      </p:pic>
      <p:pic>
        <p:nvPicPr>
          <p:cNvPr id="2" name="Google Shape;254;p22">
            <a:extLst>
              <a:ext uri="{FF2B5EF4-FFF2-40B4-BE49-F238E27FC236}">
                <a16:creationId xmlns:a16="http://schemas.microsoft.com/office/drawing/2014/main" id="{D07EF2F3-786C-6AD6-3A25-6EF6FC602391}"/>
              </a:ext>
            </a:extLst>
          </p:cNvPr>
          <p:cNvPicPr preferRelativeResize="0"/>
          <p:nvPr/>
        </p:nvPicPr>
        <p:blipFill rotWithShape="1">
          <a:blip r:embed="rId4">
            <a:alphaModFix/>
          </a:blip>
          <a:srcRect/>
          <a:stretch/>
        </p:blipFill>
        <p:spPr>
          <a:xfrm>
            <a:off x="4721469" y="1152396"/>
            <a:ext cx="3159889" cy="3033696"/>
          </a:xfrm>
          <a:prstGeom prst="rect">
            <a:avLst/>
          </a:prstGeom>
          <a:noFill/>
          <a:ln>
            <a:noFill/>
          </a:ln>
        </p:spPr>
      </p:pic>
      <p:sp>
        <p:nvSpPr>
          <p:cNvPr id="4" name="TextBox 3">
            <a:extLst>
              <a:ext uri="{FF2B5EF4-FFF2-40B4-BE49-F238E27FC236}">
                <a16:creationId xmlns:a16="http://schemas.microsoft.com/office/drawing/2014/main" id="{32D3FB0C-56D2-EFFD-EC90-5305975A8FF3}"/>
              </a:ext>
            </a:extLst>
          </p:cNvPr>
          <p:cNvSpPr txBox="1"/>
          <p:nvPr/>
        </p:nvSpPr>
        <p:spPr>
          <a:xfrm>
            <a:off x="4519809" y="4294288"/>
            <a:ext cx="3947787" cy="2369880"/>
          </a:xfrm>
          <a:prstGeom prst="rect">
            <a:avLst/>
          </a:prstGeom>
          <a:noFill/>
        </p:spPr>
        <p:txBody>
          <a:bodyPr wrap="square">
            <a:spAutoFit/>
          </a:bodyPr>
          <a:lstStyle/>
          <a:p>
            <a:pPr defTabSz="914377">
              <a:buClr>
                <a:prstClr val="black"/>
              </a:buClr>
              <a:buSzPts val="1100"/>
            </a:pPr>
            <a:r>
              <a:rPr lang="en-US" sz="3200" dirty="0">
                <a:solidFill>
                  <a:prstClr val="black"/>
                </a:solidFill>
                <a:latin typeface="Arial"/>
                <a:ea typeface="Arial"/>
                <a:cs typeface="Arial"/>
                <a:sym typeface="Arial"/>
              </a:rPr>
              <a:t>Exhibit 2:  Yellow dye pollutes the Nashua River in the 1960's</a:t>
            </a:r>
          </a:p>
          <a:p>
            <a:pPr defTabSz="914377">
              <a:buClr>
                <a:srgbClr val="000000"/>
              </a:buClr>
              <a:buSzPts val="1000"/>
            </a:pPr>
            <a:r>
              <a:rPr lang="en-US" sz="2000" dirty="0">
                <a:solidFill>
                  <a:prstClr val="black"/>
                </a:solidFill>
                <a:latin typeface="Arial"/>
                <a:ea typeface="Arial"/>
                <a:cs typeface="Arial"/>
                <a:sym typeface="Arial"/>
              </a:rPr>
              <a:t>(NRWA Archives)</a:t>
            </a:r>
            <a:endParaRPr lang="en-US" sz="3600" dirty="0">
              <a:solidFill>
                <a:srgbClr val="000000"/>
              </a:solidFill>
              <a:latin typeface="Calibri"/>
              <a:ea typeface="Calibri"/>
              <a:cs typeface="Calibri"/>
              <a:sym typeface="Calibri"/>
            </a:endParaRPr>
          </a:p>
        </p:txBody>
      </p:sp>
      <p:pic>
        <p:nvPicPr>
          <p:cNvPr id="5" name="Google Shape;268;p24">
            <a:extLst>
              <a:ext uri="{FF2B5EF4-FFF2-40B4-BE49-F238E27FC236}">
                <a16:creationId xmlns:a16="http://schemas.microsoft.com/office/drawing/2014/main" id="{7C5CB887-F007-2BFE-FA7F-B07656D632BD}"/>
              </a:ext>
            </a:extLst>
          </p:cNvPr>
          <p:cNvPicPr preferRelativeResize="0"/>
          <p:nvPr/>
        </p:nvPicPr>
        <p:blipFill rotWithShape="1">
          <a:blip r:embed="rId5">
            <a:alphaModFix/>
          </a:blip>
          <a:srcRect/>
          <a:stretch/>
        </p:blipFill>
        <p:spPr>
          <a:xfrm>
            <a:off x="8764466" y="1037264"/>
            <a:ext cx="2646321" cy="3033697"/>
          </a:xfrm>
          <a:prstGeom prst="rect">
            <a:avLst/>
          </a:prstGeom>
          <a:noFill/>
          <a:ln>
            <a:noFill/>
          </a:ln>
        </p:spPr>
      </p:pic>
      <p:sp>
        <p:nvSpPr>
          <p:cNvPr id="7" name="TextBox 6">
            <a:extLst>
              <a:ext uri="{FF2B5EF4-FFF2-40B4-BE49-F238E27FC236}">
                <a16:creationId xmlns:a16="http://schemas.microsoft.com/office/drawing/2014/main" id="{DA5AF7C6-4546-7988-C51C-783DE75B3797}"/>
              </a:ext>
            </a:extLst>
          </p:cNvPr>
          <p:cNvSpPr txBox="1"/>
          <p:nvPr/>
        </p:nvSpPr>
        <p:spPr>
          <a:xfrm>
            <a:off x="8630433" y="4070961"/>
            <a:ext cx="3394555" cy="2677656"/>
          </a:xfrm>
          <a:prstGeom prst="rect">
            <a:avLst/>
          </a:prstGeom>
          <a:noFill/>
        </p:spPr>
        <p:txBody>
          <a:bodyPr wrap="square">
            <a:spAutoFit/>
          </a:bodyPr>
          <a:lstStyle/>
          <a:p>
            <a:pPr defTabSz="914377">
              <a:buClr>
                <a:srgbClr val="000000"/>
              </a:buClr>
              <a:buSzPts val="1200"/>
            </a:pPr>
            <a:r>
              <a:rPr lang="en-US" sz="2800" dirty="0">
                <a:solidFill>
                  <a:prstClr val="black"/>
                </a:solidFill>
                <a:latin typeface="Arial"/>
                <a:ea typeface="Arial"/>
                <a:cs typeface="Arial"/>
                <a:sym typeface="Arial"/>
              </a:rPr>
              <a:t>Exhibit 3: Barrels that contained chemicals for making paper dumped at the river's edge.</a:t>
            </a:r>
            <a:endParaRPr lang="en-US" sz="2800" dirty="0">
              <a:solidFill>
                <a:srgbClr val="000000"/>
              </a:solidFill>
              <a:latin typeface="Calibri"/>
              <a:ea typeface="Calibri"/>
              <a:cs typeface="Calibri"/>
              <a:sym typeface="Calibri"/>
            </a:endParaRPr>
          </a:p>
        </p:txBody>
      </p:sp>
      <p:sp>
        <p:nvSpPr>
          <p:cNvPr id="9" name="TextBox 8">
            <a:extLst>
              <a:ext uri="{FF2B5EF4-FFF2-40B4-BE49-F238E27FC236}">
                <a16:creationId xmlns:a16="http://schemas.microsoft.com/office/drawing/2014/main" id="{8270C551-B92C-A123-4FE8-81B15CF34A2E}"/>
              </a:ext>
            </a:extLst>
          </p:cNvPr>
          <p:cNvSpPr txBox="1"/>
          <p:nvPr/>
        </p:nvSpPr>
        <p:spPr>
          <a:xfrm>
            <a:off x="801243" y="69658"/>
            <a:ext cx="10609544" cy="769441"/>
          </a:xfrm>
          <a:prstGeom prst="rect">
            <a:avLst/>
          </a:prstGeom>
          <a:noFill/>
        </p:spPr>
        <p:txBody>
          <a:bodyPr wrap="square">
            <a:spAutoFit/>
          </a:bodyPr>
          <a:lstStyle/>
          <a:p>
            <a:pPr algn="ctr" defTabSz="914377"/>
            <a:r>
              <a:rPr lang="en-US" sz="4400" b="1" dirty="0">
                <a:ln w="22225">
                  <a:solidFill>
                    <a:srgbClr val="ED7D31"/>
                  </a:solidFill>
                  <a:prstDash val="solid"/>
                </a:ln>
                <a:solidFill>
                  <a:srgbClr val="ED7D31">
                    <a:lumMod val="40000"/>
                    <a:lumOff val="60000"/>
                  </a:srgbClr>
                </a:solidFill>
                <a:latin typeface="Arial" panose="020B0604020202020204"/>
              </a:rPr>
              <a:t>Observe, Infer, Ask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anim calcmode="lin" valueType="num">
                                      <p:cBhvr>
                                        <p:cTn id="8" dur="1000" fill="hold"/>
                                        <p:tgtEl>
                                          <p:spTgt spid="247"/>
                                        </p:tgtEl>
                                        <p:attrNameLst>
                                          <p:attrName>ppt_x</p:attrName>
                                        </p:attrNameLst>
                                      </p:cBhvr>
                                      <p:tavLst>
                                        <p:tav tm="0">
                                          <p:val>
                                            <p:strVal val="#ppt_x"/>
                                          </p:val>
                                        </p:tav>
                                        <p:tav tm="100000">
                                          <p:val>
                                            <p:strVal val="#ppt_x"/>
                                          </p:val>
                                        </p:tav>
                                      </p:tavLst>
                                    </p:anim>
                                    <p:anim calcmode="lin" valueType="num">
                                      <p:cBhvr>
                                        <p:cTn id="9" dur="1000" fill="hold"/>
                                        <p:tgtEl>
                                          <p:spTgt spid="2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6"/>
                                        </p:tgtEl>
                                        <p:attrNameLst>
                                          <p:attrName>style.visibility</p:attrName>
                                        </p:attrNameLst>
                                      </p:cBhvr>
                                      <p:to>
                                        <p:strVal val="visible"/>
                                      </p:to>
                                    </p:set>
                                    <p:animEffect transition="in" filter="fade">
                                      <p:cBhvr>
                                        <p:cTn id="14" dur="1000"/>
                                        <p:tgtEl>
                                          <p:spTgt spid="246"/>
                                        </p:tgtEl>
                                      </p:cBhvr>
                                    </p:animEffect>
                                    <p:anim calcmode="lin" valueType="num">
                                      <p:cBhvr>
                                        <p:cTn id="15" dur="1000" fill="hold"/>
                                        <p:tgtEl>
                                          <p:spTgt spid="246"/>
                                        </p:tgtEl>
                                        <p:attrNameLst>
                                          <p:attrName>ppt_x</p:attrName>
                                        </p:attrNameLst>
                                      </p:cBhvr>
                                      <p:tavLst>
                                        <p:tav tm="0">
                                          <p:val>
                                            <p:strVal val="#ppt_x"/>
                                          </p:val>
                                        </p:tav>
                                        <p:tav tm="100000">
                                          <p:val>
                                            <p:strVal val="#ppt_x"/>
                                          </p:val>
                                        </p:tav>
                                      </p:tavLst>
                                    </p:anim>
                                    <p:anim calcmode="lin" valueType="num">
                                      <p:cBhvr>
                                        <p:cTn id="16"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5"/>
          <p:cNvSpPr txBox="1"/>
          <p:nvPr/>
        </p:nvSpPr>
        <p:spPr>
          <a:xfrm>
            <a:off x="224829" y="4138783"/>
            <a:ext cx="3896236" cy="2575168"/>
          </a:xfrm>
          <a:prstGeom prst="rect">
            <a:avLst/>
          </a:prstGeom>
          <a:noFill/>
          <a:ln>
            <a:noFill/>
          </a:ln>
        </p:spPr>
        <p:txBody>
          <a:bodyPr spcFirstLastPara="1" wrap="square" lIns="91425" tIns="91425" rIns="91425" bIns="91425" anchor="t" anchorCtr="0">
            <a:noAutofit/>
          </a:bodyPr>
          <a:lstStyle/>
          <a:p>
            <a:pPr defTabSz="914377">
              <a:buClr>
                <a:prstClr val="black"/>
              </a:buClr>
              <a:buSzPts val="1100"/>
            </a:pPr>
            <a:r>
              <a:rPr lang="en-US" sz="3200" dirty="0">
                <a:solidFill>
                  <a:prstClr val="black"/>
                </a:solidFill>
                <a:latin typeface="Arial"/>
                <a:ea typeface="Arial"/>
                <a:cs typeface="Arial"/>
                <a:sym typeface="Arial"/>
              </a:rPr>
              <a:t>Exhibit 4: Paper mill refuse, Nashua River flood plain, Leominster, MA</a:t>
            </a:r>
            <a:endParaRPr sz="3200" dirty="0">
              <a:solidFill>
                <a:prstClr val="black"/>
              </a:solidFill>
              <a:latin typeface="Arial"/>
              <a:ea typeface="Arial"/>
              <a:cs typeface="Arial"/>
              <a:sym typeface="Arial"/>
            </a:endParaRPr>
          </a:p>
          <a:p>
            <a:pPr defTabSz="914377">
              <a:buClr>
                <a:srgbClr val="000000"/>
              </a:buClr>
              <a:buSzPts val="1000"/>
            </a:pPr>
            <a:r>
              <a:rPr lang="en-US" sz="2000" dirty="0">
                <a:solidFill>
                  <a:prstClr val="black"/>
                </a:solidFill>
                <a:latin typeface="Arial"/>
                <a:ea typeface="Arial"/>
                <a:cs typeface="Arial"/>
                <a:sym typeface="Arial"/>
              </a:rPr>
              <a:t>(Photo by Jack </a:t>
            </a:r>
            <a:r>
              <a:rPr lang="en-US" sz="2000" dirty="0" err="1">
                <a:solidFill>
                  <a:prstClr val="black"/>
                </a:solidFill>
                <a:latin typeface="Arial"/>
                <a:ea typeface="Arial"/>
                <a:cs typeface="Arial"/>
                <a:sym typeface="Arial"/>
              </a:rPr>
              <a:t>Swedberg</a:t>
            </a:r>
            <a:r>
              <a:rPr lang="en-US" sz="2000" dirty="0">
                <a:solidFill>
                  <a:prstClr val="black"/>
                </a:solidFill>
                <a:latin typeface="Arial"/>
                <a:ea typeface="Arial"/>
                <a:cs typeface="Arial"/>
                <a:sym typeface="Arial"/>
              </a:rPr>
              <a:t>)</a:t>
            </a:r>
            <a:endParaRPr sz="3200" dirty="0">
              <a:solidFill>
                <a:prstClr val="black"/>
              </a:solidFill>
              <a:latin typeface="Arial"/>
              <a:ea typeface="Arial"/>
              <a:cs typeface="Arial"/>
              <a:sym typeface="Arial"/>
            </a:endParaRPr>
          </a:p>
        </p:txBody>
      </p:sp>
      <p:pic>
        <p:nvPicPr>
          <p:cNvPr id="275" name="Google Shape;275;p25"/>
          <p:cNvPicPr preferRelativeResize="0"/>
          <p:nvPr/>
        </p:nvPicPr>
        <p:blipFill rotWithShape="1">
          <a:blip r:embed="rId3">
            <a:alphaModFix/>
          </a:blip>
          <a:srcRect/>
          <a:stretch/>
        </p:blipFill>
        <p:spPr>
          <a:xfrm>
            <a:off x="326135" y="1008920"/>
            <a:ext cx="3682195" cy="3129865"/>
          </a:xfrm>
          <a:prstGeom prst="rect">
            <a:avLst/>
          </a:prstGeom>
          <a:noFill/>
          <a:ln>
            <a:noFill/>
          </a:ln>
        </p:spPr>
      </p:pic>
      <p:pic>
        <p:nvPicPr>
          <p:cNvPr id="2" name="Google Shape;282;p26">
            <a:extLst>
              <a:ext uri="{FF2B5EF4-FFF2-40B4-BE49-F238E27FC236}">
                <a16:creationId xmlns:a16="http://schemas.microsoft.com/office/drawing/2014/main" id="{07E1426C-7198-3242-2B9F-A5EC88F58AED}"/>
              </a:ext>
            </a:extLst>
          </p:cNvPr>
          <p:cNvPicPr preferRelativeResize="0"/>
          <p:nvPr/>
        </p:nvPicPr>
        <p:blipFill rotWithShape="1">
          <a:blip r:embed="rId4">
            <a:alphaModFix/>
          </a:blip>
          <a:srcRect/>
          <a:stretch/>
        </p:blipFill>
        <p:spPr>
          <a:xfrm>
            <a:off x="4488247" y="1008919"/>
            <a:ext cx="3144732" cy="3321552"/>
          </a:xfrm>
          <a:prstGeom prst="rect">
            <a:avLst/>
          </a:prstGeom>
          <a:noFill/>
          <a:ln>
            <a:noFill/>
          </a:ln>
        </p:spPr>
      </p:pic>
      <p:sp>
        <p:nvSpPr>
          <p:cNvPr id="4" name="TextBox 3">
            <a:extLst>
              <a:ext uri="{FF2B5EF4-FFF2-40B4-BE49-F238E27FC236}">
                <a16:creationId xmlns:a16="http://schemas.microsoft.com/office/drawing/2014/main" id="{1831166D-3F80-9DC3-C773-FC208E3FDEA9}"/>
              </a:ext>
            </a:extLst>
          </p:cNvPr>
          <p:cNvSpPr txBox="1"/>
          <p:nvPr/>
        </p:nvSpPr>
        <p:spPr>
          <a:xfrm>
            <a:off x="4697262" y="4330471"/>
            <a:ext cx="3046956" cy="2308324"/>
          </a:xfrm>
          <a:prstGeom prst="rect">
            <a:avLst/>
          </a:prstGeom>
          <a:noFill/>
        </p:spPr>
        <p:txBody>
          <a:bodyPr wrap="square">
            <a:spAutoFit/>
          </a:bodyPr>
          <a:lstStyle/>
          <a:p>
            <a:pPr defTabSz="914377">
              <a:buClr>
                <a:srgbClr val="000000"/>
              </a:buClr>
              <a:buSzPts val="1200"/>
            </a:pPr>
            <a:r>
              <a:rPr lang="en-US" sz="3600" dirty="0">
                <a:solidFill>
                  <a:prstClr val="black"/>
                </a:solidFill>
                <a:latin typeface="Arial"/>
                <a:ea typeface="Arial"/>
                <a:cs typeface="Arial"/>
                <a:sym typeface="Arial"/>
              </a:rPr>
              <a:t>Exhibit 6: Downstream from a factory.</a:t>
            </a:r>
            <a:endParaRPr lang="en-US" sz="4000" dirty="0">
              <a:solidFill>
                <a:srgbClr val="000000"/>
              </a:solidFill>
              <a:latin typeface="Calibri"/>
              <a:ea typeface="Calibri"/>
              <a:cs typeface="Calibri"/>
              <a:sym typeface="Calibri"/>
            </a:endParaRPr>
          </a:p>
        </p:txBody>
      </p:sp>
      <p:pic>
        <p:nvPicPr>
          <p:cNvPr id="5" name="Google Shape;289;p27">
            <a:extLst>
              <a:ext uri="{FF2B5EF4-FFF2-40B4-BE49-F238E27FC236}">
                <a16:creationId xmlns:a16="http://schemas.microsoft.com/office/drawing/2014/main" id="{3C5E5CE2-F568-1EFD-A62E-18388D956C57}"/>
              </a:ext>
            </a:extLst>
          </p:cNvPr>
          <p:cNvPicPr preferRelativeResize="0"/>
          <p:nvPr/>
        </p:nvPicPr>
        <p:blipFill rotWithShape="1">
          <a:blip r:embed="rId5">
            <a:alphaModFix/>
          </a:blip>
          <a:srcRect/>
          <a:stretch/>
        </p:blipFill>
        <p:spPr>
          <a:xfrm>
            <a:off x="8418189" y="1191699"/>
            <a:ext cx="3345147" cy="3384992"/>
          </a:xfrm>
          <a:prstGeom prst="rect">
            <a:avLst/>
          </a:prstGeom>
          <a:noFill/>
          <a:ln>
            <a:noFill/>
          </a:ln>
        </p:spPr>
      </p:pic>
      <p:sp>
        <p:nvSpPr>
          <p:cNvPr id="7" name="TextBox 6">
            <a:extLst>
              <a:ext uri="{FF2B5EF4-FFF2-40B4-BE49-F238E27FC236}">
                <a16:creationId xmlns:a16="http://schemas.microsoft.com/office/drawing/2014/main" id="{CEED4B4E-559D-911E-D521-60C9AEC6488B}"/>
              </a:ext>
            </a:extLst>
          </p:cNvPr>
          <p:cNvSpPr txBox="1"/>
          <p:nvPr/>
        </p:nvSpPr>
        <p:spPr>
          <a:xfrm>
            <a:off x="8418191" y="4576693"/>
            <a:ext cx="3345147" cy="2062103"/>
          </a:xfrm>
          <a:prstGeom prst="rect">
            <a:avLst/>
          </a:prstGeom>
          <a:noFill/>
        </p:spPr>
        <p:txBody>
          <a:bodyPr wrap="square">
            <a:spAutoFit/>
          </a:bodyPr>
          <a:lstStyle/>
          <a:p>
            <a:pPr defTabSz="914377"/>
            <a:r>
              <a:rPr lang="en-US" sz="3200" dirty="0">
                <a:solidFill>
                  <a:prstClr val="black"/>
                </a:solidFill>
                <a:latin typeface="Arial"/>
                <a:ea typeface="Arial"/>
                <a:cs typeface="Arial"/>
                <a:sym typeface="Arial"/>
              </a:rPr>
              <a:t>Exhibit 7: Exposed pipe from factory into river</a:t>
            </a:r>
            <a:endParaRPr lang="en-US" sz="3200" dirty="0">
              <a:solidFill>
                <a:prstClr val="black"/>
              </a:solidFill>
              <a:latin typeface="Arial" panose="020B0604020202020204"/>
            </a:endParaRPr>
          </a:p>
        </p:txBody>
      </p:sp>
      <p:sp>
        <p:nvSpPr>
          <p:cNvPr id="8" name="Rectangle 7">
            <a:extLst>
              <a:ext uri="{FF2B5EF4-FFF2-40B4-BE49-F238E27FC236}">
                <a16:creationId xmlns:a16="http://schemas.microsoft.com/office/drawing/2014/main" id="{6BDA878B-C19E-4EBF-687E-9F4092161480}"/>
              </a:ext>
            </a:extLst>
          </p:cNvPr>
          <p:cNvSpPr/>
          <p:nvPr/>
        </p:nvSpPr>
        <p:spPr>
          <a:xfrm>
            <a:off x="1056588" y="18789"/>
            <a:ext cx="10008061" cy="923330"/>
          </a:xfrm>
          <a:prstGeom prst="rect">
            <a:avLst/>
          </a:prstGeom>
          <a:noFill/>
        </p:spPr>
        <p:txBody>
          <a:bodyPr wrap="none" lIns="91440" tIns="45720" rIns="91440" bIns="45720">
            <a:spAutoFit/>
          </a:bodyPr>
          <a:lstStyle/>
          <a:p>
            <a:pPr algn="ctr" defTabSz="914377"/>
            <a:r>
              <a:rPr lang="en-US" sz="5400" b="1" dirty="0">
                <a:ln w="22225">
                  <a:solidFill>
                    <a:srgbClr val="ED7D31"/>
                  </a:solidFill>
                  <a:prstDash val="solid"/>
                </a:ln>
                <a:solidFill>
                  <a:srgbClr val="ED7D31">
                    <a:lumMod val="40000"/>
                    <a:lumOff val="60000"/>
                  </a:srgbClr>
                </a:solidFill>
                <a:latin typeface="Arial" panose="020B0604020202020204"/>
              </a:rPr>
              <a:t>Observe, Infer, Ask Questions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1" y="83923"/>
            <a:ext cx="7886700" cy="552600"/>
          </a:xfrm>
          <a:prstGeom prst="rect">
            <a:avLst/>
          </a:prstGeom>
          <a:noFill/>
          <a:ln>
            <a:noFill/>
          </a:ln>
        </p:spPr>
        <p:txBody>
          <a:bodyPr spcFirstLastPara="1" vert="horz" wrap="square" lIns="68551" tIns="34275" rIns="68551"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6" y="593849"/>
            <a:ext cx="7063351" cy="5276851"/>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3" y="4404400"/>
            <a:ext cx="7422675" cy="552600"/>
          </a:xfrm>
          <a:prstGeom prst="rect">
            <a:avLst/>
          </a:prstGeom>
          <a:noFill/>
          <a:ln>
            <a:noFill/>
          </a:ln>
        </p:spPr>
      </p:pic>
      <p:sp>
        <p:nvSpPr>
          <p:cNvPr id="2" name="TextBox 1">
            <a:extLst>
              <a:ext uri="{FF2B5EF4-FFF2-40B4-BE49-F238E27FC236}">
                <a16:creationId xmlns:a16="http://schemas.microsoft.com/office/drawing/2014/main" id="{B35BEA50-1F14-B933-9434-19F4FE4F824E}"/>
              </a:ext>
            </a:extLst>
          </p:cNvPr>
          <p:cNvSpPr txBox="1"/>
          <p:nvPr/>
        </p:nvSpPr>
        <p:spPr>
          <a:xfrm>
            <a:off x="2429826" y="5870702"/>
            <a:ext cx="7063351" cy="830997"/>
          </a:xfrm>
          <a:prstGeom prst="rect">
            <a:avLst/>
          </a:prstGeom>
          <a:noFill/>
        </p:spPr>
        <p:txBody>
          <a:bodyPr wrap="square" rtlCol="0">
            <a:spAutoFit/>
          </a:bodyPr>
          <a:lstStyle/>
          <a:p>
            <a:pPr algn="ctr" defTabSz="914377"/>
            <a:r>
              <a:rPr lang="en-US" sz="2400" dirty="0">
                <a:solidFill>
                  <a:prstClr val="black"/>
                </a:solidFill>
                <a:latin typeface="Arial" panose="020B0604020202020204"/>
              </a:rPr>
              <a:t>Have any of your questions been answered?</a:t>
            </a:r>
          </a:p>
          <a:p>
            <a:pPr algn="ctr" defTabSz="914377"/>
            <a:r>
              <a:rPr lang="en-US" sz="2400" dirty="0">
                <a:solidFill>
                  <a:prstClr val="black"/>
                </a:solidFill>
                <a:latin typeface="Arial" panose="020B0604020202020204"/>
              </a:rPr>
              <a:t>What questions do you have now?</a:t>
            </a:r>
          </a:p>
        </p:txBody>
      </p:sp>
    </p:spTree>
    <p:extLst>
      <p:ext uri="{BB962C8B-B14F-4D97-AF65-F5344CB8AC3E}">
        <p14:creationId xmlns:p14="http://schemas.microsoft.com/office/powerpoint/2010/main" val="2231281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2" descr="elated image"/>
          <p:cNvPicPr preferRelativeResize="0"/>
          <p:nvPr/>
        </p:nvPicPr>
        <p:blipFill rotWithShape="1">
          <a:blip r:embed="rId3">
            <a:alphaModFix/>
          </a:blip>
          <a:srcRect/>
          <a:stretch/>
        </p:blipFill>
        <p:spPr>
          <a:xfrm>
            <a:off x="2305983" y="653489"/>
            <a:ext cx="7401351" cy="5551025"/>
          </a:xfrm>
          <a:prstGeom prst="rect">
            <a:avLst/>
          </a:prstGeom>
          <a:noFill/>
          <a:ln>
            <a:noFill/>
          </a:ln>
        </p:spPr>
      </p:pic>
      <p:sp>
        <p:nvSpPr>
          <p:cNvPr id="324" name="Google Shape;324;p32"/>
          <p:cNvSpPr txBox="1"/>
          <p:nvPr/>
        </p:nvSpPr>
        <p:spPr>
          <a:xfrm>
            <a:off x="2333151" y="1"/>
            <a:ext cx="7347000" cy="857100"/>
          </a:xfrm>
          <a:prstGeom prst="rect">
            <a:avLst/>
          </a:prstGeom>
          <a:noFill/>
          <a:ln>
            <a:noFill/>
          </a:ln>
        </p:spPr>
        <p:txBody>
          <a:bodyPr spcFirstLastPara="1" wrap="square" lIns="91425" tIns="91425" rIns="91425" bIns="91425" anchor="t" anchorCtr="0">
            <a:noAutofit/>
          </a:bodyPr>
          <a:lstStyle/>
          <a:p>
            <a:pPr defTabSz="914377">
              <a:buClr>
                <a:srgbClr val="000000"/>
              </a:buClr>
              <a:buSzPts val="1400"/>
            </a:pPr>
            <a:endParaRPr sz="1400">
              <a:solidFill>
                <a:srgbClr val="000000"/>
              </a:solidFill>
              <a:latin typeface="Calibri"/>
              <a:ea typeface="Calibri"/>
              <a:cs typeface="Calibri"/>
              <a:sym typeface="Calibri"/>
            </a:endParaRPr>
          </a:p>
        </p:txBody>
      </p:sp>
      <p:sp>
        <p:nvSpPr>
          <p:cNvPr id="325" name="Google Shape;325;p32"/>
          <p:cNvSpPr txBox="1"/>
          <p:nvPr/>
        </p:nvSpPr>
        <p:spPr>
          <a:xfrm>
            <a:off x="4306951" y="1"/>
            <a:ext cx="3220200" cy="857100"/>
          </a:xfrm>
          <a:prstGeom prst="rect">
            <a:avLst/>
          </a:prstGeom>
          <a:noFill/>
          <a:ln>
            <a:noFill/>
          </a:ln>
        </p:spPr>
        <p:txBody>
          <a:bodyPr spcFirstLastPara="1" wrap="square" lIns="91425" tIns="91425" rIns="91425" bIns="91425" anchor="t" anchorCtr="0">
            <a:noAutofit/>
          </a:bodyPr>
          <a:lstStyle/>
          <a:p>
            <a:pPr defTabSz="914377">
              <a:buClr>
                <a:srgbClr val="000000"/>
              </a:buClr>
              <a:buSzPts val="2400"/>
            </a:pPr>
            <a:r>
              <a:rPr lang="en-US" sz="2400">
                <a:solidFill>
                  <a:srgbClr val="000000"/>
                </a:solidFill>
                <a:latin typeface="Calibri"/>
                <a:ea typeface="Calibri"/>
                <a:cs typeface="Calibri"/>
                <a:sym typeface="Calibri"/>
              </a:rPr>
              <a:t>Who will save the river? </a:t>
            </a:r>
            <a:endParaRPr sz="240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p:nvPr/>
        </p:nvSpPr>
        <p:spPr>
          <a:xfrm>
            <a:off x="625367" y="5893955"/>
            <a:ext cx="3782100" cy="690000"/>
          </a:xfrm>
          <a:prstGeom prst="rect">
            <a:avLst/>
          </a:prstGeom>
          <a:noFill/>
          <a:ln>
            <a:noFill/>
          </a:ln>
        </p:spPr>
        <p:txBody>
          <a:bodyPr spcFirstLastPara="1" wrap="square" lIns="91425" tIns="91425" rIns="91425" bIns="91425" anchor="t" anchorCtr="0">
            <a:noAutofit/>
          </a:bodyPr>
          <a:lstStyle/>
          <a:p>
            <a:pPr defTabSz="914377">
              <a:buClr>
                <a:prstClr val="black"/>
              </a:buClr>
              <a:buSzPts val="1100"/>
            </a:pPr>
            <a:r>
              <a:rPr lang="en-US" sz="1200" dirty="0">
                <a:solidFill>
                  <a:prstClr val="black"/>
                </a:solidFill>
                <a:latin typeface="Arial"/>
                <a:ea typeface="Arial"/>
                <a:cs typeface="Arial"/>
                <a:sym typeface="Arial"/>
              </a:rPr>
              <a:t>In the 1960's, the Nashua River's pollution could be smelled long before reaching the river's banks.</a:t>
            </a:r>
            <a:endParaRPr sz="1200" dirty="0">
              <a:solidFill>
                <a:prstClr val="black"/>
              </a:solidFill>
              <a:latin typeface="Arial"/>
              <a:ea typeface="Arial"/>
              <a:cs typeface="Arial"/>
              <a:sym typeface="Arial"/>
            </a:endParaRPr>
          </a:p>
          <a:p>
            <a:pPr defTabSz="914377">
              <a:buClr>
                <a:srgbClr val="000000"/>
              </a:buClr>
              <a:buSzPts val="1000"/>
            </a:pPr>
            <a:r>
              <a:rPr lang="en-US" sz="1000" dirty="0">
                <a:solidFill>
                  <a:prstClr val="black"/>
                </a:solidFill>
                <a:latin typeface="Arial"/>
                <a:ea typeface="Arial"/>
                <a:cs typeface="Arial"/>
                <a:sym typeface="Arial"/>
              </a:rPr>
              <a:t>(NRWA Archives)</a:t>
            </a:r>
            <a:endParaRPr sz="1200" dirty="0">
              <a:solidFill>
                <a:prstClr val="black"/>
              </a:solidFill>
              <a:latin typeface="Arial"/>
              <a:ea typeface="Arial"/>
              <a:cs typeface="Arial"/>
              <a:sym typeface="Arial"/>
            </a:endParaRPr>
          </a:p>
        </p:txBody>
      </p:sp>
      <p:pic>
        <p:nvPicPr>
          <p:cNvPr id="369" name="Google Shape;369;p38"/>
          <p:cNvPicPr preferRelativeResize="0"/>
          <p:nvPr/>
        </p:nvPicPr>
        <p:blipFill rotWithShape="1">
          <a:blip r:embed="rId3">
            <a:alphaModFix/>
          </a:blip>
          <a:srcRect/>
          <a:stretch/>
        </p:blipFill>
        <p:spPr>
          <a:xfrm>
            <a:off x="1828802" y="2285922"/>
            <a:ext cx="2354317" cy="3546375"/>
          </a:xfrm>
          <a:prstGeom prst="rect">
            <a:avLst/>
          </a:prstGeom>
          <a:noFill/>
          <a:ln>
            <a:noFill/>
          </a:ln>
        </p:spPr>
      </p:pic>
      <p:pic>
        <p:nvPicPr>
          <p:cNvPr id="370" name="Google Shape;370;p38"/>
          <p:cNvPicPr preferRelativeResize="0"/>
          <p:nvPr/>
        </p:nvPicPr>
        <p:blipFill rotWithShape="1">
          <a:blip r:embed="rId4">
            <a:alphaModFix/>
          </a:blip>
          <a:srcRect/>
          <a:stretch/>
        </p:blipFill>
        <p:spPr>
          <a:xfrm>
            <a:off x="5705779" y="2348716"/>
            <a:ext cx="3348885" cy="3462219"/>
          </a:xfrm>
          <a:prstGeom prst="rect">
            <a:avLst/>
          </a:prstGeom>
          <a:noFill/>
          <a:ln>
            <a:noFill/>
          </a:ln>
        </p:spPr>
      </p:pic>
      <p:sp>
        <p:nvSpPr>
          <p:cNvPr id="371" name="Google Shape;371;p38"/>
          <p:cNvSpPr txBox="1"/>
          <p:nvPr/>
        </p:nvSpPr>
        <p:spPr>
          <a:xfrm>
            <a:off x="5504457" y="5842806"/>
            <a:ext cx="4070467" cy="1482300"/>
          </a:xfrm>
          <a:prstGeom prst="rect">
            <a:avLst/>
          </a:prstGeom>
          <a:noFill/>
          <a:ln>
            <a:noFill/>
          </a:ln>
        </p:spPr>
        <p:txBody>
          <a:bodyPr spcFirstLastPara="1" wrap="square" lIns="91425" tIns="91425" rIns="91425" bIns="91425" anchor="t" anchorCtr="0">
            <a:noAutofit/>
          </a:bodyPr>
          <a:lstStyle/>
          <a:p>
            <a:pPr defTabSz="914377">
              <a:buClr>
                <a:srgbClr val="000000"/>
              </a:buClr>
              <a:buSzPts val="1200"/>
            </a:pPr>
            <a:r>
              <a:rPr lang="en-US" sz="1200" dirty="0">
                <a:solidFill>
                  <a:prstClr val="black"/>
                </a:solidFill>
                <a:latin typeface="Arial"/>
                <a:ea typeface="Arial"/>
                <a:cs typeface="Arial"/>
                <a:sym typeface="Arial"/>
              </a:rPr>
              <a:t>Marion Stoddart led the movement to restore the highly polluted Nashua River.</a:t>
            </a:r>
            <a:endParaRPr sz="1200" dirty="0">
              <a:solidFill>
                <a:prstClr val="black"/>
              </a:solidFill>
              <a:latin typeface="Arial"/>
              <a:ea typeface="Arial"/>
              <a:cs typeface="Arial"/>
              <a:sym typeface="Arial"/>
            </a:endParaRPr>
          </a:p>
          <a:p>
            <a:pPr defTabSz="914377">
              <a:buClr>
                <a:srgbClr val="000000"/>
              </a:buClr>
              <a:buSzPts val="1000"/>
            </a:pPr>
            <a:r>
              <a:rPr lang="en-US" sz="1000" dirty="0">
                <a:solidFill>
                  <a:prstClr val="black"/>
                </a:solidFill>
                <a:latin typeface="Arial"/>
                <a:ea typeface="Arial"/>
                <a:cs typeface="Arial"/>
                <a:sym typeface="Arial"/>
              </a:rPr>
              <a:t>(NRWA Archives)</a:t>
            </a:r>
            <a:endParaRPr sz="1400" dirty="0">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255234BA-5520-9567-B85E-AEC26041DA5E}"/>
              </a:ext>
            </a:extLst>
          </p:cNvPr>
          <p:cNvSpPr/>
          <p:nvPr/>
        </p:nvSpPr>
        <p:spPr>
          <a:xfrm>
            <a:off x="9438290" y="2285922"/>
            <a:ext cx="2753711" cy="1839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351" dirty="0">
                <a:solidFill>
                  <a:prstClr val="white"/>
                </a:solidFill>
                <a:latin typeface="Arial" panose="020B0604020202020204"/>
              </a:rPr>
              <a:t>What questions do you have now?</a:t>
            </a:r>
          </a:p>
        </p:txBody>
      </p:sp>
      <p:sp>
        <p:nvSpPr>
          <p:cNvPr id="4" name="TextBox 3">
            <a:extLst>
              <a:ext uri="{FF2B5EF4-FFF2-40B4-BE49-F238E27FC236}">
                <a16:creationId xmlns:a16="http://schemas.microsoft.com/office/drawing/2014/main" id="{3C7E02A3-F673-DE3E-D62C-F1A42F0D92D2}"/>
              </a:ext>
            </a:extLst>
          </p:cNvPr>
          <p:cNvSpPr txBox="1"/>
          <p:nvPr/>
        </p:nvSpPr>
        <p:spPr>
          <a:xfrm>
            <a:off x="625367" y="137561"/>
            <a:ext cx="11183007" cy="2484078"/>
          </a:xfrm>
          <a:prstGeom prst="rect">
            <a:avLst/>
          </a:prstGeom>
          <a:noFill/>
        </p:spPr>
        <p:txBody>
          <a:bodyPr wrap="square">
            <a:spAutoFit/>
          </a:bodyPr>
          <a:lstStyle/>
          <a:p>
            <a:pPr defTabSz="914377">
              <a:lnSpc>
                <a:spcPct val="91304"/>
              </a:lnSpc>
              <a:spcBef>
                <a:spcPts val="900"/>
              </a:spcBef>
              <a:buClr>
                <a:prstClr val="black"/>
              </a:buClr>
              <a:buSzPts val="1100"/>
            </a:pPr>
            <a:r>
              <a:rPr lang="en-US" sz="2800" b="1" dirty="0">
                <a:solidFill>
                  <a:srgbClr val="333333"/>
                </a:solidFill>
                <a:highlight>
                  <a:srgbClr val="FFFFFF"/>
                </a:highlight>
                <a:latin typeface="Arial"/>
                <a:ea typeface="Arial"/>
                <a:cs typeface="Arial"/>
                <a:sym typeface="Arial"/>
              </a:rPr>
              <a:t>NRWA Historical Highlights</a:t>
            </a:r>
          </a:p>
          <a:p>
            <a:pPr defTabSz="914377">
              <a:lnSpc>
                <a:spcPct val="115000"/>
              </a:lnSpc>
              <a:spcBef>
                <a:spcPts val="900"/>
              </a:spcBef>
              <a:buClr>
                <a:prstClr val="black"/>
              </a:buClr>
              <a:buSzPts val="1100"/>
            </a:pPr>
            <a:r>
              <a:rPr lang="en-US" dirty="0">
                <a:solidFill>
                  <a:srgbClr val="333333"/>
                </a:solidFill>
                <a:highlight>
                  <a:srgbClr val="FFFFFF"/>
                </a:highlight>
                <a:latin typeface="Arial"/>
                <a:ea typeface="Arial"/>
                <a:cs typeface="Arial"/>
                <a:sym typeface="Arial"/>
              </a:rPr>
              <a:t>The restoration of the Nashua River launched the Nashua River Watershed Association into an international spotlight, a prime example of collaboration to accomplish a goal for the betterment of all society. The Association’s leadership and approach to protecting natural resources through a watershed approach, </a:t>
            </a:r>
            <a:r>
              <a:rPr lang="en-US" dirty="0">
                <a:solidFill>
                  <a:srgbClr val="0088CC"/>
                </a:solidFill>
                <a:highlight>
                  <a:srgbClr val="FFFFFF"/>
                </a:highlight>
                <a:uFill>
                  <a:noFill/>
                </a:uFill>
                <a:latin typeface="Arial"/>
                <a:ea typeface="Arial"/>
                <a:cs typeface="Arial"/>
                <a:sym typeface="Arial"/>
                <a:hlinkClick r:id="rId5"/>
              </a:rPr>
              <a:t>protecting both land and water</a:t>
            </a:r>
            <a:r>
              <a:rPr lang="en-US" dirty="0">
                <a:solidFill>
                  <a:srgbClr val="333333"/>
                </a:solidFill>
                <a:highlight>
                  <a:srgbClr val="FFFFFF"/>
                </a:highlight>
                <a:latin typeface="Arial"/>
                <a:ea typeface="Arial"/>
                <a:cs typeface="Arial"/>
                <a:sym typeface="Arial"/>
              </a:rPr>
              <a:t> throughout the region, continues to be recognized by federal, state, and local governmental leaders, as well as by leaders in the fields of environmental protection and </a:t>
            </a:r>
            <a:r>
              <a:rPr lang="en-US" dirty="0">
                <a:solidFill>
                  <a:srgbClr val="0088CC"/>
                </a:solidFill>
                <a:highlight>
                  <a:srgbClr val="FFFFFF"/>
                </a:highlight>
                <a:uFill>
                  <a:noFill/>
                </a:uFill>
                <a:latin typeface="Arial"/>
                <a:ea typeface="Arial"/>
                <a:cs typeface="Arial"/>
                <a:sym typeface="Arial"/>
                <a:hlinkClick r:id="rId6"/>
              </a:rPr>
              <a:t>environmental education</a:t>
            </a:r>
            <a:r>
              <a:rPr lang="en-US" dirty="0">
                <a:solidFill>
                  <a:srgbClr val="333333"/>
                </a:solidFill>
                <a:highlight>
                  <a:srgbClr val="FFFFFF"/>
                </a:highlight>
                <a:latin typeface="Arial"/>
                <a:ea typeface="Arial"/>
                <a:cs typeface="Arial"/>
                <a:sym typeface="Arial"/>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E794C9-77FD-240D-D227-FC9D39457F5F}"/>
              </a:ext>
            </a:extLst>
          </p:cNvPr>
          <p:cNvPicPr>
            <a:picLocks noChangeAspect="1"/>
          </p:cNvPicPr>
          <p:nvPr/>
        </p:nvPicPr>
        <p:blipFill>
          <a:blip r:embed="rId2"/>
          <a:stretch>
            <a:fillRect/>
          </a:stretch>
        </p:blipFill>
        <p:spPr>
          <a:xfrm>
            <a:off x="125791" y="136635"/>
            <a:ext cx="11940419" cy="5591503"/>
          </a:xfrm>
          <a:prstGeom prst="rect">
            <a:avLst/>
          </a:prstGeom>
        </p:spPr>
      </p:pic>
      <p:sp>
        <p:nvSpPr>
          <p:cNvPr id="2" name="Rectangle 1">
            <a:extLst>
              <a:ext uri="{FF2B5EF4-FFF2-40B4-BE49-F238E27FC236}">
                <a16:creationId xmlns:a16="http://schemas.microsoft.com/office/drawing/2014/main" id="{12D11D97-75CC-7F12-480C-5111C9A01E1A}"/>
              </a:ext>
            </a:extLst>
          </p:cNvPr>
          <p:cNvSpPr/>
          <p:nvPr/>
        </p:nvSpPr>
        <p:spPr>
          <a:xfrm>
            <a:off x="641132" y="5738648"/>
            <a:ext cx="10699531" cy="982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dirty="0">
                <a:solidFill>
                  <a:prstClr val="white"/>
                </a:solidFill>
                <a:latin typeface="Arial" panose="020B0604020202020204"/>
              </a:rPr>
              <a:t>What questions do you have now?</a:t>
            </a:r>
          </a:p>
        </p:txBody>
      </p:sp>
    </p:spTree>
    <p:extLst>
      <p:ext uri="{BB962C8B-B14F-4D97-AF65-F5344CB8AC3E}">
        <p14:creationId xmlns:p14="http://schemas.microsoft.com/office/powerpoint/2010/main" val="1015484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39" descr="mage result for marion stoddart nashua river"/>
          <p:cNvPicPr preferRelativeResize="0"/>
          <p:nvPr/>
        </p:nvPicPr>
        <p:blipFill rotWithShape="1">
          <a:blip r:embed="rId4">
            <a:alphaModFix/>
          </a:blip>
          <a:srcRect/>
          <a:stretch/>
        </p:blipFill>
        <p:spPr>
          <a:xfrm>
            <a:off x="2820891" y="691805"/>
            <a:ext cx="6550224" cy="4093875"/>
          </a:xfrm>
          <a:prstGeom prst="rect">
            <a:avLst/>
          </a:prstGeom>
          <a:noFill/>
          <a:ln>
            <a:noFill/>
          </a:ln>
        </p:spPr>
      </p:pic>
      <p:sp>
        <p:nvSpPr>
          <p:cNvPr id="377" name="Google Shape;377;p39"/>
          <p:cNvSpPr/>
          <p:nvPr/>
        </p:nvSpPr>
        <p:spPr>
          <a:xfrm>
            <a:off x="1918069" y="4964474"/>
            <a:ext cx="3743100" cy="276900"/>
          </a:xfrm>
          <a:prstGeom prst="rect">
            <a:avLst/>
          </a:prstGeom>
          <a:noFill/>
          <a:ln>
            <a:noFill/>
          </a:ln>
        </p:spPr>
        <p:txBody>
          <a:bodyPr spcFirstLastPara="1" wrap="square" lIns="68551" tIns="34275" rIns="68551" bIns="34275" anchor="t" anchorCtr="0">
            <a:noAutofit/>
          </a:bodyPr>
          <a:lstStyle/>
          <a:p>
            <a:pPr defTabSz="914377">
              <a:buClr>
                <a:srgbClr val="000000"/>
              </a:buClr>
              <a:buSzPts val="1350"/>
            </a:pPr>
            <a:r>
              <a:rPr lang="en-US" sz="1351" u="sng">
                <a:solidFill>
                  <a:prstClr val="black"/>
                </a:solidFill>
                <a:latin typeface="Calibri"/>
                <a:ea typeface="Calibri"/>
                <a:cs typeface="Calibri"/>
                <a:sym typeface="Calibri"/>
                <a:hlinkClick r:id="rId5"/>
              </a:rPr>
              <a:t>https://www.youtube.com/watch?v=OQ3j4_HQJ4o</a:t>
            </a:r>
            <a:endParaRPr sz="1351">
              <a:solidFill>
                <a:prstClr val="black"/>
              </a:solidFill>
              <a:latin typeface="Calibri"/>
              <a:ea typeface="Calibri"/>
              <a:cs typeface="Calibri"/>
              <a:sym typeface="Calibri"/>
            </a:endParaRPr>
          </a:p>
        </p:txBody>
      </p:sp>
      <p:sp>
        <p:nvSpPr>
          <p:cNvPr id="378" name="Google Shape;378;p39"/>
          <p:cNvSpPr txBox="1"/>
          <p:nvPr/>
        </p:nvSpPr>
        <p:spPr>
          <a:xfrm>
            <a:off x="5829301" y="4785675"/>
            <a:ext cx="6130636" cy="1731300"/>
          </a:xfrm>
          <a:prstGeom prst="rect">
            <a:avLst/>
          </a:prstGeom>
          <a:noFill/>
          <a:ln>
            <a:noFill/>
          </a:ln>
        </p:spPr>
        <p:txBody>
          <a:bodyPr spcFirstLastPara="1" wrap="square" lIns="68551" tIns="34275" rIns="68551" bIns="34275" anchor="t" anchorCtr="0">
            <a:noAutofit/>
          </a:bodyPr>
          <a:lstStyle/>
          <a:p>
            <a:pPr defTabSz="914377">
              <a:buClr>
                <a:srgbClr val="000000"/>
              </a:buClr>
              <a:buSzPts val="1800"/>
            </a:pPr>
            <a:r>
              <a:rPr lang="en-US" sz="2400" dirty="0">
                <a:solidFill>
                  <a:prstClr val="black"/>
                </a:solidFill>
                <a:latin typeface="Calibri"/>
                <a:ea typeface="Calibri"/>
                <a:cs typeface="Calibri"/>
                <a:sym typeface="Calibri"/>
              </a:rPr>
              <a:t>In 1965, the U. S. Congress passed the first Clean Water Act.  The next year, Marion Stoddart coordinated a successful citizen campaign that led to the passage of the Massachusetts Clean Water Act of 1966.</a:t>
            </a:r>
            <a:endParaRPr sz="1200" dirty="0">
              <a:solidFill>
                <a:srgbClr val="000000"/>
              </a:solidFill>
              <a:latin typeface="Arial"/>
              <a:ea typeface="Arial"/>
              <a:cs typeface="Arial"/>
              <a:sym typeface="Arial"/>
            </a:endParaRPr>
          </a:p>
        </p:txBody>
      </p:sp>
      <p:sp>
        <p:nvSpPr>
          <p:cNvPr id="379" name="Google Shape;379;p39"/>
          <p:cNvSpPr txBox="1"/>
          <p:nvPr/>
        </p:nvSpPr>
        <p:spPr>
          <a:xfrm>
            <a:off x="4275175" y="-168166"/>
            <a:ext cx="5373323" cy="707091"/>
          </a:xfrm>
          <a:prstGeom prst="rect">
            <a:avLst/>
          </a:prstGeom>
          <a:noFill/>
          <a:ln>
            <a:noFill/>
          </a:ln>
        </p:spPr>
        <p:txBody>
          <a:bodyPr spcFirstLastPara="1" wrap="square" lIns="91425" tIns="91425" rIns="91425" bIns="91425" anchor="t" anchorCtr="0">
            <a:noAutofit/>
          </a:bodyPr>
          <a:lstStyle/>
          <a:p>
            <a:pPr defTabSz="914377">
              <a:buClr>
                <a:srgbClr val="000000"/>
              </a:buClr>
              <a:buSzPts val="1400"/>
            </a:pPr>
            <a:r>
              <a:rPr lang="en-US" sz="4000" dirty="0">
                <a:solidFill>
                  <a:srgbClr val="000000"/>
                </a:solidFill>
                <a:latin typeface="Calibri"/>
                <a:ea typeface="Calibri"/>
                <a:cs typeface="Calibri"/>
                <a:sym typeface="Calibri"/>
              </a:rPr>
              <a:t>Who Saved the River?</a:t>
            </a:r>
            <a:endParaRPr sz="4000" dirty="0">
              <a:solidFill>
                <a:srgbClr val="000000"/>
              </a:solidFill>
              <a:latin typeface="Calibri"/>
              <a:ea typeface="Calibri"/>
              <a:cs typeface="Calibri"/>
              <a:sym typeface="Calibri"/>
            </a:endParaRPr>
          </a:p>
        </p:txBody>
      </p:sp>
      <p:pic>
        <p:nvPicPr>
          <p:cNvPr id="2" name="Online Media 1" title="Marion Stoddart: The Work of 1000 - PREVIEW">
            <a:hlinkClick r:id="" action="ppaction://media"/>
            <a:extLst>
              <a:ext uri="{FF2B5EF4-FFF2-40B4-BE49-F238E27FC236}">
                <a16:creationId xmlns:a16="http://schemas.microsoft.com/office/drawing/2014/main" id="{4809A5C1-35E1-F604-25B9-2386919369E9}"/>
              </a:ext>
            </a:extLst>
          </p:cNvPr>
          <p:cNvPicPr>
            <a:picLocks noRot="1" noChangeAspect="1"/>
          </p:cNvPicPr>
          <p:nvPr>
            <a:videoFile r:link="rId1"/>
          </p:nvPr>
        </p:nvPicPr>
        <p:blipFill>
          <a:blip r:embed="rId6"/>
          <a:stretch>
            <a:fillRect/>
          </a:stretch>
        </p:blipFill>
        <p:spPr>
          <a:xfrm>
            <a:off x="2200694" y="520447"/>
            <a:ext cx="7594949" cy="4291147"/>
          </a:xfrm>
          <a:prstGeom prst="rect">
            <a:avLst/>
          </a:prstGeom>
        </p:spPr>
      </p:pic>
      <p:sp>
        <p:nvSpPr>
          <p:cNvPr id="3" name="TextBox 2">
            <a:extLst>
              <a:ext uri="{FF2B5EF4-FFF2-40B4-BE49-F238E27FC236}">
                <a16:creationId xmlns:a16="http://schemas.microsoft.com/office/drawing/2014/main" id="{3231698D-1CD2-33F8-7C00-F273DEC8F6F1}"/>
              </a:ext>
            </a:extLst>
          </p:cNvPr>
          <p:cNvSpPr txBox="1"/>
          <p:nvPr/>
        </p:nvSpPr>
        <p:spPr>
          <a:xfrm>
            <a:off x="1918070" y="5864772"/>
            <a:ext cx="3634933" cy="300210"/>
          </a:xfrm>
          <a:prstGeom prst="rect">
            <a:avLst/>
          </a:prstGeom>
          <a:noFill/>
        </p:spPr>
        <p:txBody>
          <a:bodyPr wrap="square" rtlCol="0">
            <a:spAutoFit/>
          </a:bodyPr>
          <a:lstStyle/>
          <a:p>
            <a:pPr defTabSz="914377"/>
            <a:r>
              <a:rPr lang="en-US" sz="1351" dirty="0">
                <a:solidFill>
                  <a:prstClr val="black"/>
                </a:solidFill>
                <a:latin typeface="Arial" panose="020B0604020202020204"/>
              </a:rPr>
              <a:t>Stop video at 2:30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F911B-8D99-5AE8-23E9-F9152253B2CC}"/>
              </a:ext>
            </a:extLst>
          </p:cNvPr>
          <p:cNvPicPr>
            <a:picLocks noChangeAspect="1"/>
          </p:cNvPicPr>
          <p:nvPr/>
        </p:nvPicPr>
        <p:blipFill>
          <a:blip r:embed="rId2"/>
          <a:stretch>
            <a:fillRect/>
          </a:stretch>
        </p:blipFill>
        <p:spPr>
          <a:xfrm>
            <a:off x="0" y="557982"/>
            <a:ext cx="12192000" cy="5742039"/>
          </a:xfrm>
          <a:prstGeom prst="rect">
            <a:avLst/>
          </a:prstGeom>
        </p:spPr>
      </p:pic>
    </p:spTree>
    <p:extLst>
      <p:ext uri="{BB962C8B-B14F-4D97-AF65-F5344CB8AC3E}">
        <p14:creationId xmlns:p14="http://schemas.microsoft.com/office/powerpoint/2010/main" val="131727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7F1B2-00F0-0057-F344-ABBC45CED174}"/>
              </a:ext>
            </a:extLst>
          </p:cNvPr>
          <p:cNvSpPr txBox="1"/>
          <p:nvPr/>
        </p:nvSpPr>
        <p:spPr>
          <a:xfrm>
            <a:off x="1818291" y="369251"/>
            <a:ext cx="8639503" cy="3941400"/>
          </a:xfrm>
          <a:prstGeom prst="rect">
            <a:avLst/>
          </a:prstGeom>
          <a:noFill/>
        </p:spPr>
        <p:txBody>
          <a:bodyPr wrap="square">
            <a:spAutoFit/>
          </a:bodyPr>
          <a:lstStyle/>
          <a:p>
            <a:pPr algn="ctr" defTabSz="914377"/>
            <a:r>
              <a:rPr lang="en-US" sz="2800" b="1" dirty="0">
                <a:solidFill>
                  <a:srgbClr val="000000"/>
                </a:solidFill>
                <a:latin typeface="Linux Libertine"/>
              </a:rPr>
              <a:t>Saving the Nashua River</a:t>
            </a:r>
          </a:p>
          <a:p>
            <a:pPr defTabSz="914377"/>
            <a:r>
              <a:rPr lang="en-US" sz="1351" dirty="0">
                <a:solidFill>
                  <a:srgbClr val="202122"/>
                </a:solidFill>
                <a:latin typeface="Arial" panose="020B0604020202020204" pitchFamily="34" charset="0"/>
              </a:rPr>
              <a:t>	In the early 1960s there were no laws regulating the way waste from industry was disposed of on either the state or federal level in the United States. By the mid-1960s there was some preliminary legislation to regulate the pollution of waterways, but as yet no laws on the state level. In the 1960s, when Stoddart began to organize to save the Nashua River, it was one of the ten most polluted rivers in the US.</a:t>
            </a:r>
            <a:r>
              <a:rPr lang="en-US" sz="1351" baseline="30000" dirty="0">
                <a:solidFill>
                  <a:srgbClr val="3366CC"/>
                </a:solidFill>
                <a:latin typeface="Arial" panose="020B0604020202020204" pitchFamily="34" charset="0"/>
                <a:hlinkClick r:id="rId2"/>
              </a:rPr>
              <a:t>[3]</a:t>
            </a:r>
            <a:endParaRPr lang="en-US" sz="1351" dirty="0">
              <a:solidFill>
                <a:srgbClr val="202122"/>
              </a:solidFill>
              <a:latin typeface="Arial" panose="020B0604020202020204" pitchFamily="34" charset="0"/>
            </a:endParaRPr>
          </a:p>
          <a:p>
            <a:pPr defTabSz="914377"/>
            <a:r>
              <a:rPr lang="en-US" sz="1351" dirty="0">
                <a:solidFill>
                  <a:srgbClr val="202122"/>
                </a:solidFill>
                <a:latin typeface="Arial" panose="020B0604020202020204" pitchFamily="34" charset="0"/>
              </a:rPr>
              <a:t>	In 1962 the </a:t>
            </a:r>
            <a:r>
              <a:rPr lang="en-US" sz="1351" dirty="0" err="1">
                <a:solidFill>
                  <a:srgbClr val="202122"/>
                </a:solidFill>
                <a:latin typeface="Arial" panose="020B0604020202020204" pitchFamily="34" charset="0"/>
              </a:rPr>
              <a:t>Stoddarts</a:t>
            </a:r>
            <a:r>
              <a:rPr lang="en-US" sz="1351" dirty="0">
                <a:solidFill>
                  <a:srgbClr val="202122"/>
                </a:solidFill>
                <a:latin typeface="Arial" panose="020B0604020202020204" pitchFamily="34" charset="0"/>
              </a:rPr>
              <a:t> moved from Nevada to the small community of </a:t>
            </a:r>
            <a:r>
              <a:rPr lang="en-US" sz="1351" dirty="0">
                <a:solidFill>
                  <a:srgbClr val="DD3333"/>
                </a:solidFill>
                <a:latin typeface="Arial" panose="020B0604020202020204" pitchFamily="34" charset="0"/>
                <a:hlinkClick r:id="rId3" tooltip="Groton, (page does not exist)"/>
              </a:rPr>
              <a:t>Groton</a:t>
            </a:r>
            <a:r>
              <a:rPr lang="en-US" sz="1351" dirty="0">
                <a:solidFill>
                  <a:srgbClr val="202122"/>
                </a:solidFill>
                <a:latin typeface="Arial" panose="020B0604020202020204" pitchFamily="34" charset="0"/>
              </a:rPr>
              <a:t> Massachusetts with their three children.</a:t>
            </a:r>
            <a:r>
              <a:rPr lang="en-US" sz="1351" baseline="30000" dirty="0">
                <a:solidFill>
                  <a:srgbClr val="3366CC"/>
                </a:solidFill>
                <a:latin typeface="Arial" panose="020B0604020202020204" pitchFamily="34" charset="0"/>
                <a:hlinkClick r:id="rId4"/>
              </a:rPr>
              <a:t>[4]</a:t>
            </a:r>
            <a:r>
              <a:rPr lang="en-US" sz="1351" dirty="0">
                <a:solidFill>
                  <a:srgbClr val="202122"/>
                </a:solidFill>
                <a:latin typeface="Arial" panose="020B0604020202020204" pitchFamily="34" charset="0"/>
              </a:rPr>
              <a:t> Their home in Groton was only three quarters of a mile from the Nashua River, which by then was already known to be highly polluted, and even dangerous. To address the problem, Stoddart enlisted the help of thousands of ordinary citizens to form a Nashua River Clean Up Committee. She also met with Massachusetts Governor </a:t>
            </a:r>
            <a:r>
              <a:rPr lang="en-US" sz="1351" dirty="0">
                <a:solidFill>
                  <a:srgbClr val="3366CC"/>
                </a:solidFill>
                <a:latin typeface="Arial" panose="020B0604020202020204" pitchFamily="34" charset="0"/>
                <a:hlinkClick r:id="rId5" tooltip="John Volpe"/>
              </a:rPr>
              <a:t>John Volpe</a:t>
            </a:r>
            <a:r>
              <a:rPr lang="en-US" sz="1351" dirty="0">
                <a:solidFill>
                  <a:srgbClr val="202122"/>
                </a:solidFill>
                <a:latin typeface="Arial" panose="020B0604020202020204" pitchFamily="34" charset="0"/>
              </a:rPr>
              <a:t>, Fitchburg Mayor William Flynn, and executives of the paper mills that were polluting the river. Through her tireless efforts Stoddart was able to get the first anti-water pollution bill enacted by any state in the US: the 1965 Massachusetts Clean Water Act.</a:t>
            </a:r>
            <a:r>
              <a:rPr lang="en-US" sz="1351" baseline="30000" dirty="0">
                <a:solidFill>
                  <a:srgbClr val="3366CC"/>
                </a:solidFill>
                <a:latin typeface="Arial" panose="020B0604020202020204" pitchFamily="34" charset="0"/>
                <a:hlinkClick r:id="rId2"/>
              </a:rPr>
              <a:t>[3]</a:t>
            </a:r>
            <a:endParaRPr lang="en-US" sz="1351" dirty="0">
              <a:solidFill>
                <a:srgbClr val="202122"/>
              </a:solidFill>
              <a:latin typeface="Arial" panose="020B0604020202020204" pitchFamily="34" charset="0"/>
            </a:endParaRPr>
          </a:p>
          <a:p>
            <a:pPr defTabSz="914377"/>
            <a:r>
              <a:rPr lang="en-US" sz="1351" dirty="0">
                <a:solidFill>
                  <a:srgbClr val="202122"/>
                </a:solidFill>
                <a:latin typeface="Arial" panose="020B0604020202020204" pitchFamily="34" charset="0"/>
              </a:rPr>
              <a:t>Stoddart’s work did not stop with the passage of the 1965 legislation. She also founded the Nashua River Watershed Association. This organization helped to further protect 174 miles of the river and its major tributaries.</a:t>
            </a:r>
            <a:r>
              <a:rPr lang="en-US" sz="1351" baseline="30000" dirty="0">
                <a:solidFill>
                  <a:srgbClr val="3366CC"/>
                </a:solidFill>
                <a:latin typeface="Arial" panose="020B0604020202020204" pitchFamily="34" charset="0"/>
                <a:hlinkClick r:id="rId2"/>
              </a:rPr>
              <a:t>[3]</a:t>
            </a:r>
            <a:endParaRPr lang="en-US" sz="1351" baseline="30000" dirty="0">
              <a:solidFill>
                <a:srgbClr val="3366CC"/>
              </a:solidFill>
              <a:latin typeface="Arial" panose="020B0604020202020204" pitchFamily="34" charset="0"/>
            </a:endParaRPr>
          </a:p>
          <a:p>
            <a:pPr defTabSz="914377"/>
            <a:endParaRPr lang="en-US" sz="1351" baseline="30000" dirty="0">
              <a:solidFill>
                <a:srgbClr val="3366CC"/>
              </a:solidFill>
              <a:latin typeface="Arial" panose="020B0604020202020204" pitchFamily="34" charset="0"/>
            </a:endParaRPr>
          </a:p>
          <a:p>
            <a:pPr defTabSz="914377"/>
            <a:r>
              <a:rPr lang="en-US" sz="2400" dirty="0">
                <a:solidFill>
                  <a:prstClr val="black"/>
                </a:solidFill>
                <a:latin typeface="Arial" panose="020B0604020202020204"/>
                <a:hlinkClick r:id="rId6"/>
              </a:rPr>
              <a:t>Marion Stoddart - Wikipedia</a:t>
            </a:r>
            <a:endParaRPr lang="en-US" sz="1351" dirty="0">
              <a:solidFill>
                <a:srgbClr val="202122"/>
              </a:solidFill>
              <a:latin typeface="Arial" panose="020B0604020202020204" pitchFamily="34" charset="0"/>
            </a:endParaRPr>
          </a:p>
        </p:txBody>
      </p:sp>
    </p:spTree>
    <p:extLst>
      <p:ext uri="{BB962C8B-B14F-4D97-AF65-F5344CB8AC3E}">
        <p14:creationId xmlns:p14="http://schemas.microsoft.com/office/powerpoint/2010/main" val="3350420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9" descr="elated image"/>
          <p:cNvPicPr preferRelativeResize="0"/>
          <p:nvPr/>
        </p:nvPicPr>
        <p:blipFill rotWithShape="1">
          <a:blip r:embed="rId3">
            <a:alphaModFix/>
          </a:blip>
          <a:srcRect/>
          <a:stretch/>
        </p:blipFill>
        <p:spPr>
          <a:xfrm>
            <a:off x="1715162" y="1016455"/>
            <a:ext cx="4586383" cy="4451003"/>
          </a:xfrm>
          <a:prstGeom prst="rect">
            <a:avLst/>
          </a:prstGeom>
          <a:noFill/>
          <a:ln>
            <a:noFill/>
          </a:ln>
        </p:spPr>
      </p:pic>
      <p:sp>
        <p:nvSpPr>
          <p:cNvPr id="229" name="Google Shape;229;p19"/>
          <p:cNvSpPr/>
          <p:nvPr/>
        </p:nvSpPr>
        <p:spPr>
          <a:xfrm>
            <a:off x="6836909" y="2903474"/>
            <a:ext cx="3433083" cy="1524361"/>
          </a:xfrm>
          <a:prstGeom prst="rect">
            <a:avLst/>
          </a:prstGeom>
          <a:noFill/>
          <a:ln>
            <a:noFill/>
          </a:ln>
        </p:spPr>
        <p:txBody>
          <a:bodyPr spcFirstLastPara="1" wrap="square" lIns="68551" tIns="34275" rIns="68551" bIns="34275" anchor="t" anchorCtr="0">
            <a:spAutoFit/>
          </a:bodyPr>
          <a:lstStyle/>
          <a:p>
            <a:pPr defTabSz="914377">
              <a:buClr>
                <a:srgbClr val="000000"/>
              </a:buClr>
              <a:buSzPts val="1800"/>
            </a:pPr>
            <a:r>
              <a:rPr lang="en-US" sz="1351" u="sng" dirty="0">
                <a:solidFill>
                  <a:prstClr val="black"/>
                </a:solidFill>
                <a:latin typeface="Calibri"/>
                <a:ea typeface="Calibri"/>
                <a:cs typeface="Calibri"/>
                <a:sym typeface="Calibri"/>
                <a:hlinkClick r:id="rId4"/>
              </a:rPr>
              <a:t>https://www.epa.gov/laws-regulations/summary-clean-water-act</a:t>
            </a:r>
            <a:endParaRPr lang="en-US" sz="1351" u="sng" dirty="0">
              <a:solidFill>
                <a:prstClr val="black"/>
              </a:solidFill>
              <a:latin typeface="Calibri"/>
              <a:ea typeface="Calibri"/>
              <a:cs typeface="Calibri"/>
              <a:sym typeface="Calibri"/>
            </a:endParaRPr>
          </a:p>
          <a:p>
            <a:pPr defTabSz="914377">
              <a:buClr>
                <a:srgbClr val="000000"/>
              </a:buClr>
              <a:buSzPts val="1800"/>
            </a:pPr>
            <a:endParaRPr lang="en-US" sz="1351" u="sng" dirty="0">
              <a:solidFill>
                <a:prstClr val="black"/>
              </a:solidFill>
              <a:latin typeface="Calibri"/>
              <a:ea typeface="Calibri"/>
              <a:cs typeface="Calibri"/>
              <a:sym typeface="Calibri"/>
            </a:endParaRPr>
          </a:p>
          <a:p>
            <a:pPr defTabSz="914377">
              <a:buClr>
                <a:srgbClr val="000000"/>
              </a:buClr>
              <a:buSzPts val="1800"/>
            </a:pPr>
            <a:endParaRPr lang="en-US" sz="1351" u="sng" dirty="0">
              <a:solidFill>
                <a:prstClr val="black"/>
              </a:solidFill>
              <a:latin typeface="Calibri"/>
              <a:ea typeface="Calibri"/>
              <a:cs typeface="Calibri"/>
              <a:sym typeface="Calibri"/>
            </a:endParaRPr>
          </a:p>
          <a:p>
            <a:pPr defTabSz="914377">
              <a:buSzPts val="1800"/>
            </a:pPr>
            <a:r>
              <a:rPr lang="en-US" sz="1351" u="sng" dirty="0">
                <a:solidFill>
                  <a:srgbClr val="0563C1"/>
                </a:solidFill>
                <a:latin typeface="Arial"/>
                <a:ea typeface="Arial"/>
                <a:cs typeface="Arial"/>
                <a:sym typeface="Arial"/>
                <a:hlinkClick r:id="rId5"/>
              </a:rPr>
              <a:t>https://ejatlas.org/print/nashua-river-pollution-usa</a:t>
            </a:r>
            <a:endParaRPr lang="en-US" sz="2400" dirty="0">
              <a:solidFill>
                <a:srgbClr val="000000"/>
              </a:solidFill>
              <a:latin typeface="Calibri"/>
              <a:ea typeface="Calibri"/>
              <a:cs typeface="Calibri"/>
              <a:sym typeface="Calibri"/>
            </a:endParaRPr>
          </a:p>
          <a:p>
            <a:pPr defTabSz="914377">
              <a:buClr>
                <a:srgbClr val="000000"/>
              </a:buClr>
              <a:buSzPts val="1800"/>
            </a:pPr>
            <a:endParaRPr sz="1351" dirty="0">
              <a:solidFill>
                <a:prstClr val="black"/>
              </a:solidFill>
              <a:latin typeface="Calibri"/>
              <a:ea typeface="Calibri"/>
              <a:cs typeface="Calibri"/>
              <a:sym typeface="Calibri"/>
            </a:endParaRPr>
          </a:p>
        </p:txBody>
      </p:sp>
      <p:sp>
        <p:nvSpPr>
          <p:cNvPr id="231" name="Google Shape;231;p19"/>
          <p:cNvSpPr txBox="1"/>
          <p:nvPr/>
        </p:nvSpPr>
        <p:spPr>
          <a:xfrm>
            <a:off x="2704514" y="5719849"/>
            <a:ext cx="2229300" cy="392385"/>
          </a:xfrm>
          <a:prstGeom prst="rect">
            <a:avLst/>
          </a:prstGeom>
          <a:noFill/>
          <a:ln>
            <a:noFill/>
          </a:ln>
        </p:spPr>
        <p:txBody>
          <a:bodyPr spcFirstLastPara="1" wrap="square" lIns="68551" tIns="34275" rIns="68551" bIns="34275" anchor="t" anchorCtr="0">
            <a:spAutoFit/>
          </a:bodyPr>
          <a:lstStyle/>
          <a:p>
            <a:pPr defTabSz="914377">
              <a:buClr>
                <a:srgbClr val="000000"/>
              </a:buClr>
              <a:buSzPts val="2100"/>
            </a:pPr>
            <a:r>
              <a:rPr lang="en-US" sz="2100" dirty="0">
                <a:solidFill>
                  <a:prstClr val="black"/>
                </a:solidFill>
                <a:latin typeface="Calibri"/>
                <a:ea typeface="Calibri"/>
                <a:cs typeface="Calibri"/>
                <a:sym typeface="Calibri"/>
              </a:rPr>
              <a:t>Nashua River, 1962</a:t>
            </a:r>
            <a:endParaRPr sz="1051"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60F3A43F-236D-9D4A-A49B-F9495B3BA050}"/>
              </a:ext>
            </a:extLst>
          </p:cNvPr>
          <p:cNvSpPr txBox="1"/>
          <p:nvPr/>
        </p:nvSpPr>
        <p:spPr>
          <a:xfrm>
            <a:off x="7232501" y="1114098"/>
            <a:ext cx="3037491" cy="1569660"/>
          </a:xfrm>
          <a:prstGeom prst="rect">
            <a:avLst/>
          </a:prstGeom>
          <a:noFill/>
        </p:spPr>
        <p:txBody>
          <a:bodyPr wrap="square" rtlCol="0">
            <a:spAutoFit/>
          </a:bodyPr>
          <a:lstStyle/>
          <a:p>
            <a:pPr defTabSz="914377"/>
            <a:r>
              <a:rPr lang="en-US" sz="3200" dirty="0">
                <a:solidFill>
                  <a:prstClr val="black"/>
                </a:solidFill>
                <a:latin typeface="Arial" panose="020B0604020202020204"/>
              </a:rPr>
              <a:t>Summary of the Clean Water Act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1808125" y="365126"/>
            <a:ext cx="4407000" cy="1325700"/>
          </a:xfrm>
          <a:prstGeom prst="rect">
            <a:avLst/>
          </a:prstGeom>
          <a:noFill/>
          <a:ln>
            <a:noFill/>
          </a:ln>
        </p:spPr>
        <p:txBody>
          <a:bodyPr spcFirstLastPara="1" vert="horz" wrap="square" lIns="91425" tIns="45700" rIns="91425" bIns="45700" rtlCol="0" anchor="ctr" anchorCtr="0">
            <a:noAutofit/>
          </a:bodyPr>
          <a:lstStyle/>
          <a:p>
            <a:pPr>
              <a:spcBef>
                <a:spcPts val="0"/>
              </a:spcBef>
              <a:buSzPts val="1800"/>
            </a:pPr>
            <a:r>
              <a:rPr lang="en-US" sz="3600"/>
              <a:t>Step 1 </a:t>
            </a:r>
            <a:endParaRPr sz="3600"/>
          </a:p>
          <a:p>
            <a:pPr>
              <a:spcBef>
                <a:spcPts val="0"/>
              </a:spcBef>
              <a:buSzPts val="1800"/>
            </a:pPr>
            <a:r>
              <a:rPr lang="en-US" sz="3600"/>
              <a:t>Becoming a Detective</a:t>
            </a:r>
            <a:endParaRPr sz="3600"/>
          </a:p>
        </p:txBody>
      </p:sp>
      <p:sp>
        <p:nvSpPr>
          <p:cNvPr id="124" name="Google Shape;124;p5"/>
          <p:cNvSpPr txBox="1">
            <a:spLocks noGrp="1"/>
          </p:cNvSpPr>
          <p:nvPr>
            <p:ph type="body" idx="1"/>
          </p:nvPr>
        </p:nvSpPr>
        <p:spPr>
          <a:xfrm>
            <a:off x="2152651" y="1825625"/>
            <a:ext cx="4201800" cy="4351200"/>
          </a:xfrm>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600"/>
              </a:spcBef>
              <a:buClr>
                <a:schemeClr val="dk1"/>
              </a:buClr>
              <a:buSzPts val="1100"/>
              <a:buNone/>
            </a:pPr>
            <a:r>
              <a:rPr lang="en-US" sz="2300">
                <a:latin typeface="Arial"/>
                <a:ea typeface="Arial"/>
                <a:cs typeface="Arial"/>
                <a:sym typeface="Arial"/>
              </a:rPr>
              <a:t>•</a:t>
            </a:r>
            <a:r>
              <a:rPr lang="en-US" sz="2300"/>
              <a:t>As a detective, your job will be to explore the following documents to determine who or what killed the Nashua River.</a:t>
            </a:r>
            <a:endParaRPr sz="2300"/>
          </a:p>
          <a:p>
            <a:pPr marL="0" indent="0">
              <a:lnSpc>
                <a:spcPct val="115000"/>
              </a:lnSpc>
              <a:spcBef>
                <a:spcPts val="600"/>
              </a:spcBef>
              <a:buClr>
                <a:schemeClr val="dk1"/>
              </a:buClr>
              <a:buSzPts val="1100"/>
              <a:buNone/>
            </a:pPr>
            <a:r>
              <a:rPr lang="en-US" sz="2300">
                <a:latin typeface="Arial"/>
                <a:ea typeface="Arial"/>
                <a:cs typeface="Arial"/>
                <a:sym typeface="Arial"/>
              </a:rPr>
              <a:t>•</a:t>
            </a:r>
            <a:r>
              <a:rPr lang="en-US" sz="2300"/>
              <a:t>The Nashua River is located in northern Massachusetts. </a:t>
            </a:r>
            <a:endParaRPr sz="2300"/>
          </a:p>
          <a:p>
            <a:pPr marL="0" indent="0">
              <a:spcBef>
                <a:spcPts val="751"/>
              </a:spcBef>
              <a:buSzPts val="1800"/>
              <a:buNone/>
            </a:pPr>
            <a:endParaRPr/>
          </a:p>
        </p:txBody>
      </p:sp>
      <p:pic>
        <p:nvPicPr>
          <p:cNvPr id="125" name="Google Shape;125;p5"/>
          <p:cNvPicPr preferRelativeResize="0"/>
          <p:nvPr/>
        </p:nvPicPr>
        <p:blipFill rotWithShape="1">
          <a:blip r:embed="rId3">
            <a:alphaModFix/>
          </a:blip>
          <a:srcRect/>
          <a:stretch/>
        </p:blipFill>
        <p:spPr>
          <a:xfrm>
            <a:off x="5812251" y="-11"/>
            <a:ext cx="5251600" cy="5896524"/>
          </a:xfrm>
          <a:prstGeom prst="rect">
            <a:avLst/>
          </a:prstGeom>
          <a:noFill/>
          <a:ln>
            <a:noFill/>
          </a:ln>
        </p:spPr>
      </p:pic>
      <p:sp>
        <p:nvSpPr>
          <p:cNvPr id="126" name="Google Shape;126;p5"/>
          <p:cNvSpPr txBox="1"/>
          <p:nvPr/>
        </p:nvSpPr>
        <p:spPr>
          <a:xfrm>
            <a:off x="1683000" y="5777226"/>
            <a:ext cx="8826000" cy="857100"/>
          </a:xfrm>
          <a:prstGeom prst="rect">
            <a:avLst/>
          </a:prstGeom>
          <a:noFill/>
          <a:ln>
            <a:noFill/>
          </a:ln>
        </p:spPr>
        <p:txBody>
          <a:bodyPr spcFirstLastPara="1" wrap="square" lIns="91425" tIns="91425" rIns="91425" bIns="91425" anchor="t" anchorCtr="0">
            <a:noAutofit/>
          </a:bodyPr>
          <a:lstStyle/>
          <a:p>
            <a:pPr defTabSz="914377">
              <a:lnSpc>
                <a:spcPct val="115000"/>
              </a:lnSpc>
              <a:buClr>
                <a:prstClr val="black"/>
              </a:buClr>
              <a:buSzPts val="1100"/>
            </a:pPr>
            <a:r>
              <a:rPr lang="en-US" sz="1351">
                <a:solidFill>
                  <a:prstClr val="black"/>
                </a:solidFill>
                <a:latin typeface="Calibri"/>
                <a:ea typeface="Calibri"/>
                <a:cs typeface="Calibri"/>
                <a:sym typeface="Calibri"/>
              </a:rPr>
              <a:t>In the 1960's, the Nashua River's pollution could be smelled long before reaching the river's banks.</a:t>
            </a:r>
            <a:endParaRPr sz="1351">
              <a:solidFill>
                <a:prstClr val="black"/>
              </a:solidFill>
              <a:latin typeface="Calibri"/>
              <a:ea typeface="Calibri"/>
              <a:cs typeface="Calibri"/>
              <a:sym typeface="Calibri"/>
            </a:endParaRPr>
          </a:p>
          <a:p>
            <a:pPr defTabSz="914377">
              <a:lnSpc>
                <a:spcPct val="115000"/>
              </a:lnSpc>
              <a:buClr>
                <a:prstClr val="black"/>
              </a:buClr>
              <a:buSzPts val="1100"/>
            </a:pPr>
            <a:r>
              <a:rPr lang="en-US" sz="1351">
                <a:solidFill>
                  <a:prstClr val="black"/>
                </a:solidFill>
                <a:latin typeface="Calibri"/>
                <a:ea typeface="Calibri"/>
                <a:cs typeface="Calibri"/>
                <a:sym typeface="Calibri"/>
              </a:rPr>
              <a:t>(NRWA Archives)</a:t>
            </a:r>
            <a:endParaRPr sz="1351">
              <a:solidFill>
                <a:prstClr val="black"/>
              </a:solidFill>
              <a:latin typeface="Calibri"/>
              <a:ea typeface="Calibri"/>
              <a:cs typeface="Calibri"/>
              <a:sym typeface="Calibri"/>
            </a:endParaRPr>
          </a:p>
          <a:p>
            <a:pPr defTabSz="914377">
              <a:buClr>
                <a:srgbClr val="000000"/>
              </a:buClr>
              <a:buSzPts val="1400"/>
            </a:pPr>
            <a:endParaRPr sz="14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6" descr="mage"/>
          <p:cNvPicPr preferRelativeResize="0"/>
          <p:nvPr/>
        </p:nvPicPr>
        <p:blipFill rotWithShape="1">
          <a:blip r:embed="rId3">
            <a:alphaModFix/>
          </a:blip>
          <a:srcRect l="7428" t="1134" r="-521" b="-4301"/>
          <a:stretch/>
        </p:blipFill>
        <p:spPr>
          <a:xfrm rot="-5400000">
            <a:off x="3253290" y="-1059961"/>
            <a:ext cx="5863399" cy="8172125"/>
          </a:xfrm>
          <a:prstGeom prst="rect">
            <a:avLst/>
          </a:prstGeom>
          <a:noFill/>
          <a:ln>
            <a:noFill/>
          </a:ln>
        </p:spPr>
      </p:pic>
      <p:sp>
        <p:nvSpPr>
          <p:cNvPr id="133" name="Google Shape;133;p6"/>
          <p:cNvSpPr txBox="1"/>
          <p:nvPr/>
        </p:nvSpPr>
        <p:spPr>
          <a:xfrm>
            <a:off x="1788137" y="5957802"/>
            <a:ext cx="8383200" cy="807883"/>
          </a:xfrm>
          <a:prstGeom prst="rect">
            <a:avLst/>
          </a:prstGeom>
          <a:noFill/>
          <a:ln>
            <a:noFill/>
          </a:ln>
        </p:spPr>
        <p:txBody>
          <a:bodyPr spcFirstLastPara="1" wrap="square" lIns="68551" tIns="34275" rIns="68551" bIns="34275" anchor="t" anchorCtr="0">
            <a:spAutoFit/>
          </a:bodyPr>
          <a:lstStyle/>
          <a:p>
            <a:pPr defTabSz="914377">
              <a:buClr>
                <a:srgbClr val="000000"/>
              </a:buClr>
              <a:buSzPts val="2400"/>
            </a:pPr>
            <a:r>
              <a:rPr lang="en-US" sz="2400">
                <a:solidFill>
                  <a:prstClr val="black"/>
                </a:solidFill>
                <a:latin typeface="Calibri"/>
                <a:ea typeface="Calibri"/>
                <a:cs typeface="Calibri"/>
                <a:sym typeface="Calibri"/>
              </a:rPr>
              <a:t>Nashua River</a:t>
            </a:r>
            <a:endParaRPr sz="1051">
              <a:solidFill>
                <a:srgbClr val="000000"/>
              </a:solidFill>
              <a:latin typeface="Arial"/>
              <a:ea typeface="Arial"/>
              <a:cs typeface="Arial"/>
              <a:sym typeface="Arial"/>
            </a:endParaRPr>
          </a:p>
          <a:p>
            <a:pPr defTabSz="914377">
              <a:buClr>
                <a:srgbClr val="000000"/>
              </a:buClr>
              <a:buSzPts val="1200"/>
            </a:pPr>
            <a:r>
              <a:rPr lang="en-US" sz="1200" u="sng">
                <a:solidFill>
                  <a:prstClr val="black"/>
                </a:solidFill>
                <a:latin typeface="Calibri"/>
                <a:ea typeface="Calibri"/>
                <a:cs typeface="Calibri"/>
                <a:sym typeface="Calibri"/>
                <a:hlinkClick r:id="rId4"/>
              </a:rPr>
              <a:t>https://earth.google.com/web/@42.71564655,-71.51303715,65.69118264a,34181.23914254d,35y,0h,0t,0r/data=ChMaEQoJL20vMDQ1cjNyGAIgASgC</a:t>
            </a:r>
            <a:endParaRPr sz="1200">
              <a:solidFill>
                <a:prstClr val="black"/>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p:nvPr/>
        </p:nvSpPr>
        <p:spPr>
          <a:xfrm>
            <a:off x="2080575" y="5418425"/>
            <a:ext cx="8105700" cy="1038716"/>
          </a:xfrm>
          <a:prstGeom prst="rect">
            <a:avLst/>
          </a:prstGeom>
          <a:noFill/>
          <a:ln>
            <a:noFill/>
          </a:ln>
        </p:spPr>
        <p:txBody>
          <a:bodyPr spcFirstLastPara="1" wrap="square" lIns="68551" tIns="34275" rIns="68551" bIns="34275" anchor="t" anchorCtr="0">
            <a:spAutoFit/>
          </a:bodyPr>
          <a:lstStyle/>
          <a:p>
            <a:pPr defTabSz="914377">
              <a:buClr>
                <a:srgbClr val="000000"/>
              </a:buClr>
              <a:buSzPts val="2100"/>
            </a:pPr>
            <a:r>
              <a:rPr lang="en-US" sz="2100">
                <a:solidFill>
                  <a:prstClr val="black"/>
                </a:solidFill>
                <a:latin typeface="Calibri"/>
                <a:ea typeface="Calibri"/>
                <a:cs typeface="Calibri"/>
                <a:sym typeface="Calibri"/>
              </a:rPr>
              <a:t>The Nashaway were a tribe of Algonquian Indians inhabiting the upstream portions of the Nashua River valley in what is now the northern half of Worcester County, Massachusetts near Mount Wachusett.</a:t>
            </a:r>
            <a:endParaRPr sz="1051">
              <a:solidFill>
                <a:srgbClr val="000000"/>
              </a:solidFill>
              <a:latin typeface="Arial"/>
              <a:ea typeface="Arial"/>
              <a:cs typeface="Arial"/>
              <a:sym typeface="Arial"/>
            </a:endParaRPr>
          </a:p>
        </p:txBody>
      </p:sp>
      <p:pic>
        <p:nvPicPr>
          <p:cNvPr id="139" name="Google Shape;139;p7" descr="mage"/>
          <p:cNvPicPr preferRelativeResize="0"/>
          <p:nvPr/>
        </p:nvPicPr>
        <p:blipFill rotWithShape="1">
          <a:blip r:embed="rId3">
            <a:alphaModFix/>
          </a:blip>
          <a:srcRect/>
          <a:stretch/>
        </p:blipFill>
        <p:spPr>
          <a:xfrm rot="-5400000">
            <a:off x="3872163" y="-794313"/>
            <a:ext cx="4447676" cy="7906976"/>
          </a:xfrm>
          <a:prstGeom prst="rect">
            <a:avLst/>
          </a:prstGeom>
          <a:noFill/>
          <a:ln>
            <a:noFill/>
          </a:ln>
        </p:spPr>
      </p:pic>
      <p:sp>
        <p:nvSpPr>
          <p:cNvPr id="140" name="Google Shape;140;p7"/>
          <p:cNvSpPr txBox="1"/>
          <p:nvPr/>
        </p:nvSpPr>
        <p:spPr>
          <a:xfrm>
            <a:off x="1881800" y="78226"/>
            <a:ext cx="8508000" cy="857100"/>
          </a:xfrm>
          <a:prstGeom prst="rect">
            <a:avLst/>
          </a:prstGeom>
          <a:noFill/>
          <a:ln>
            <a:noFill/>
          </a:ln>
        </p:spPr>
        <p:txBody>
          <a:bodyPr spcFirstLastPara="1" wrap="square" lIns="91425" tIns="91425" rIns="91425" bIns="91425" anchor="t" anchorCtr="0">
            <a:noAutofit/>
          </a:bodyPr>
          <a:lstStyle/>
          <a:p>
            <a:pPr defTabSz="914377">
              <a:buClr>
                <a:srgbClr val="000000"/>
              </a:buClr>
              <a:buSzPts val="3000"/>
            </a:pPr>
            <a:r>
              <a:rPr lang="en-US" sz="3000">
                <a:solidFill>
                  <a:srgbClr val="000000"/>
                </a:solidFill>
                <a:latin typeface="Calibri"/>
                <a:ea typeface="Calibri"/>
                <a:cs typeface="Calibri"/>
                <a:sym typeface="Calibri"/>
              </a:rPr>
              <a:t>Step 2: Investigating the Evidence: </a:t>
            </a:r>
            <a:endParaRPr sz="3000">
              <a:solidFill>
                <a:srgbClr val="000000"/>
              </a:solidFill>
              <a:latin typeface="Calibri"/>
              <a:ea typeface="Calibri"/>
              <a:cs typeface="Calibri"/>
              <a:sym typeface="Calibri"/>
            </a:endParaRPr>
          </a:p>
          <a:p>
            <a:pPr defTabSz="914377">
              <a:buClr>
                <a:srgbClr val="000000"/>
              </a:buClr>
              <a:buSzPts val="3000"/>
            </a:pPr>
            <a:endParaRPr sz="300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8" descr="mage result for native american regions of north america"/>
          <p:cNvPicPr preferRelativeResize="0"/>
          <p:nvPr/>
        </p:nvPicPr>
        <p:blipFill rotWithShape="1">
          <a:blip r:embed="rId3">
            <a:alphaModFix/>
          </a:blip>
          <a:srcRect/>
          <a:stretch/>
        </p:blipFill>
        <p:spPr>
          <a:xfrm>
            <a:off x="2446112" y="783241"/>
            <a:ext cx="7299776" cy="5291527"/>
          </a:xfrm>
          <a:prstGeom prst="rect">
            <a:avLst/>
          </a:prstGeom>
          <a:noFill/>
          <a:ln>
            <a:noFill/>
          </a:ln>
        </p:spPr>
      </p:pic>
      <p:sp>
        <p:nvSpPr>
          <p:cNvPr id="146" name="Google Shape;146;p8"/>
          <p:cNvSpPr/>
          <p:nvPr/>
        </p:nvSpPr>
        <p:spPr>
          <a:xfrm>
            <a:off x="1790925" y="6170751"/>
            <a:ext cx="8110500" cy="277097"/>
          </a:xfrm>
          <a:prstGeom prst="rect">
            <a:avLst/>
          </a:prstGeom>
          <a:noFill/>
          <a:ln>
            <a:noFill/>
          </a:ln>
        </p:spPr>
        <p:txBody>
          <a:bodyPr spcFirstLastPara="1" wrap="square" lIns="68551" tIns="34275" rIns="68551" bIns="34275" anchor="t" anchorCtr="0">
            <a:spAutoFit/>
          </a:bodyPr>
          <a:lstStyle/>
          <a:p>
            <a:pPr defTabSz="914377">
              <a:buClr>
                <a:srgbClr val="000000"/>
              </a:buClr>
              <a:buSzPts val="1800"/>
            </a:pPr>
            <a:r>
              <a:rPr lang="en-US" sz="1351" u="sng">
                <a:solidFill>
                  <a:prstClr val="black"/>
                </a:solidFill>
                <a:latin typeface="Calibri"/>
                <a:ea typeface="Calibri"/>
                <a:cs typeface="Calibri"/>
                <a:sym typeface="Calibri"/>
                <a:hlinkClick r:id="rId4"/>
              </a:rPr>
              <a:t>https://www.history.com/topics/native-american-history/native-american-cultures</a:t>
            </a:r>
            <a:endParaRPr sz="1351">
              <a:solidFill>
                <a:prstClr val="black"/>
              </a:solidFill>
              <a:latin typeface="Calibri"/>
              <a:ea typeface="Calibri"/>
              <a:cs typeface="Calibri"/>
              <a:sym typeface="Calibri"/>
            </a:endParaRPr>
          </a:p>
        </p:txBody>
      </p:sp>
      <p:sp>
        <p:nvSpPr>
          <p:cNvPr id="147" name="Google Shape;147;p8"/>
          <p:cNvSpPr txBox="1"/>
          <p:nvPr/>
        </p:nvSpPr>
        <p:spPr>
          <a:xfrm>
            <a:off x="2388513" y="91725"/>
            <a:ext cx="7347000" cy="329400"/>
          </a:xfrm>
          <a:prstGeom prst="rect">
            <a:avLst/>
          </a:prstGeom>
          <a:noFill/>
          <a:ln>
            <a:noFill/>
          </a:ln>
        </p:spPr>
        <p:txBody>
          <a:bodyPr spcFirstLastPara="1" wrap="square" lIns="91425" tIns="91425" rIns="91425" bIns="91425" anchor="t" anchorCtr="0">
            <a:noAutofit/>
          </a:bodyPr>
          <a:lstStyle/>
          <a:p>
            <a:pPr defTabSz="914377">
              <a:buClr>
                <a:srgbClr val="000000"/>
              </a:buClr>
              <a:buSzPts val="2400"/>
            </a:pPr>
            <a:r>
              <a:rPr lang="en-US" sz="2400" dirty="0">
                <a:solidFill>
                  <a:srgbClr val="000000"/>
                </a:solidFill>
                <a:latin typeface="Calibri"/>
                <a:ea typeface="Calibri"/>
                <a:cs typeface="Calibri"/>
                <a:sym typeface="Calibri"/>
              </a:rPr>
              <a:t>Investigate Native American Tribes</a:t>
            </a:r>
            <a:endParaRPr sz="2400" dirty="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9"/>
          <p:cNvPicPr preferRelativeResize="0"/>
          <p:nvPr/>
        </p:nvPicPr>
        <p:blipFill rotWithShape="1">
          <a:blip r:embed="rId3">
            <a:alphaModFix/>
          </a:blip>
          <a:srcRect/>
          <a:stretch/>
        </p:blipFill>
        <p:spPr>
          <a:xfrm>
            <a:off x="181093" y="902363"/>
            <a:ext cx="7682227" cy="3374284"/>
          </a:xfrm>
          <a:prstGeom prst="rect">
            <a:avLst/>
          </a:prstGeom>
          <a:noFill/>
          <a:ln>
            <a:noFill/>
          </a:ln>
        </p:spPr>
      </p:pic>
      <p:sp>
        <p:nvSpPr>
          <p:cNvPr id="153" name="Google Shape;153;p9"/>
          <p:cNvSpPr txBox="1"/>
          <p:nvPr/>
        </p:nvSpPr>
        <p:spPr>
          <a:xfrm>
            <a:off x="1534510" y="283781"/>
            <a:ext cx="9459311" cy="726900"/>
          </a:xfrm>
          <a:prstGeom prst="rect">
            <a:avLst/>
          </a:prstGeom>
          <a:noFill/>
          <a:ln>
            <a:noFill/>
          </a:ln>
        </p:spPr>
        <p:txBody>
          <a:bodyPr spcFirstLastPara="1" wrap="square" lIns="91425" tIns="91425" rIns="91425" bIns="91425" anchor="t" anchorCtr="0">
            <a:noAutofit/>
          </a:bodyPr>
          <a:lstStyle/>
          <a:p>
            <a:pPr algn="ctr" defTabSz="914377">
              <a:buClr>
                <a:srgbClr val="000000"/>
              </a:buClr>
              <a:buSzPts val="2400"/>
            </a:pPr>
            <a:r>
              <a:rPr lang="en-US" sz="3600" dirty="0">
                <a:solidFill>
                  <a:prstClr val="black"/>
                </a:solidFill>
                <a:latin typeface="Calibri"/>
                <a:ea typeface="Calibri"/>
                <a:cs typeface="Calibri"/>
                <a:sym typeface="Calibri"/>
              </a:rPr>
              <a:t>Investigate Native American Tribes</a:t>
            </a:r>
            <a:endParaRPr sz="2000"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2FB93E2-4932-8EC4-5320-123B6FC803FD}"/>
              </a:ext>
            </a:extLst>
          </p:cNvPr>
          <p:cNvSpPr txBox="1"/>
          <p:nvPr/>
        </p:nvSpPr>
        <p:spPr>
          <a:xfrm>
            <a:off x="181093" y="5037156"/>
            <a:ext cx="7682227" cy="502766"/>
          </a:xfrm>
          <a:prstGeom prst="rect">
            <a:avLst/>
          </a:prstGeom>
          <a:noFill/>
        </p:spPr>
        <p:txBody>
          <a:bodyPr wrap="square">
            <a:spAutoFit/>
          </a:bodyPr>
          <a:lstStyle/>
          <a:p>
            <a:pPr defTabSz="914377"/>
            <a:r>
              <a:rPr lang="en-US" sz="2667" dirty="0">
                <a:solidFill>
                  <a:prstClr val="black"/>
                </a:solidFill>
                <a:latin typeface="Arial" panose="020B0604020202020204"/>
                <a:hlinkClick r:id="rId4"/>
              </a:rPr>
              <a:t>Florida Then &amp; Now (usf.edu)</a:t>
            </a:r>
            <a:endParaRPr lang="en-US" sz="2667" dirty="0">
              <a:solidFill>
                <a:prstClr val="black"/>
              </a:solidFill>
              <a:latin typeface="Arial" panose="020B0604020202020204"/>
            </a:endParaRPr>
          </a:p>
        </p:txBody>
      </p:sp>
      <p:pic>
        <p:nvPicPr>
          <p:cNvPr id="5" name="Picture 4">
            <a:extLst>
              <a:ext uri="{FF2B5EF4-FFF2-40B4-BE49-F238E27FC236}">
                <a16:creationId xmlns:a16="http://schemas.microsoft.com/office/drawing/2014/main" id="{073239E2-33A3-E468-7577-0BE52142E33F}"/>
              </a:ext>
            </a:extLst>
          </p:cNvPr>
          <p:cNvPicPr>
            <a:picLocks noChangeAspect="1"/>
          </p:cNvPicPr>
          <p:nvPr/>
        </p:nvPicPr>
        <p:blipFill>
          <a:blip r:embed="rId5"/>
          <a:stretch>
            <a:fillRect/>
          </a:stretch>
        </p:blipFill>
        <p:spPr>
          <a:xfrm>
            <a:off x="5549539" y="3428537"/>
            <a:ext cx="6642461" cy="31576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1" y="83923"/>
            <a:ext cx="7886700" cy="552600"/>
          </a:xfrm>
          <a:prstGeom prst="rect">
            <a:avLst/>
          </a:prstGeom>
          <a:noFill/>
          <a:ln>
            <a:noFill/>
          </a:ln>
        </p:spPr>
        <p:txBody>
          <a:bodyPr spcFirstLastPara="1" vert="horz" wrap="square" lIns="68551" tIns="34275" rIns="68551"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6" y="593849"/>
            <a:ext cx="7063351" cy="5276851"/>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3" y="4404400"/>
            <a:ext cx="7422675" cy="552600"/>
          </a:xfrm>
          <a:prstGeom prst="rect">
            <a:avLst/>
          </a:prstGeom>
          <a:noFill/>
          <a:ln>
            <a:noFill/>
          </a:ln>
        </p:spPr>
      </p:pic>
      <p:sp>
        <p:nvSpPr>
          <p:cNvPr id="2" name="TextBox 1">
            <a:extLst>
              <a:ext uri="{FF2B5EF4-FFF2-40B4-BE49-F238E27FC236}">
                <a16:creationId xmlns:a16="http://schemas.microsoft.com/office/drawing/2014/main" id="{B35BEA50-1F14-B933-9434-19F4FE4F824E}"/>
              </a:ext>
            </a:extLst>
          </p:cNvPr>
          <p:cNvSpPr txBox="1"/>
          <p:nvPr/>
        </p:nvSpPr>
        <p:spPr>
          <a:xfrm>
            <a:off x="2429826" y="5870702"/>
            <a:ext cx="7063351" cy="830997"/>
          </a:xfrm>
          <a:prstGeom prst="rect">
            <a:avLst/>
          </a:prstGeom>
          <a:noFill/>
        </p:spPr>
        <p:txBody>
          <a:bodyPr wrap="square" rtlCol="0">
            <a:spAutoFit/>
          </a:bodyPr>
          <a:lstStyle/>
          <a:p>
            <a:pPr algn="ctr" defTabSz="914377"/>
            <a:r>
              <a:rPr lang="en-US" sz="2400" dirty="0">
                <a:solidFill>
                  <a:prstClr val="black"/>
                </a:solidFill>
                <a:latin typeface="Arial" panose="020B0604020202020204"/>
              </a:rPr>
              <a:t>Have any of your questions been answered?</a:t>
            </a:r>
          </a:p>
          <a:p>
            <a:pPr algn="ctr" defTabSz="914377"/>
            <a:r>
              <a:rPr lang="en-US" sz="2400" dirty="0">
                <a:solidFill>
                  <a:prstClr val="black"/>
                </a:solidFill>
                <a:latin typeface="Arial" panose="020B0604020202020204"/>
              </a:rPr>
              <a:t>What questions do you have now?</a:t>
            </a:r>
          </a:p>
        </p:txBody>
      </p:sp>
    </p:spTree>
    <p:extLst>
      <p:ext uri="{BB962C8B-B14F-4D97-AF65-F5344CB8AC3E}">
        <p14:creationId xmlns:p14="http://schemas.microsoft.com/office/powerpoint/2010/main" val="50702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p:nvPr/>
        </p:nvSpPr>
        <p:spPr>
          <a:xfrm>
            <a:off x="1524000" y="4849588"/>
            <a:ext cx="9144000" cy="1038716"/>
          </a:xfrm>
          <a:prstGeom prst="rect">
            <a:avLst/>
          </a:prstGeom>
          <a:noFill/>
          <a:ln>
            <a:noFill/>
          </a:ln>
        </p:spPr>
        <p:txBody>
          <a:bodyPr spcFirstLastPara="1" wrap="square" lIns="68551" tIns="34275" rIns="68551" bIns="34275" anchor="t" anchorCtr="0">
            <a:spAutoFit/>
          </a:bodyPr>
          <a:lstStyle/>
          <a:p>
            <a:pPr defTabSz="914377">
              <a:buClr>
                <a:srgbClr val="000000"/>
              </a:buClr>
              <a:buSzPts val="2100"/>
            </a:pPr>
            <a:r>
              <a:rPr lang="en-US" sz="2100">
                <a:solidFill>
                  <a:prstClr val="black"/>
                </a:solidFill>
                <a:latin typeface="Calibri"/>
                <a:ea typeface="Calibri"/>
                <a:cs typeface="Calibri"/>
                <a:sym typeface="Calibri"/>
              </a:rPr>
              <a:t>The fur trade in North America began during the 1500s when Europeans explored the eastern coast. Native Americans traded furs, deer hides, and meat for iron tools, wool blankets, colorful cloth, and guns. </a:t>
            </a:r>
            <a:endParaRPr sz="1051">
              <a:solidFill>
                <a:srgbClr val="000000"/>
              </a:solidFill>
              <a:latin typeface="Arial"/>
              <a:ea typeface="Arial"/>
              <a:cs typeface="Arial"/>
              <a:sym typeface="Arial"/>
            </a:endParaRPr>
          </a:p>
        </p:txBody>
      </p:sp>
      <p:pic>
        <p:nvPicPr>
          <p:cNvPr id="159" name="Google Shape;159;p10"/>
          <p:cNvPicPr preferRelativeResize="0"/>
          <p:nvPr/>
        </p:nvPicPr>
        <p:blipFill rotWithShape="1">
          <a:blip r:embed="rId3">
            <a:alphaModFix/>
          </a:blip>
          <a:srcRect/>
          <a:stretch/>
        </p:blipFill>
        <p:spPr>
          <a:xfrm>
            <a:off x="2369003" y="857253"/>
            <a:ext cx="7123340" cy="4006879"/>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1204</Words>
  <Application>Microsoft Office PowerPoint</Application>
  <PresentationFormat>Widescreen</PresentationFormat>
  <Paragraphs>93</Paragraphs>
  <Slides>29</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Linux Libertine</vt:lpstr>
      <vt:lpstr>1_Office Theme</vt:lpstr>
      <vt:lpstr>PowerPoint Presentation</vt:lpstr>
      <vt:lpstr>From CSI to ESI: Who killed the river?</vt:lpstr>
      <vt:lpstr>Step 1  Becoming a Detective</vt:lpstr>
      <vt:lpstr>PowerPoint Presentation</vt:lpstr>
      <vt:lpstr>PowerPoint Presentation</vt:lpstr>
      <vt:lpstr>PowerPoint Presentation</vt:lpstr>
      <vt:lpstr>PowerPoint Presentation</vt:lpstr>
      <vt:lpstr>From CSI to ESI: Who killed the river?</vt:lpstr>
      <vt:lpstr>PowerPoint Presentation</vt:lpstr>
      <vt:lpstr>Investigate Early Trade</vt:lpstr>
      <vt:lpstr>Investigate Early Colonial Trade</vt:lpstr>
      <vt:lpstr>Investigate Early Colonial Trade</vt:lpstr>
      <vt:lpstr>PowerPoint Presentation</vt:lpstr>
      <vt:lpstr>PowerPoint Presentation</vt:lpstr>
      <vt:lpstr>From CSI to ESI: Who killed the river?</vt:lpstr>
      <vt:lpstr>Extra Activity: Technology and Development of the Market Economy</vt:lpstr>
      <vt:lpstr>Extra Activity: Technology and Development of the Market Economy</vt:lpstr>
      <vt:lpstr>PowerPoint Presentation</vt:lpstr>
      <vt:lpstr>PowerPoint Presentation</vt:lpstr>
      <vt:lpstr>PowerPoint Presentation</vt:lpstr>
      <vt:lpstr>PowerPoint Presentation</vt:lpstr>
      <vt:lpstr>From CSI to ESI: Who killed the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Hillsborough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Danger</dc:creator>
  <cp:lastModifiedBy>Christine Danger</cp:lastModifiedBy>
  <cp:revision>1</cp:revision>
  <dcterms:created xsi:type="dcterms:W3CDTF">2023-10-22T14:49:36Z</dcterms:created>
  <dcterms:modified xsi:type="dcterms:W3CDTF">2023-10-22T14:50:09Z</dcterms:modified>
</cp:coreProperties>
</file>