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295" r:id="rId3"/>
    <p:sldId id="293" r:id="rId4"/>
    <p:sldId id="308" r:id="rId5"/>
    <p:sldId id="313" r:id="rId6"/>
    <p:sldId id="309" r:id="rId7"/>
    <p:sldId id="298" r:id="rId8"/>
    <p:sldId id="307" r:id="rId9"/>
    <p:sldId id="315" r:id="rId10"/>
    <p:sldId id="303" r:id="rId11"/>
    <p:sldId id="301" r:id="rId12"/>
    <p:sldId id="3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71" autoAdjust="0"/>
    <p:restoredTop sz="91429" autoAdjust="0"/>
  </p:normalViewPr>
  <p:slideViewPr>
    <p:cSldViewPr snapToGrid="0">
      <p:cViewPr varScale="1">
        <p:scale>
          <a:sx n="80" d="100"/>
          <a:sy n="80" d="100"/>
        </p:scale>
        <p:origin x="-552" y="-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C68B3-0F16-A145-9DDC-C393B5856E10}" type="datetimeFigureOut">
              <a:rPr lang="en-US" smtClean="0"/>
              <a:t>4/19/19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50AF5-7D5F-5E42-8077-F4E89B9FE136}" type="slidenum">
              <a:rPr lang="en-US" smtClean="0"/>
              <a:t>‹#›</a:t>
            </a:fld>
            <a:endParaRPr lang="en-US"/>
          </a:p>
        </p:txBody>
      </p:sp>
    </p:spTree>
    <p:extLst>
      <p:ext uri="{BB962C8B-B14F-4D97-AF65-F5344CB8AC3E}">
        <p14:creationId xmlns:p14="http://schemas.microsoft.com/office/powerpoint/2010/main" val="483555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analysis, explain to students that this image is</a:t>
            </a:r>
            <a:r>
              <a:rPr lang="en-US" baseline="0" dirty="0" smtClean="0"/>
              <a:t> of a lake’s ecosystem.  Ecosystems are areas where living and nonliving things live together in balance.</a:t>
            </a:r>
            <a:endParaRPr lang="en-US" dirty="0"/>
          </a:p>
        </p:txBody>
      </p:sp>
      <p:sp>
        <p:nvSpPr>
          <p:cNvPr id="4" name="Slide Number Placeholder 3"/>
          <p:cNvSpPr>
            <a:spLocks noGrp="1"/>
          </p:cNvSpPr>
          <p:nvPr>
            <p:ph type="sldNum" sz="quarter" idx="10"/>
          </p:nvPr>
        </p:nvSpPr>
        <p:spPr/>
        <p:txBody>
          <a:bodyPr/>
          <a:lstStyle/>
          <a:p>
            <a:fld id="{57D50AF5-7D5F-5E42-8077-F4E89B9FE136}" type="slidenum">
              <a:rPr lang="en-US" smtClean="0"/>
              <a:t>2</a:t>
            </a:fld>
            <a:endParaRPr lang="en-US"/>
          </a:p>
        </p:txBody>
      </p:sp>
    </p:spTree>
    <p:extLst>
      <p:ext uri="{BB962C8B-B14F-4D97-AF65-F5344CB8AC3E}">
        <p14:creationId xmlns:p14="http://schemas.microsoft.com/office/powerpoint/2010/main" val="13119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50AF5-7D5F-5E42-8077-F4E89B9FE136}" type="slidenum">
              <a:rPr lang="en-US" smtClean="0"/>
              <a:t>6</a:t>
            </a:fld>
            <a:endParaRPr lang="en-US"/>
          </a:p>
        </p:txBody>
      </p:sp>
    </p:spTree>
    <p:extLst>
      <p:ext uri="{BB962C8B-B14F-4D97-AF65-F5344CB8AC3E}">
        <p14:creationId xmlns:p14="http://schemas.microsoft.com/office/powerpoint/2010/main" val="1324082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9545AB-A672-4A69-A49B-75C30F521206}"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1357342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545AB-A672-4A69-A49B-75C30F521206}"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3051432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545AB-A672-4A69-A49B-75C30F521206}"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10843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545AB-A672-4A69-A49B-75C30F521206}"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58570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9545AB-A672-4A69-A49B-75C30F521206}" type="datetimeFigureOut">
              <a:rPr lang="en-US" smtClean="0"/>
              <a:t>4/19/19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185203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9545AB-A672-4A69-A49B-75C30F521206}"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363366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545AB-A672-4A69-A49B-75C30F521206}" type="datetimeFigureOut">
              <a:rPr lang="en-US" smtClean="0"/>
              <a:t>4/19/19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196864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9545AB-A672-4A69-A49B-75C30F521206}" type="datetimeFigureOut">
              <a:rPr lang="en-US" smtClean="0"/>
              <a:t>4/19/19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33051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545AB-A672-4A69-A49B-75C30F521206}" type="datetimeFigureOut">
              <a:rPr lang="en-US" smtClean="0"/>
              <a:t>4/19/19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354592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545AB-A672-4A69-A49B-75C30F521206}"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857084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9545AB-A672-4A69-A49B-75C30F521206}" type="datetimeFigureOut">
              <a:rPr lang="en-US" smtClean="0"/>
              <a:t>4/19/19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55424-9AA3-4D18-AC4F-EAE57CA04B57}" type="slidenum">
              <a:rPr lang="en-US" smtClean="0"/>
              <a:t>‹#›</a:t>
            </a:fld>
            <a:endParaRPr lang="en-US"/>
          </a:p>
        </p:txBody>
      </p:sp>
    </p:spTree>
    <p:extLst>
      <p:ext uri="{BB962C8B-B14F-4D97-AF65-F5344CB8AC3E}">
        <p14:creationId xmlns:p14="http://schemas.microsoft.com/office/powerpoint/2010/main" val="3247959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545AB-A672-4A69-A49B-75C30F521206}" type="datetimeFigureOut">
              <a:rPr lang="en-US" smtClean="0"/>
              <a:t>4/19/19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55424-9AA3-4D18-AC4F-EAE57CA04B57}" type="slidenum">
              <a:rPr lang="en-US" smtClean="0"/>
              <a:t>‹#›</a:t>
            </a:fld>
            <a:endParaRPr lang="en-US"/>
          </a:p>
        </p:txBody>
      </p:sp>
    </p:spTree>
    <p:extLst>
      <p:ext uri="{BB962C8B-B14F-4D97-AF65-F5344CB8AC3E}">
        <p14:creationId xmlns:p14="http://schemas.microsoft.com/office/powerpoint/2010/main" val="427075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climatekids.nasa.gov/menu/energ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eople/22620970@N04" TargetMode="External"/><Relationship Id="rId4" Type="http://schemas.openxmlformats.org/officeDocument/2006/relationships/hyperlink" Target="https://www.flickr.com/photos/mdfriendofhillary/34371727026/" TargetMode="External"/><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1kUE0BZtTRc" TargetMode="Externa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ia.gov/kids/" TargetMode="Externa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353675" cy="1325563"/>
          </a:xfrm>
        </p:spPr>
        <p:txBody>
          <a:bodyPr/>
          <a:lstStyle/>
          <a:p>
            <a:r>
              <a:rPr lang="en-US" dirty="0" smtClean="0"/>
              <a:t>5</a:t>
            </a:r>
            <a:r>
              <a:rPr lang="en-US" baseline="30000" dirty="0" smtClean="0"/>
              <a:t>th</a:t>
            </a:r>
            <a:r>
              <a:rPr lang="en-US" dirty="0" smtClean="0"/>
              <a:t> Grade What Energy Should You Use?</a:t>
            </a:r>
            <a:endParaRPr lang="en-US" dirty="0"/>
          </a:p>
        </p:txBody>
      </p:sp>
      <p:sp>
        <p:nvSpPr>
          <p:cNvPr id="3" name="Content Placeholder 2"/>
          <p:cNvSpPr>
            <a:spLocks noGrp="1"/>
          </p:cNvSpPr>
          <p:nvPr>
            <p:ph idx="1"/>
          </p:nvPr>
        </p:nvSpPr>
        <p:spPr>
          <a:xfrm>
            <a:off x="838199" y="1476374"/>
            <a:ext cx="9813926" cy="5095875"/>
          </a:xfrm>
        </p:spPr>
        <p:txBody>
          <a:bodyPr>
            <a:normAutofit/>
          </a:bodyPr>
          <a:lstStyle/>
          <a:p>
            <a:pPr marL="0" indent="0">
              <a:buNone/>
            </a:pPr>
            <a:r>
              <a:rPr lang="en-US" b="1" dirty="0"/>
              <a:t>Problem</a:t>
            </a:r>
            <a:endParaRPr lang="en-US" dirty="0"/>
          </a:p>
          <a:p>
            <a:r>
              <a:rPr lang="en-US" dirty="0"/>
              <a:t>What form of energy should the </a:t>
            </a:r>
            <a:r>
              <a:rPr lang="en-US" dirty="0" smtClean="0"/>
              <a:t>More than Once-</a:t>
            </a:r>
            <a:r>
              <a:rPr lang="en-US" dirty="0" err="1" smtClean="0"/>
              <a:t>ler</a:t>
            </a:r>
            <a:r>
              <a:rPr lang="en-US" dirty="0" smtClean="0"/>
              <a:t> use</a:t>
            </a:r>
            <a:r>
              <a:rPr lang="en-US" dirty="0"/>
              <a:t>?</a:t>
            </a:r>
          </a:p>
          <a:p>
            <a:pPr marL="0" indent="0">
              <a:buNone/>
            </a:pPr>
            <a:r>
              <a:rPr lang="en-US" b="1" dirty="0" smtClean="0"/>
              <a:t>Alternatives</a:t>
            </a:r>
            <a:endParaRPr lang="en-US" dirty="0"/>
          </a:p>
          <a:p>
            <a:r>
              <a:rPr lang="en-US" dirty="0"/>
              <a:t>What forms of renewable and non-renewable energy are you examining?</a:t>
            </a:r>
          </a:p>
          <a:p>
            <a:pPr marL="0" indent="0">
              <a:buNone/>
            </a:pPr>
            <a:r>
              <a:rPr lang="en-US" b="1" dirty="0" smtClean="0"/>
              <a:t>Criteria</a:t>
            </a:r>
            <a:endParaRPr lang="en-US" dirty="0"/>
          </a:p>
          <a:p>
            <a:r>
              <a:rPr lang="en-US" dirty="0"/>
              <a:t>What are important considerations related to each alternative?</a:t>
            </a:r>
          </a:p>
          <a:p>
            <a:pPr marL="0" indent="0">
              <a:buNone/>
            </a:pPr>
            <a:r>
              <a:rPr lang="en-US" dirty="0"/>
              <a:t> </a:t>
            </a:r>
            <a:r>
              <a:rPr lang="en-US" b="1" dirty="0" smtClean="0"/>
              <a:t>Decision</a:t>
            </a:r>
            <a:endParaRPr lang="en-US" dirty="0"/>
          </a:p>
          <a:p>
            <a:r>
              <a:rPr lang="en-US" dirty="0"/>
              <a:t>What form of energy would you use if you were trying to be the person who cares about people, planet, and profit?</a:t>
            </a:r>
          </a:p>
        </p:txBody>
      </p:sp>
      <p:sp>
        <p:nvSpPr>
          <p:cNvPr id="4" name="Rectangle 2"/>
          <p:cNvSpPr>
            <a:spLocks noChangeArrowheads="1"/>
          </p:cNvSpPr>
          <p:nvPr/>
        </p:nvSpPr>
        <p:spPr bwMode="auto">
          <a:xfrm>
            <a:off x="8787538" y="2665708"/>
            <a:ext cx="168754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21276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970"/>
            <a:ext cx="11964692" cy="873915"/>
          </a:xfrm>
        </p:spPr>
        <p:txBody>
          <a:bodyPr>
            <a:normAutofit/>
          </a:bodyPr>
          <a:lstStyle/>
          <a:p>
            <a:r>
              <a:rPr lang="en-US" b="1" dirty="0" smtClean="0"/>
              <a:t>Research Using the </a:t>
            </a:r>
            <a:r>
              <a:rPr lang="en-US" b="1" dirty="0" smtClean="0"/>
              <a:t>NASA Climate Kids</a:t>
            </a:r>
            <a:endParaRPr lang="en-US" b="1" dirty="0"/>
          </a:p>
        </p:txBody>
      </p:sp>
      <p:pic>
        <p:nvPicPr>
          <p:cNvPr id="4" name="Picture 3"/>
          <p:cNvPicPr>
            <a:picLocks noChangeAspect="1"/>
          </p:cNvPicPr>
          <p:nvPr/>
        </p:nvPicPr>
        <p:blipFill>
          <a:blip r:embed="rId2"/>
          <a:stretch>
            <a:fillRect/>
          </a:stretch>
        </p:blipFill>
        <p:spPr>
          <a:xfrm>
            <a:off x="508000" y="923075"/>
            <a:ext cx="9588500" cy="5200384"/>
          </a:xfrm>
          <a:prstGeom prst="rect">
            <a:avLst/>
          </a:prstGeom>
        </p:spPr>
      </p:pic>
      <p:sp>
        <p:nvSpPr>
          <p:cNvPr id="5" name="TextBox 4"/>
          <p:cNvSpPr txBox="1"/>
          <p:nvPr/>
        </p:nvSpPr>
        <p:spPr>
          <a:xfrm>
            <a:off x="2857500" y="6211669"/>
            <a:ext cx="4301891" cy="646331"/>
          </a:xfrm>
          <a:prstGeom prst="rect">
            <a:avLst/>
          </a:prstGeom>
          <a:noFill/>
        </p:spPr>
        <p:txBody>
          <a:bodyPr wrap="none" rtlCol="0">
            <a:spAutoFit/>
          </a:bodyPr>
          <a:lstStyle/>
          <a:p>
            <a:r>
              <a:rPr lang="en-US" u="sng" dirty="0">
                <a:hlinkClick r:id="rId3"/>
              </a:rPr>
              <a:t>https://climatekids.nasa.gov/menu/energy/</a:t>
            </a:r>
            <a:endParaRPr lang="en-US" dirty="0"/>
          </a:p>
          <a:p>
            <a:endParaRPr lang="en-US" dirty="0"/>
          </a:p>
        </p:txBody>
      </p:sp>
    </p:spTree>
    <p:extLst>
      <p:ext uri="{BB962C8B-B14F-4D97-AF65-F5344CB8AC3E}">
        <p14:creationId xmlns:p14="http://schemas.microsoft.com/office/powerpoint/2010/main" val="6713617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Rank the alternatives.</a:t>
            </a:r>
            <a:endParaRPr lang="en-US" b="1" dirty="0"/>
          </a:p>
        </p:txBody>
      </p:sp>
      <p:sp>
        <p:nvSpPr>
          <p:cNvPr id="3" name="Content Placeholder 2"/>
          <p:cNvSpPr>
            <a:spLocks noGrp="1"/>
          </p:cNvSpPr>
          <p:nvPr>
            <p:ph idx="1"/>
          </p:nvPr>
        </p:nvSpPr>
        <p:spPr/>
        <p:txBody>
          <a:bodyPr/>
          <a:lstStyle/>
          <a:p>
            <a:pPr marL="0" indent="0">
              <a:buNone/>
            </a:pPr>
            <a:r>
              <a:rPr lang="en-US" dirty="0"/>
              <a:t>Guiding/reflective Questions</a:t>
            </a:r>
          </a:p>
          <a:p>
            <a:r>
              <a:rPr lang="en-US" dirty="0"/>
              <a:t>Which resources are scarce? Scarce resources are non-renewable. Which energy sources are scarce? </a:t>
            </a:r>
          </a:p>
          <a:p>
            <a:r>
              <a:rPr lang="en-US" dirty="0"/>
              <a:t>What are the costs of the different energy choices?</a:t>
            </a:r>
          </a:p>
          <a:p>
            <a:r>
              <a:rPr lang="en-US" dirty="0"/>
              <a:t>What are the benefits of the choices?</a:t>
            </a:r>
          </a:p>
          <a:p>
            <a:r>
              <a:rPr lang="en-US" dirty="0"/>
              <a:t>Which decision would you make based on the criteria mentioned by the </a:t>
            </a:r>
            <a:r>
              <a:rPr lang="en-US" dirty="0" smtClean="0"/>
              <a:t>More than Once-</a:t>
            </a:r>
            <a:r>
              <a:rPr lang="en-US" dirty="0" err="1" smtClean="0"/>
              <a:t>ler</a:t>
            </a:r>
            <a:r>
              <a:rPr lang="en-US" dirty="0" smtClean="0"/>
              <a:t>?</a:t>
            </a:r>
            <a:endParaRPr lang="en-US" dirty="0"/>
          </a:p>
          <a:p>
            <a:r>
              <a:rPr lang="en-US" dirty="0"/>
              <a:t>Based on your research, are there any other things you would recommend to </a:t>
            </a:r>
            <a:r>
              <a:rPr lang="en-US" dirty="0"/>
              <a:t>More than Once-</a:t>
            </a:r>
            <a:r>
              <a:rPr lang="en-US" dirty="0" err="1"/>
              <a:t>ler</a:t>
            </a:r>
            <a:r>
              <a:rPr lang="en-US" dirty="0" smtClean="0"/>
              <a:t>?</a:t>
            </a:r>
            <a:endParaRPr lang="en-US" dirty="0"/>
          </a:p>
          <a:p>
            <a:endParaRPr lang="en-US" dirty="0"/>
          </a:p>
        </p:txBody>
      </p:sp>
    </p:spTree>
    <p:extLst>
      <p:ext uri="{BB962C8B-B14F-4D97-AF65-F5344CB8AC3E}">
        <p14:creationId xmlns:p14="http://schemas.microsoft.com/office/powerpoint/2010/main" val="5650295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263525"/>
            <a:ext cx="10515600" cy="1019175"/>
          </a:xfrm>
        </p:spPr>
        <p:txBody>
          <a:bodyPr/>
          <a:lstStyle/>
          <a:p>
            <a:r>
              <a:rPr lang="en-US" b="1" dirty="0" smtClean="0"/>
              <a:t>Write </a:t>
            </a:r>
            <a:r>
              <a:rPr lang="en-US" b="1" dirty="0" smtClean="0"/>
              <a:t>proposal to More than Once-</a:t>
            </a:r>
            <a:r>
              <a:rPr lang="en-US" b="1" dirty="0" err="1" smtClean="0"/>
              <a:t>ler</a:t>
            </a:r>
            <a:endParaRPr lang="en-US" b="1" dirty="0"/>
          </a:p>
        </p:txBody>
      </p:sp>
      <p:sp>
        <p:nvSpPr>
          <p:cNvPr id="3" name="Rectangle 2"/>
          <p:cNvSpPr/>
          <p:nvPr/>
        </p:nvSpPr>
        <p:spPr>
          <a:xfrm>
            <a:off x="793750" y="1349374"/>
            <a:ext cx="10922000" cy="4524315"/>
          </a:xfrm>
          <a:prstGeom prst="rect">
            <a:avLst/>
          </a:prstGeom>
        </p:spPr>
        <p:txBody>
          <a:bodyPr wrap="square">
            <a:spAutoFit/>
          </a:bodyPr>
          <a:lstStyle/>
          <a:p>
            <a:r>
              <a:rPr lang="en-US" sz="2400" dirty="0"/>
              <a:t>Dear The More Than Once-</a:t>
            </a:r>
            <a:r>
              <a:rPr lang="en-US" sz="2400" dirty="0" err="1"/>
              <a:t>ler</a:t>
            </a:r>
            <a:r>
              <a:rPr lang="en-US" sz="2400" dirty="0"/>
              <a:t>, </a:t>
            </a:r>
          </a:p>
          <a:p>
            <a:r>
              <a:rPr lang="en-US" sz="2400" dirty="0"/>
              <a:t>Our team has reviewed all of the data that you provided and are suggesting the following types of energy for Sustainable </a:t>
            </a:r>
            <a:r>
              <a:rPr lang="en-US" sz="2400" dirty="0" err="1"/>
              <a:t>Thneeds</a:t>
            </a:r>
            <a:r>
              <a:rPr lang="en-US" sz="2400" dirty="0"/>
              <a:t> Inc.  We have ranked the types of energy in order beginning with our top choice.  </a:t>
            </a:r>
          </a:p>
          <a:p>
            <a:r>
              <a:rPr lang="en-US" sz="2400" dirty="0"/>
              <a:t> </a:t>
            </a:r>
          </a:p>
          <a:p>
            <a:r>
              <a:rPr lang="en-US" sz="2400" dirty="0"/>
              <a:t>Top Choice of Energy:		</a:t>
            </a:r>
          </a:p>
          <a:p>
            <a:r>
              <a:rPr lang="en-US" sz="2400" dirty="0"/>
              <a:t> </a:t>
            </a:r>
          </a:p>
          <a:p>
            <a:r>
              <a:rPr lang="en-US" sz="2400" dirty="0"/>
              <a:t>Alternate Choice #1:		                       Alternate Choice #2:</a:t>
            </a:r>
          </a:p>
          <a:p>
            <a:r>
              <a:rPr lang="en-US" sz="2400" dirty="0"/>
              <a:t> </a:t>
            </a:r>
          </a:p>
          <a:p>
            <a:r>
              <a:rPr lang="en-US" sz="2400" dirty="0"/>
              <a:t>Alternate Choice #3:                                     Alternate Choice #4:</a:t>
            </a:r>
          </a:p>
          <a:p>
            <a:r>
              <a:rPr lang="en-US" sz="2400" dirty="0"/>
              <a:t>		</a:t>
            </a:r>
          </a:p>
          <a:p>
            <a:r>
              <a:rPr lang="en-US" sz="2400" dirty="0"/>
              <a:t>The evidence we used to make our choice was:</a:t>
            </a:r>
          </a:p>
        </p:txBody>
      </p:sp>
    </p:spTree>
    <p:extLst>
      <p:ext uri="{BB962C8B-B14F-4D97-AF65-F5344CB8AC3E}">
        <p14:creationId xmlns:p14="http://schemas.microsoft.com/office/powerpoint/2010/main" val="591620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599" y="297392"/>
            <a:ext cx="4429395" cy="921808"/>
          </a:xfrm>
        </p:spPr>
        <p:txBody>
          <a:bodyPr>
            <a:normAutofit/>
          </a:bodyPr>
          <a:lstStyle/>
          <a:p>
            <a:r>
              <a:rPr lang="en-US" b="1" dirty="0" smtClean="0"/>
              <a:t>Image Analysis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488797456"/>
              </p:ext>
            </p:extLst>
          </p:nvPr>
        </p:nvGraphicFramePr>
        <p:xfrm>
          <a:off x="275439" y="1658139"/>
          <a:ext cx="4803507" cy="4236565"/>
        </p:xfrm>
        <a:graphic>
          <a:graphicData uri="http://schemas.openxmlformats.org/drawingml/2006/table">
            <a:tbl>
              <a:tblPr firstRow="1" bandRow="1">
                <a:tableStyleId>{5C22544A-7EE6-4342-B048-85BDC9FD1C3A}</a:tableStyleId>
              </a:tblPr>
              <a:tblGrid>
                <a:gridCol w="1601169"/>
                <a:gridCol w="1601169"/>
                <a:gridCol w="1601169"/>
              </a:tblGrid>
              <a:tr h="679238">
                <a:tc>
                  <a:txBody>
                    <a:bodyPr/>
                    <a:lstStyle/>
                    <a:p>
                      <a:r>
                        <a:rPr lang="en-US" dirty="0" smtClean="0"/>
                        <a:t>What do I see?</a:t>
                      </a:r>
                      <a:endParaRPr lang="en-US" dirty="0"/>
                    </a:p>
                  </a:txBody>
                  <a:tcPr/>
                </a:tc>
                <a:tc>
                  <a:txBody>
                    <a:bodyPr/>
                    <a:lstStyle/>
                    <a:p>
                      <a:r>
                        <a:rPr lang="en-US" dirty="0" smtClean="0"/>
                        <a:t>What do I think?</a:t>
                      </a:r>
                      <a:endParaRPr lang="en-US" dirty="0"/>
                    </a:p>
                  </a:txBody>
                  <a:tcPr/>
                </a:tc>
                <a:tc>
                  <a:txBody>
                    <a:bodyPr/>
                    <a:lstStyle/>
                    <a:p>
                      <a:r>
                        <a:rPr lang="en-US" dirty="0" smtClean="0"/>
                        <a:t>What do I wonder?</a:t>
                      </a:r>
                      <a:endParaRPr lang="en-US" dirty="0"/>
                    </a:p>
                  </a:txBody>
                  <a:tcPr/>
                </a:tc>
              </a:tr>
              <a:tr h="3557327">
                <a:tc>
                  <a:txBody>
                    <a:bodyPr/>
                    <a:lstStyle/>
                    <a:p>
                      <a:r>
                        <a:rPr lang="en-US" dirty="0" smtClean="0"/>
                        <a:t>What do you see in the picture</a:t>
                      </a:r>
                      <a:r>
                        <a:rPr lang="en-US" dirty="0" smtClean="0"/>
                        <a:t>?</a:t>
                      </a:r>
                    </a:p>
                    <a:p>
                      <a:r>
                        <a:rPr lang="en-US" dirty="0" smtClean="0"/>
                        <a:t>What</a:t>
                      </a:r>
                      <a:r>
                        <a:rPr lang="en-US" baseline="0" dirty="0" smtClean="0"/>
                        <a:t> do you see in the caption?</a:t>
                      </a:r>
                      <a:endParaRPr lang="en-US" dirty="0" smtClean="0"/>
                    </a:p>
                    <a:p>
                      <a:endParaRPr lang="en-US" dirty="0" smtClean="0"/>
                    </a:p>
                    <a:p>
                      <a:endParaRPr lang="en-US" dirty="0"/>
                    </a:p>
                  </a:txBody>
                  <a:tcPr/>
                </a:tc>
                <a:tc>
                  <a:txBody>
                    <a:bodyPr/>
                    <a:lstStyle/>
                    <a:p>
                      <a:r>
                        <a:rPr lang="en-US" dirty="0" smtClean="0"/>
                        <a:t>What</a:t>
                      </a:r>
                      <a:r>
                        <a:rPr lang="en-US" baseline="0" dirty="0" smtClean="0"/>
                        <a:t> was happening?</a:t>
                      </a:r>
                    </a:p>
                    <a:p>
                      <a:r>
                        <a:rPr lang="en-US" baseline="0" dirty="0" smtClean="0"/>
                        <a:t>Who were the people?</a:t>
                      </a:r>
                    </a:p>
                    <a:p>
                      <a:r>
                        <a:rPr lang="en-US" baseline="0" dirty="0" smtClean="0"/>
                        <a:t>Why were they carrying a sign?</a:t>
                      </a:r>
                      <a:endParaRPr lang="en-US" dirty="0" smtClean="0"/>
                    </a:p>
                    <a:p>
                      <a:r>
                        <a:rPr lang="en-US" dirty="0" smtClean="0"/>
                        <a:t>What</a:t>
                      </a:r>
                      <a:r>
                        <a:rPr lang="en-US" baseline="0" dirty="0" smtClean="0"/>
                        <a:t> is their message?</a:t>
                      </a:r>
                      <a:endParaRPr lang="en-US" dirty="0" smtClean="0"/>
                    </a:p>
                  </a:txBody>
                  <a:tcPr/>
                </a:tc>
                <a:tc>
                  <a:txBody>
                    <a:bodyPr/>
                    <a:lstStyle/>
                    <a:p>
                      <a:endParaRPr lang="en-US" dirty="0" smtClean="0"/>
                    </a:p>
                  </a:txBody>
                  <a:tcPr/>
                </a:tc>
              </a:tr>
            </a:tbl>
          </a:graphicData>
        </a:graphic>
      </p:graphicFrame>
      <p:sp>
        <p:nvSpPr>
          <p:cNvPr id="4" name="Rectangle 3"/>
          <p:cNvSpPr/>
          <p:nvPr/>
        </p:nvSpPr>
        <p:spPr>
          <a:xfrm>
            <a:off x="5233341" y="5657671"/>
            <a:ext cx="7264703" cy="1200329"/>
          </a:xfrm>
          <a:prstGeom prst="rect">
            <a:avLst/>
          </a:prstGeom>
        </p:spPr>
        <p:txBody>
          <a:bodyPr wrap="square">
            <a:spAutoFit/>
          </a:bodyPr>
          <a:lstStyle/>
          <a:p>
            <a:r>
              <a:rPr lang="en-US" u="sng" dirty="0">
                <a:hlinkClick r:id="rId3"/>
              </a:rPr>
              <a:t>Edward Kimmel</a:t>
            </a:r>
            <a:r>
              <a:rPr lang="en-US" dirty="0"/>
              <a:t> from Takoma Park, MD </a:t>
            </a:r>
            <a:r>
              <a:rPr lang="en-US" u="sng" dirty="0" smtClean="0">
                <a:hlinkClick r:id="rId4"/>
              </a:rPr>
              <a:t>Climate </a:t>
            </a:r>
            <a:r>
              <a:rPr lang="en-US" u="sng" dirty="0">
                <a:hlinkClick r:id="rId4"/>
              </a:rPr>
              <a:t>March 0777 </a:t>
            </a:r>
            <a:r>
              <a:rPr lang="en-US" u="sng" dirty="0" smtClean="0">
                <a:hlinkClick r:id="rId4"/>
              </a:rPr>
              <a:t>Lorax</a:t>
            </a:r>
            <a:endParaRPr lang="en-US" u="sng" dirty="0" smtClean="0"/>
          </a:p>
          <a:p>
            <a:endParaRPr lang="en-US" dirty="0"/>
          </a:p>
          <a:p>
            <a:pPr fontAlgn="t"/>
            <a:r>
              <a:rPr lang="en-US" dirty="0"/>
              <a:t>Placard "We speak for the trees" at the Climate March. Reference to </a:t>
            </a:r>
            <a:r>
              <a:rPr lang="en-US" dirty="0" smtClean="0"/>
              <a:t>Dr. </a:t>
            </a:r>
            <a:r>
              <a:rPr lang="en-US" dirty="0"/>
              <a:t>Seuss's </a:t>
            </a:r>
            <a:r>
              <a:rPr lang="en-US" i="1" dirty="0"/>
              <a:t>The </a:t>
            </a:r>
            <a:r>
              <a:rPr lang="en-US" i="1" dirty="0" err="1"/>
              <a:t>Lorax</a:t>
            </a:r>
            <a:r>
              <a:rPr lang="en-US" dirty="0"/>
              <a:t>.</a:t>
            </a:r>
          </a:p>
        </p:txBody>
      </p:sp>
      <p:pic>
        <p:nvPicPr>
          <p:cNvPr id="6" name="Picture 5" descr="Climate_March_0777_Lorax_(3437172702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2207" y="175590"/>
            <a:ext cx="6780597" cy="5311559"/>
          </a:xfrm>
          <a:prstGeom prst="rect">
            <a:avLst/>
          </a:prstGeom>
        </p:spPr>
      </p:pic>
    </p:spTree>
    <p:extLst>
      <p:ext uri="{BB962C8B-B14F-4D97-AF65-F5344CB8AC3E}">
        <p14:creationId xmlns:p14="http://schemas.microsoft.com/office/powerpoint/2010/main" val="21462472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479" y="128058"/>
            <a:ext cx="8731101" cy="646331"/>
          </a:xfrm>
          <a:prstGeom prst="rect">
            <a:avLst/>
          </a:prstGeom>
          <a:noFill/>
        </p:spPr>
        <p:txBody>
          <a:bodyPr wrap="none" rtlCol="0">
            <a:spAutoFit/>
          </a:bodyPr>
          <a:lstStyle/>
          <a:p>
            <a:pPr algn="ctr"/>
            <a:r>
              <a:rPr lang="en-US" sz="3600" dirty="0" smtClean="0"/>
              <a:t>Watch the video:  </a:t>
            </a:r>
            <a:r>
              <a:rPr lang="en-US" sz="3600" dirty="0" smtClean="0"/>
              <a:t>What </a:t>
            </a:r>
            <a:r>
              <a:rPr lang="en-US" sz="3600" dirty="0" smtClean="0"/>
              <a:t>is renewable energy</a:t>
            </a:r>
            <a:r>
              <a:rPr lang="en-US" sz="3600" dirty="0" smtClean="0"/>
              <a:t>?</a:t>
            </a:r>
            <a:endParaRPr lang="en-US" sz="3600" dirty="0"/>
          </a:p>
        </p:txBody>
      </p:sp>
      <p:sp>
        <p:nvSpPr>
          <p:cNvPr id="4" name="Rectangle 3"/>
          <p:cNvSpPr/>
          <p:nvPr/>
        </p:nvSpPr>
        <p:spPr>
          <a:xfrm>
            <a:off x="3057525" y="6488668"/>
            <a:ext cx="4923592" cy="369332"/>
          </a:xfrm>
          <a:prstGeom prst="rect">
            <a:avLst/>
          </a:prstGeom>
        </p:spPr>
        <p:txBody>
          <a:bodyPr wrap="none">
            <a:spAutoFit/>
          </a:bodyPr>
          <a:lstStyle/>
          <a:p>
            <a:r>
              <a:rPr lang="en-US" dirty="0">
                <a:hlinkClick r:id="rId2"/>
              </a:rPr>
              <a:t>https://www.youtube.com/watch?v=</a:t>
            </a:r>
            <a:r>
              <a:rPr lang="en-US" dirty="0" smtClean="0">
                <a:hlinkClick r:id="rId2"/>
              </a:rPr>
              <a:t>1kUE0BZtTRc</a:t>
            </a:r>
            <a:r>
              <a:rPr lang="en-US" dirty="0" smtClean="0"/>
              <a:t> </a:t>
            </a:r>
            <a:endParaRPr lang="en-US" dirty="0"/>
          </a:p>
        </p:txBody>
      </p:sp>
      <p:pic>
        <p:nvPicPr>
          <p:cNvPr id="8" name="Content Placeholder 7"/>
          <p:cNvPicPr>
            <a:picLocks noGrp="1" noChangeAspect="1"/>
          </p:cNvPicPr>
          <p:nvPr>
            <p:ph idx="1"/>
          </p:nvPr>
        </p:nvPicPr>
        <p:blipFill>
          <a:blip r:embed="rId3"/>
          <a:srcRect l="-19047" r="-19047"/>
          <a:stretch>
            <a:fillRect/>
          </a:stretch>
        </p:blipFill>
        <p:spPr>
          <a:xfrm>
            <a:off x="-1058974" y="730250"/>
            <a:ext cx="14079624" cy="5826125"/>
          </a:xfrm>
        </p:spPr>
      </p:pic>
    </p:spTree>
    <p:extLst>
      <p:ext uri="{BB962C8B-B14F-4D97-AF65-F5344CB8AC3E}">
        <p14:creationId xmlns:p14="http://schemas.microsoft.com/office/powerpoint/2010/main" val="4984110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3444"/>
          </a:xfrm>
        </p:spPr>
        <p:txBody>
          <a:bodyPr>
            <a:normAutofit fontScale="90000"/>
          </a:bodyPr>
          <a:lstStyle/>
          <a:p>
            <a:r>
              <a:rPr lang="en-US" dirty="0" smtClean="0"/>
              <a:t>Read the informational </a:t>
            </a:r>
            <a:r>
              <a:rPr lang="en-US" dirty="0" smtClean="0"/>
              <a:t>texts (</a:t>
            </a:r>
            <a:r>
              <a:rPr lang="en-US" dirty="0" err="1" smtClean="0"/>
              <a:t>Readworks</a:t>
            </a:r>
            <a:r>
              <a:rPr lang="en-US" dirty="0" smtClean="0"/>
              <a:t>)</a:t>
            </a:r>
            <a:endParaRPr lang="en-US" dirty="0"/>
          </a:p>
        </p:txBody>
      </p:sp>
      <p:pic>
        <p:nvPicPr>
          <p:cNvPr id="7" name="Picture 6"/>
          <p:cNvPicPr>
            <a:picLocks noChangeAspect="1"/>
          </p:cNvPicPr>
          <p:nvPr/>
        </p:nvPicPr>
        <p:blipFill>
          <a:blip r:embed="rId2"/>
          <a:stretch>
            <a:fillRect/>
          </a:stretch>
        </p:blipFill>
        <p:spPr>
          <a:xfrm>
            <a:off x="2003779" y="1070964"/>
            <a:ext cx="7885053" cy="5635528"/>
          </a:xfrm>
          <a:prstGeom prst="rect">
            <a:avLst/>
          </a:prstGeom>
        </p:spPr>
      </p:pic>
    </p:spTree>
    <p:extLst>
      <p:ext uri="{BB962C8B-B14F-4D97-AF65-F5344CB8AC3E}">
        <p14:creationId xmlns:p14="http://schemas.microsoft.com/office/powerpoint/2010/main" val="9202872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3444"/>
          </a:xfrm>
        </p:spPr>
        <p:txBody>
          <a:bodyPr>
            <a:normAutofit fontScale="90000"/>
          </a:bodyPr>
          <a:lstStyle/>
          <a:p>
            <a:r>
              <a:rPr lang="en-US" dirty="0" smtClean="0"/>
              <a:t>Read the informational </a:t>
            </a:r>
            <a:r>
              <a:rPr lang="en-US" dirty="0" smtClean="0"/>
              <a:t>texts (</a:t>
            </a:r>
            <a:r>
              <a:rPr lang="en-US" dirty="0" err="1" smtClean="0"/>
              <a:t>ReadWorks</a:t>
            </a:r>
            <a:r>
              <a:rPr lang="en-US" dirty="0" smtClean="0"/>
              <a:t>)</a:t>
            </a:r>
            <a:endParaRPr lang="en-US" dirty="0"/>
          </a:p>
        </p:txBody>
      </p:sp>
      <p:pic>
        <p:nvPicPr>
          <p:cNvPr id="4" name="Picture 3"/>
          <p:cNvPicPr>
            <a:picLocks noChangeAspect="1"/>
          </p:cNvPicPr>
          <p:nvPr/>
        </p:nvPicPr>
        <p:blipFill>
          <a:blip r:embed="rId2"/>
          <a:stretch>
            <a:fillRect/>
          </a:stretch>
        </p:blipFill>
        <p:spPr>
          <a:xfrm>
            <a:off x="1720264" y="1101565"/>
            <a:ext cx="8629422" cy="5584316"/>
          </a:xfrm>
          <a:prstGeom prst="rect">
            <a:avLst/>
          </a:prstGeom>
        </p:spPr>
      </p:pic>
    </p:spTree>
    <p:extLst>
      <p:ext uri="{BB962C8B-B14F-4D97-AF65-F5344CB8AC3E}">
        <p14:creationId xmlns:p14="http://schemas.microsoft.com/office/powerpoint/2010/main" val="9681398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083800" cy="682625"/>
          </a:xfrm>
        </p:spPr>
        <p:txBody>
          <a:bodyPr>
            <a:normAutofit fontScale="90000"/>
          </a:bodyPr>
          <a:lstStyle/>
          <a:p>
            <a:r>
              <a:rPr lang="en-US" dirty="0" smtClean="0"/>
              <a:t>Read the Informational </a:t>
            </a:r>
            <a:r>
              <a:rPr lang="en-US" dirty="0" smtClean="0"/>
              <a:t>Text (NEED) </a:t>
            </a:r>
            <a:endParaRPr lang="en-US" dirty="0"/>
          </a:p>
        </p:txBody>
      </p:sp>
      <p:pic>
        <p:nvPicPr>
          <p:cNvPr id="6" name="Content Placeholder 5"/>
          <p:cNvPicPr>
            <a:picLocks noGrp="1" noChangeAspect="1"/>
          </p:cNvPicPr>
          <p:nvPr>
            <p:ph idx="1"/>
          </p:nvPr>
        </p:nvPicPr>
        <p:blipFill>
          <a:blip r:embed="rId3"/>
          <a:srcRect l="-26999" r="-26999"/>
          <a:stretch>
            <a:fillRect/>
          </a:stretch>
        </p:blipFill>
        <p:spPr>
          <a:xfrm>
            <a:off x="-1032378" y="1031876"/>
            <a:ext cx="13619251" cy="5635624"/>
          </a:xfrm>
        </p:spPr>
      </p:pic>
    </p:spTree>
    <p:extLst>
      <p:ext uri="{BB962C8B-B14F-4D97-AF65-F5344CB8AC3E}">
        <p14:creationId xmlns:p14="http://schemas.microsoft.com/office/powerpoint/2010/main" val="12073942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0686" y="1643062"/>
            <a:ext cx="4360332" cy="4351338"/>
          </a:xfrm>
        </p:spPr>
        <p:txBody>
          <a:bodyPr>
            <a:normAutofit/>
          </a:bodyPr>
          <a:lstStyle/>
          <a:p>
            <a:r>
              <a:rPr lang="en-US" sz="3200" dirty="0" smtClean="0"/>
              <a:t>What is the problem?</a:t>
            </a:r>
          </a:p>
          <a:p>
            <a:r>
              <a:rPr lang="en-US" sz="3200" dirty="0" smtClean="0"/>
              <a:t>What is </a:t>
            </a:r>
            <a:r>
              <a:rPr lang="en-US" sz="3200" dirty="0" smtClean="0"/>
              <a:t>the More Than Once-</a:t>
            </a:r>
            <a:r>
              <a:rPr lang="en-US" sz="3200" dirty="0" err="1" smtClean="0"/>
              <a:t>ler</a:t>
            </a:r>
            <a:r>
              <a:rPr lang="en-US" sz="3200" dirty="0" smtClean="0"/>
              <a:t> asking you to do?</a:t>
            </a:r>
            <a:endParaRPr lang="en-US" sz="3200" dirty="0"/>
          </a:p>
        </p:txBody>
      </p:sp>
      <p:sp>
        <p:nvSpPr>
          <p:cNvPr id="5" name="TextBox 4"/>
          <p:cNvSpPr txBox="1"/>
          <p:nvPr/>
        </p:nvSpPr>
        <p:spPr>
          <a:xfrm>
            <a:off x="6837305" y="551623"/>
            <a:ext cx="5507095" cy="769441"/>
          </a:xfrm>
          <a:prstGeom prst="rect">
            <a:avLst/>
          </a:prstGeom>
          <a:noFill/>
        </p:spPr>
        <p:txBody>
          <a:bodyPr wrap="square" rtlCol="0">
            <a:spAutoFit/>
          </a:bodyPr>
          <a:lstStyle/>
          <a:p>
            <a:r>
              <a:rPr lang="en-US" sz="4400" dirty="0" smtClean="0"/>
              <a:t>Introduce the problem.</a:t>
            </a:r>
            <a:endParaRPr lang="en-US" sz="4400" dirty="0"/>
          </a:p>
        </p:txBody>
      </p:sp>
      <p:sp>
        <p:nvSpPr>
          <p:cNvPr id="2" name="Rectangle 1"/>
          <p:cNvSpPr/>
          <p:nvPr/>
        </p:nvSpPr>
        <p:spPr>
          <a:xfrm>
            <a:off x="0" y="136148"/>
            <a:ext cx="6840068" cy="6463309"/>
          </a:xfrm>
          <a:prstGeom prst="rect">
            <a:avLst/>
          </a:prstGeom>
        </p:spPr>
        <p:txBody>
          <a:bodyPr wrap="square">
            <a:spAutoFit/>
          </a:bodyPr>
          <a:lstStyle/>
          <a:p>
            <a:r>
              <a:rPr lang="en-US" dirty="0"/>
              <a:t>Sustainable </a:t>
            </a:r>
            <a:r>
              <a:rPr lang="en-US" dirty="0" err="1"/>
              <a:t>Thneeds</a:t>
            </a:r>
            <a:r>
              <a:rPr lang="en-US" dirty="0"/>
              <a:t> Inc.</a:t>
            </a:r>
          </a:p>
          <a:p>
            <a:r>
              <a:rPr lang="en-US" dirty="0"/>
              <a:t>2015 Solution Way</a:t>
            </a:r>
          </a:p>
          <a:p>
            <a:r>
              <a:rPr lang="en-US" dirty="0" err="1"/>
              <a:t>Cleanville</a:t>
            </a:r>
            <a:r>
              <a:rPr lang="en-US" dirty="0"/>
              <a:t>, FL 36498</a:t>
            </a:r>
          </a:p>
          <a:p>
            <a:r>
              <a:rPr lang="en-US" dirty="0"/>
              <a:t> </a:t>
            </a:r>
          </a:p>
          <a:p>
            <a:r>
              <a:rPr lang="en-US" dirty="0"/>
              <a:t>Dear Students, </a:t>
            </a:r>
          </a:p>
          <a:p>
            <a:r>
              <a:rPr lang="en-US" dirty="0"/>
              <a:t> </a:t>
            </a:r>
          </a:p>
          <a:p>
            <a:r>
              <a:rPr lang="en-US" dirty="0"/>
              <a:t>My name is The More Than Once-</a:t>
            </a:r>
            <a:r>
              <a:rPr lang="en-US" dirty="0" err="1"/>
              <a:t>ler</a:t>
            </a:r>
            <a:r>
              <a:rPr lang="en-US" dirty="0"/>
              <a:t> and I am the new Sustainability Manager of Sustainable </a:t>
            </a:r>
            <a:r>
              <a:rPr lang="en-US" dirty="0" err="1"/>
              <a:t>Thneeds</a:t>
            </a:r>
            <a:r>
              <a:rPr lang="en-US" dirty="0"/>
              <a:t> Inc., a manufacturing company in Florida. We are building a new factory in Florida and need to decide which type of energy to use to power it. The kids in the local community want us to use a form of energy that will protect Florida’s environment so that they will have a clean and safe place to live when they grow up.</a:t>
            </a:r>
          </a:p>
          <a:p>
            <a:r>
              <a:rPr lang="en-US" dirty="0"/>
              <a:t>We need to know what type of energy you would suggest that our developers use in our new factory.  We have given you an energy chart to help you make your decision.  </a:t>
            </a:r>
          </a:p>
          <a:p>
            <a:r>
              <a:rPr lang="en-US" dirty="0"/>
              <a:t>Please write us back on the attached template, including how you arrived at your decision. Thank you for your assistance with this project!</a:t>
            </a:r>
          </a:p>
          <a:p>
            <a:r>
              <a:rPr lang="en-US" dirty="0"/>
              <a:t> </a:t>
            </a:r>
          </a:p>
          <a:p>
            <a:r>
              <a:rPr lang="en-US" dirty="0"/>
              <a:t>Regards,</a:t>
            </a:r>
          </a:p>
          <a:p>
            <a:r>
              <a:rPr lang="en-US" dirty="0"/>
              <a:t>The More Than Once-</a:t>
            </a:r>
            <a:r>
              <a:rPr lang="en-US" dirty="0" err="1"/>
              <a:t>ler</a:t>
            </a:r>
            <a:endParaRPr lang="en-US" dirty="0"/>
          </a:p>
          <a:p>
            <a:r>
              <a:rPr lang="en-US" dirty="0"/>
              <a:t>Sustainable </a:t>
            </a:r>
            <a:r>
              <a:rPr lang="en-US" dirty="0" err="1"/>
              <a:t>Thneeds</a:t>
            </a:r>
            <a:r>
              <a:rPr lang="en-US" dirty="0"/>
              <a:t> Inc.</a:t>
            </a:r>
          </a:p>
        </p:txBody>
      </p:sp>
    </p:spTree>
    <p:extLst>
      <p:ext uri="{BB962C8B-B14F-4D97-AF65-F5344CB8AC3E}">
        <p14:creationId xmlns:p14="http://schemas.microsoft.com/office/powerpoint/2010/main" val="14363070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03" y="233502"/>
            <a:ext cx="9009522" cy="27449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Research the alternatives.</a:t>
            </a: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5" name="Picture 4"/>
          <p:cNvPicPr>
            <a:picLocks noChangeAspect="1"/>
          </p:cNvPicPr>
          <p:nvPr/>
        </p:nvPicPr>
        <p:blipFill>
          <a:blip r:embed="rId2"/>
          <a:stretch>
            <a:fillRect/>
          </a:stretch>
        </p:blipFill>
        <p:spPr>
          <a:xfrm>
            <a:off x="449130" y="1016678"/>
            <a:ext cx="10441120" cy="5581428"/>
          </a:xfrm>
          <a:prstGeom prst="rect">
            <a:avLst/>
          </a:prstGeom>
        </p:spPr>
      </p:pic>
    </p:spTree>
    <p:extLst>
      <p:ext uri="{BB962C8B-B14F-4D97-AF65-F5344CB8AC3E}">
        <p14:creationId xmlns:p14="http://schemas.microsoft.com/office/powerpoint/2010/main" val="120829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970"/>
            <a:ext cx="11964692" cy="873915"/>
          </a:xfrm>
        </p:spPr>
        <p:txBody>
          <a:bodyPr>
            <a:normAutofit/>
          </a:bodyPr>
          <a:lstStyle/>
          <a:p>
            <a:r>
              <a:rPr lang="en-US" b="1" dirty="0" smtClean="0"/>
              <a:t>Research Using the </a:t>
            </a:r>
            <a:r>
              <a:rPr lang="en-US" b="1" dirty="0" err="1" smtClean="0"/>
              <a:t>EIA.gov</a:t>
            </a:r>
            <a:endParaRPr lang="en-US" b="1" dirty="0"/>
          </a:p>
        </p:txBody>
      </p:sp>
      <p:sp>
        <p:nvSpPr>
          <p:cNvPr id="3" name="Content Placeholder 2"/>
          <p:cNvSpPr>
            <a:spLocks noGrp="1"/>
          </p:cNvSpPr>
          <p:nvPr>
            <p:ph idx="1"/>
          </p:nvPr>
        </p:nvSpPr>
        <p:spPr>
          <a:xfrm>
            <a:off x="101600" y="6207125"/>
            <a:ext cx="8788400" cy="473074"/>
          </a:xfrm>
        </p:spPr>
        <p:txBody>
          <a:bodyPr>
            <a:normAutofit fontScale="92500" lnSpcReduction="10000"/>
          </a:bodyPr>
          <a:lstStyle/>
          <a:p>
            <a:r>
              <a:rPr lang="en-US" sz="3200" u="sng" dirty="0" smtClean="0">
                <a:hlinkClick r:id="rId2"/>
              </a:rPr>
              <a:t>https</a:t>
            </a:r>
            <a:r>
              <a:rPr lang="en-US" sz="3200" u="sng" dirty="0">
                <a:hlinkClick r:id="rId2"/>
              </a:rPr>
              <a:t>://www.eia.gov/kids/</a:t>
            </a:r>
            <a:r>
              <a:rPr lang="en-US" sz="3200" dirty="0"/>
              <a:t> </a:t>
            </a:r>
            <a:endParaRPr lang="en-US" sz="3200" dirty="0"/>
          </a:p>
        </p:txBody>
      </p:sp>
      <p:pic>
        <p:nvPicPr>
          <p:cNvPr id="4" name="Picture 3"/>
          <p:cNvPicPr>
            <a:picLocks noChangeAspect="1"/>
          </p:cNvPicPr>
          <p:nvPr/>
        </p:nvPicPr>
        <p:blipFill>
          <a:blip r:embed="rId3"/>
          <a:stretch>
            <a:fillRect/>
          </a:stretch>
        </p:blipFill>
        <p:spPr>
          <a:xfrm>
            <a:off x="0" y="939800"/>
            <a:ext cx="12192000" cy="4973795"/>
          </a:xfrm>
          <a:prstGeom prst="rect">
            <a:avLst/>
          </a:prstGeom>
        </p:spPr>
      </p:pic>
    </p:spTree>
    <p:extLst>
      <p:ext uri="{BB962C8B-B14F-4D97-AF65-F5344CB8AC3E}">
        <p14:creationId xmlns:p14="http://schemas.microsoft.com/office/powerpoint/2010/main" val="1174054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25830</TotalTime>
  <Words>343</Words>
  <Application>Microsoft Macintosh PowerPoint</Application>
  <PresentationFormat>Custom</PresentationFormat>
  <Paragraphs>69</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5th Grade What Energy Should You Use?</vt:lpstr>
      <vt:lpstr>Image Analysis</vt:lpstr>
      <vt:lpstr>PowerPoint Presentation</vt:lpstr>
      <vt:lpstr>Read the informational texts (Readworks)</vt:lpstr>
      <vt:lpstr>Read the informational texts (ReadWorks)</vt:lpstr>
      <vt:lpstr>Read the Informational Text (NEED) </vt:lpstr>
      <vt:lpstr>PowerPoint Presentation</vt:lpstr>
      <vt:lpstr>     Research the alternatives.    </vt:lpstr>
      <vt:lpstr>Research Using the EIA.gov</vt:lpstr>
      <vt:lpstr>Research Using the NASA Climate Kids</vt:lpstr>
      <vt:lpstr>Rank the alternatives.</vt:lpstr>
      <vt:lpstr>Write proposal to More than Once-ler</vt:lpstr>
    </vt:vector>
  </TitlesOfParts>
  <Company>Polk State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Decisionomics</dc:title>
  <dc:creator>Sharon Moser</dc:creator>
  <cp:lastModifiedBy>Information Technology</cp:lastModifiedBy>
  <cp:revision>126</cp:revision>
  <cp:lastPrinted>2017-03-08T19:59:23Z</cp:lastPrinted>
  <dcterms:created xsi:type="dcterms:W3CDTF">2017-03-07T17:34:55Z</dcterms:created>
  <dcterms:modified xsi:type="dcterms:W3CDTF">2019-04-20T01:13:38Z</dcterms:modified>
</cp:coreProperties>
</file>