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86" r:id="rId3"/>
    <p:sldId id="295" r:id="rId4"/>
    <p:sldId id="293" r:id="rId5"/>
    <p:sldId id="305" r:id="rId6"/>
    <p:sldId id="308" r:id="rId7"/>
    <p:sldId id="309" r:id="rId8"/>
    <p:sldId id="298" r:id="rId9"/>
    <p:sldId id="307" r:id="rId10"/>
    <p:sldId id="303" r:id="rId11"/>
    <p:sldId id="301" r:id="rId12"/>
    <p:sldId id="302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1" autoAdjust="0"/>
    <p:restoredTop sz="91429" autoAdjust="0"/>
  </p:normalViewPr>
  <p:slideViewPr>
    <p:cSldViewPr snapToGrid="0">
      <p:cViewPr varScale="1">
        <p:scale>
          <a:sx n="83" d="100"/>
          <a:sy n="83" d="100"/>
        </p:scale>
        <p:origin x="224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8B3-0F16-A145-9DDC-C393B5856E10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0AF5-7D5F-5E42-8077-F4E89B9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analysis, explain to students that this image is</a:t>
            </a:r>
            <a:r>
              <a:rPr lang="en-US" baseline="0" dirty="0" smtClean="0"/>
              <a:t> of a lake’s ecosystem.  Ecosystems are areas where living and nonliving things live together in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AF5-7D5F-5E42-8077-F4E89B9FE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an adapted version of the text for use with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AF5-7D5F-5E42-8077-F4E89B9FE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AF5-7D5F-5E42-8077-F4E89B9FE1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fwc.com/conservation/you-conserve/wildlife/bats/field-guide/gray-bat/" TargetMode="External"/><Relationship Id="rId3" Type="http://schemas.openxmlformats.org/officeDocument/2006/relationships/hyperlink" Target="https://www.youtube.com/watch?v=waeLSbceclY" TargetMode="External"/><Relationship Id="rId4" Type="http://schemas.openxmlformats.org/officeDocument/2006/relationships/hyperlink" Target="https://myfwc.com/wildlifehabitats/profiles/amphibians/reticulated-flatwoods-salamander/" TargetMode="External"/><Relationship Id="rId5" Type="http://schemas.openxmlformats.org/officeDocument/2006/relationships/hyperlink" Target="https://www.facebook.com/HurlburtFieldOfficial/videos/endangered-reticulated-flatwoods-salamander/1836046046416960" TargetMode="External"/><Relationship Id="rId6" Type="http://schemas.openxmlformats.org/officeDocument/2006/relationships/hyperlink" Target="http://myfwc.com/wildlifehabitats/profiles/mammals/aquatic/florida-manatee/" TargetMode="External"/><Relationship Id="rId7" Type="http://schemas.openxmlformats.org/officeDocument/2006/relationships/hyperlink" Target="https://www.youtube.com/watch?v=vEh4laZokEE" TargetMode="External"/><Relationship Id="rId8" Type="http://schemas.openxmlformats.org/officeDocument/2006/relationships/hyperlink" Target="http://myfwc.com/wildlifehabitats/imperiled/profiles/mammals/florida-panther/" TargetMode="External"/><Relationship Id="rId9" Type="http://schemas.openxmlformats.org/officeDocument/2006/relationships/hyperlink" Target="https://myfwc.com/wildlifehabitats/profiles/mammals/land/florida-panther/" TargetMode="External"/><Relationship Id="rId10" Type="http://schemas.openxmlformats.org/officeDocument/2006/relationships/hyperlink" Target="https://www.youtube.com/watch?v=t-TiDWndD-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JPHqUxxyLs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entitymag.com/endangered-species-are-our-responsibilit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arthday.org/campaigns/endangered-species/earthday2019/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fwc.com/media/1945/threatened-endangered-species.pdf" TargetMode="Externa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6214" cy="1325563"/>
          </a:xfrm>
        </p:spPr>
        <p:txBody>
          <a:bodyPr/>
          <a:lstStyle/>
          <a:p>
            <a:r>
              <a:rPr lang="en-US" dirty="0" smtClean="0"/>
              <a:t>Second Grade– </a:t>
            </a:r>
            <a:r>
              <a:rPr lang="en-US" smtClean="0"/>
              <a:t>Endangered 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13531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endParaRPr lang="en-US" dirty="0"/>
          </a:p>
          <a:p>
            <a:r>
              <a:rPr lang="en-US" dirty="0" smtClean="0"/>
              <a:t>Which animal should be protected?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Alternatives</a:t>
            </a:r>
            <a:endParaRPr lang="en-US" dirty="0"/>
          </a:p>
          <a:p>
            <a:r>
              <a:rPr lang="en-US" dirty="0" smtClean="0"/>
              <a:t>Grey bat, West Indian manatee, Florida alligator, Florida panther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Criteria</a:t>
            </a:r>
            <a:endParaRPr lang="en-US" dirty="0"/>
          </a:p>
          <a:p>
            <a:r>
              <a:rPr lang="en-US" dirty="0"/>
              <a:t>Where does it live, what is the main cause of endangerment, </a:t>
            </a:r>
            <a:r>
              <a:rPr lang="en-US" dirty="0" smtClean="0"/>
              <a:t>and is </a:t>
            </a:r>
            <a:r>
              <a:rPr lang="en-US" dirty="0"/>
              <a:t>it helpful to the </a:t>
            </a:r>
            <a:r>
              <a:rPr lang="en-US" dirty="0" smtClean="0"/>
              <a:t>environment?</a:t>
            </a:r>
          </a:p>
          <a:p>
            <a:r>
              <a:rPr lang="en-US" b="1" dirty="0" smtClean="0"/>
              <a:t>Decision</a:t>
            </a:r>
            <a:endParaRPr lang="en-US" dirty="0"/>
          </a:p>
          <a:p>
            <a:r>
              <a:rPr lang="en-US" dirty="0" smtClean="0"/>
              <a:t>Which </a:t>
            </a:r>
            <a:r>
              <a:rPr lang="en-US" dirty="0"/>
              <a:t>animal </a:t>
            </a:r>
            <a:r>
              <a:rPr lang="en-US" dirty="0" smtClean="0"/>
              <a:t>should </a:t>
            </a:r>
            <a:r>
              <a:rPr lang="en-US" dirty="0" smtClean="0"/>
              <a:t>The Lorax </a:t>
            </a:r>
            <a:r>
              <a:rPr lang="en-US" dirty="0" smtClean="0"/>
              <a:t>choose?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87538" y="2665708"/>
            <a:ext cx="16875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mage result for the l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39" y="2665709"/>
            <a:ext cx="3113360" cy="23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970"/>
            <a:ext cx="11964692" cy="8739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Review videos and informational texts about each animal.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53884"/>
            <a:ext cx="8788400" cy="5626315"/>
          </a:xfrm>
        </p:spPr>
        <p:txBody>
          <a:bodyPr>
            <a:normAutofit lnSpcReduction="10000"/>
          </a:bodyPr>
          <a:lstStyle/>
          <a:p>
            <a:pPr lvl="1"/>
            <a:r>
              <a:rPr lang="en-US" u="sng" dirty="0">
                <a:hlinkClick r:id="rId2"/>
              </a:rPr>
              <a:t>https://myfwc.com/conservation/you-conserve/wildlife/bats/field-guide/gray-bat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    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www.youtube.com/watch?v=waeLSbceclY</a:t>
            </a:r>
            <a:r>
              <a:rPr lang="en-US" u="sng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4"/>
              </a:rPr>
              <a:t>https://myfwc.com/wildlifehabitats/profiles/amphibians/reticulated-flatwoods-salamander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www.facebook.com/HurlburtFieldOfficial/videos/endangered-reticulated-flatwoods-salamander/1836046046416960</a:t>
            </a:r>
            <a:endParaRPr lang="en-US" dirty="0"/>
          </a:p>
          <a:p>
            <a:pPr lvl="1"/>
            <a:endParaRPr lang="en-US" u="sng" dirty="0" smtClean="0">
              <a:hlinkClick r:id="rId6"/>
            </a:endParaRPr>
          </a:p>
          <a:p>
            <a:pPr lvl="1"/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://myfwc.com/wildlifehabitats/profiles/mammals/aquatic/florida-manatee/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www.youtube.com/watch?v=vEh4laZokEE</a:t>
            </a:r>
            <a:r>
              <a:rPr lang="en-US" u="sng" dirty="0" smtClean="0"/>
              <a:t> </a:t>
            </a:r>
            <a:endParaRPr lang="en-US" dirty="0"/>
          </a:p>
          <a:p>
            <a:pPr lvl="1"/>
            <a:endParaRPr lang="en-US" u="sng" dirty="0" smtClean="0">
              <a:hlinkClick r:id="rId8"/>
            </a:endParaRPr>
          </a:p>
          <a:p>
            <a:pPr lvl="1"/>
            <a:r>
              <a:rPr lang="en-US" u="sng" dirty="0">
                <a:hlinkClick r:id="rId9"/>
              </a:rPr>
              <a:t>https://myfwc.com/wildlifehabitats/profiles/mammals/land/florida-panther</a:t>
            </a:r>
            <a:r>
              <a:rPr lang="en-US" u="sng" dirty="0" smtClean="0">
                <a:hlinkClick r:id="rId9"/>
              </a:rPr>
              <a:t>/</a:t>
            </a:r>
            <a:r>
              <a:rPr lang="en-US" u="sng" dirty="0" smtClean="0"/>
              <a:t>   </a:t>
            </a:r>
            <a:r>
              <a:rPr lang="en-US" u="sng" dirty="0" smtClean="0">
                <a:hlinkClick r:id="rId10"/>
              </a:rPr>
              <a:t>https</a:t>
            </a:r>
            <a:r>
              <a:rPr lang="en-US" u="sng" dirty="0">
                <a:hlinkClick r:id="rId10"/>
              </a:rPr>
              <a:t>://</a:t>
            </a:r>
            <a:r>
              <a:rPr lang="en-US" u="sng" dirty="0" smtClean="0">
                <a:hlinkClick r:id="rId10"/>
              </a:rPr>
              <a:t>www.youtube.com/watch?v=t-TiDWndD-4</a:t>
            </a:r>
            <a:r>
              <a:rPr lang="en-US" u="sng" dirty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03" y="905984"/>
            <a:ext cx="1645285" cy="110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ge result for reticulated flatwoods salamande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4" y="2388762"/>
            <a:ext cx="1724671" cy="106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03" y="3860831"/>
            <a:ext cx="1731300" cy="122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ge result for florida panther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125" y="5495418"/>
            <a:ext cx="1658620" cy="1037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Rank the alternatives.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Guiding/reflective Questions</a:t>
            </a:r>
          </a:p>
          <a:p>
            <a:pPr lvl="0"/>
            <a:r>
              <a:rPr lang="en-US" dirty="0"/>
              <a:t>Which </a:t>
            </a:r>
            <a:r>
              <a:rPr lang="en-US" dirty="0" smtClean="0"/>
              <a:t>endangered animal would be the best choice for support?</a:t>
            </a:r>
            <a:endParaRPr lang="en-US" dirty="0"/>
          </a:p>
          <a:p>
            <a:pPr lvl="0"/>
            <a:r>
              <a:rPr lang="en-US" dirty="0"/>
              <a:t>Why do you think </a:t>
            </a:r>
            <a:r>
              <a:rPr lang="en-US" dirty="0" smtClean="0"/>
              <a:t>that?</a:t>
            </a:r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 smtClean="0"/>
              <a:t>of the criteria is </a:t>
            </a:r>
            <a:r>
              <a:rPr lang="en-US" dirty="0"/>
              <a:t>the most important </a:t>
            </a:r>
            <a:r>
              <a:rPr lang="en-US" dirty="0" smtClean="0"/>
              <a:t>to you?</a:t>
            </a:r>
            <a:endParaRPr lang="en-US" dirty="0"/>
          </a:p>
          <a:p>
            <a:pPr lvl="0"/>
            <a:r>
              <a:rPr lang="en-US" dirty="0" smtClean="0"/>
              <a:t>Which animal would be your next choice?  And after that?</a:t>
            </a:r>
            <a:endParaRPr lang="en-US" dirty="0"/>
          </a:p>
          <a:p>
            <a:pPr lvl="0"/>
            <a:r>
              <a:rPr lang="en-US" dirty="0"/>
              <a:t>Do you agree with your group's ideas?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3525"/>
            <a:ext cx="10515600" cy="1019175"/>
          </a:xfrm>
        </p:spPr>
        <p:txBody>
          <a:bodyPr/>
          <a:lstStyle/>
          <a:p>
            <a:r>
              <a:rPr lang="en-US" b="1" dirty="0" smtClean="0"/>
              <a:t>Write back to </a:t>
            </a:r>
            <a:r>
              <a:rPr lang="en-US" b="1" dirty="0" smtClean="0"/>
              <a:t>The Lorax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9" y="965200"/>
            <a:ext cx="120269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the learning.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Read </a:t>
            </a:r>
            <a:r>
              <a:rPr lang="en-US" dirty="0"/>
              <a:t>more about endangered animals in </a:t>
            </a:r>
            <a:r>
              <a:rPr lang="en-US" dirty="0" err="1"/>
              <a:t>ReadWorks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grade):</a:t>
            </a:r>
          </a:p>
          <a:p>
            <a:pPr lvl="1"/>
            <a:r>
              <a:rPr lang="en-US" dirty="0"/>
              <a:t>The American Crocodile</a:t>
            </a:r>
          </a:p>
          <a:p>
            <a:pPr lvl="1"/>
            <a:r>
              <a:rPr lang="en-US" dirty="0"/>
              <a:t>The Bald Eagle is Back</a:t>
            </a:r>
          </a:p>
          <a:p>
            <a:pPr lvl="1"/>
            <a:r>
              <a:rPr lang="en-US" dirty="0"/>
              <a:t>Back from the Brink</a:t>
            </a:r>
          </a:p>
          <a:p>
            <a:pPr lvl="1"/>
            <a:r>
              <a:rPr lang="en-US" dirty="0"/>
              <a:t>Trouble in the Ocean</a:t>
            </a:r>
          </a:p>
          <a:p>
            <a:pPr lvl="1"/>
            <a:r>
              <a:rPr lang="en-US" dirty="0"/>
              <a:t>Saving Big Cats</a:t>
            </a:r>
          </a:p>
          <a:p>
            <a:pPr lvl="0"/>
            <a:r>
              <a:rPr lang="en-US" dirty="0"/>
              <a:t>Create posters presentations of the groups’ work.  Display in classroom, library, office, etc.</a:t>
            </a:r>
          </a:p>
          <a:p>
            <a:pPr lvl="0"/>
            <a:r>
              <a:rPr lang="en-US" dirty="0"/>
              <a:t>Have teams debate differing conclusions regarding the ranking of animals.  Use evidence from research to support arguments.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Social Studies Benchmarks: </a:t>
            </a:r>
            <a:endParaRPr lang="en-US" dirty="0"/>
          </a:p>
          <a:p>
            <a:r>
              <a:rPr lang="en-US" b="1" dirty="0"/>
              <a:t>SS.1.E.1.3 </a:t>
            </a:r>
            <a:r>
              <a:rPr lang="en-US" dirty="0"/>
              <a:t>Distinguish between examples of goods and services. </a:t>
            </a:r>
          </a:p>
          <a:p>
            <a:r>
              <a:rPr lang="en-US" b="1" dirty="0"/>
              <a:t>SS.1.E.1.4 </a:t>
            </a:r>
            <a:r>
              <a:rPr lang="en-US" dirty="0"/>
              <a:t>Distinguish people as buyers, sellers, and producers of goods and services.</a:t>
            </a:r>
          </a:p>
          <a:p>
            <a:r>
              <a:rPr lang="en-US" b="1" dirty="0"/>
              <a:t>SS.1.C.2.3</a:t>
            </a:r>
            <a:r>
              <a:rPr lang="en-US" dirty="0"/>
              <a:t> Identify ways students can participate in the betterment of their school and community.</a:t>
            </a:r>
          </a:p>
          <a:p>
            <a:pPr marL="0" indent="0">
              <a:buNone/>
            </a:pPr>
            <a:r>
              <a:rPr lang="en-US" b="1" dirty="0" smtClean="0"/>
              <a:t>Financial Literacy Benchmark: </a:t>
            </a:r>
          </a:p>
          <a:p>
            <a:r>
              <a:rPr lang="en-US" b="1" dirty="0"/>
              <a:t>SS.4.FL.</a:t>
            </a:r>
            <a:r>
              <a:rPr lang="en-US" b="1" dirty="0" smtClean="0"/>
              <a:t>1.1 </a:t>
            </a:r>
            <a:r>
              <a:rPr lang="en-US" dirty="0" smtClean="0"/>
              <a:t>People </a:t>
            </a:r>
            <a:r>
              <a:rPr lang="en-US" dirty="0"/>
              <a:t>have many different types of jobs from which to choose. Identify different jobs requiring people to have different skills.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7392"/>
            <a:ext cx="3683000" cy="921808"/>
          </a:xfrm>
        </p:spPr>
        <p:txBody>
          <a:bodyPr/>
          <a:lstStyle/>
          <a:p>
            <a:r>
              <a:rPr lang="en-US" b="1" dirty="0" smtClean="0"/>
              <a:t>Image Analysis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40491"/>
              </p:ext>
            </p:extLst>
          </p:nvPr>
        </p:nvGraphicFramePr>
        <p:xfrm>
          <a:off x="124953" y="1260352"/>
          <a:ext cx="4803507" cy="42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69"/>
                <a:gridCol w="1601169"/>
                <a:gridCol w="1601169"/>
              </a:tblGrid>
              <a:tr h="679238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see?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think?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wonder?</a:t>
                      </a:r>
                      <a:endParaRPr lang="en-US" dirty="0"/>
                    </a:p>
                  </a:txBody>
                  <a:tcPr/>
                </a:tc>
              </a:tr>
              <a:tr h="3557327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you see in the picture?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things in the picture are living things?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Which are nonliving things?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other living or nonliving things might be behind the plants?  Under the water?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mage result for eco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58" y="1260352"/>
            <a:ext cx="6853267" cy="42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an ecosystem?</a:t>
            </a:r>
          </a:p>
          <a:p>
            <a:r>
              <a:rPr lang="en-US" dirty="0" smtClean="0"/>
              <a:t>What is an environment?</a:t>
            </a:r>
          </a:p>
          <a:p>
            <a:r>
              <a:rPr lang="en-US" dirty="0" smtClean="0"/>
              <a:t>What are examples of living and nonliving things in an ecosystem?</a:t>
            </a:r>
          </a:p>
          <a:p>
            <a:r>
              <a:rPr lang="en-US" dirty="0" smtClean="0"/>
              <a:t>What are different types of ecosystems?</a:t>
            </a:r>
          </a:p>
          <a:p>
            <a:r>
              <a:rPr lang="en-US" dirty="0" smtClean="0"/>
              <a:t>What are producers?</a:t>
            </a:r>
          </a:p>
          <a:p>
            <a:r>
              <a:rPr lang="en-US" dirty="0" smtClean="0"/>
              <a:t>What are consumers?</a:t>
            </a:r>
          </a:p>
          <a:p>
            <a:r>
              <a:rPr lang="en-US" dirty="0" smtClean="0"/>
              <a:t>How does energy move through an ecosystem?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959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Watch the video:  What is an ecosystem:.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70" y="2030278"/>
            <a:ext cx="7035746" cy="3846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8400" y="6071108"/>
            <a:ext cx="4923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www.youtube.com/watch?v=JPHqUxxyLsY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86" y="1264241"/>
            <a:ext cx="384716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endangered species?</a:t>
            </a:r>
          </a:p>
          <a:p>
            <a:r>
              <a:rPr lang="en-US" dirty="0" smtClean="0"/>
              <a:t>What are four reasons that it is important to protect endangered species?</a:t>
            </a:r>
          </a:p>
          <a:p>
            <a:r>
              <a:rPr lang="en-US" dirty="0" smtClean="0"/>
              <a:t>What are two important facts about each reason?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42" y="1040374"/>
            <a:ext cx="8100447" cy="4698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299" y="5738621"/>
            <a:ext cx="693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https://www.entitymag.com/endangered-species-are-our-responsibility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informational 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5638799"/>
            <a:ext cx="10515600" cy="8937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https://www.earthday.org/campaigns/endangered-species/earthday2019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04" y="1330401"/>
            <a:ext cx="7551796" cy="39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9095" cy="1325563"/>
          </a:xfrm>
        </p:spPr>
        <p:txBody>
          <a:bodyPr/>
          <a:lstStyle/>
          <a:p>
            <a:r>
              <a:rPr lang="en-US" dirty="0" smtClean="0"/>
              <a:t>Read the Informational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2736" cy="4351338"/>
          </a:xfrm>
        </p:spPr>
        <p:txBody>
          <a:bodyPr/>
          <a:lstStyle/>
          <a:p>
            <a:r>
              <a:rPr lang="en-US" dirty="0" smtClean="0"/>
              <a:t>Florida’s Endangered &amp; Threatened Species</a:t>
            </a:r>
          </a:p>
          <a:p>
            <a:r>
              <a:rPr lang="en-US" dirty="0" smtClean="0"/>
              <a:t>Use this document to show how many animals in Florida are in danger or at-risk.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myfwc.com/media/1945/threatened-endangered-species.pdf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60" y="24797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686" y="1643062"/>
            <a:ext cx="436033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Lorax’s problem?</a:t>
            </a:r>
          </a:p>
          <a:p>
            <a:r>
              <a:rPr lang="en-US" sz="3200" dirty="0" smtClean="0"/>
              <a:t>What is he asking you to do?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7305" y="551623"/>
            <a:ext cx="550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Introduce the problem.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9" y="0"/>
            <a:ext cx="583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03" y="233501"/>
            <a:ext cx="394044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the alternatives.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29" y="398857"/>
            <a:ext cx="9261271" cy="6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25615</TotalTime>
  <Words>547</Words>
  <Application>Microsoft Macintosh PowerPoint</Application>
  <PresentationFormat>Widescreen</PresentationFormat>
  <Paragraphs>80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Second Grade– Endangered Species </vt:lpstr>
      <vt:lpstr>PowerPoint Presentation</vt:lpstr>
      <vt:lpstr>Image Analysis</vt:lpstr>
      <vt:lpstr>PowerPoint Presentation</vt:lpstr>
      <vt:lpstr>PowerPoint Presentation</vt:lpstr>
      <vt:lpstr>Read the informational text.</vt:lpstr>
      <vt:lpstr>Read the Informational Text</vt:lpstr>
      <vt:lpstr>PowerPoint Presentation</vt:lpstr>
      <vt:lpstr>         Research the alternatives.</vt:lpstr>
      <vt:lpstr>Review videos and informational texts about each animal.</vt:lpstr>
      <vt:lpstr>Rank the alternatives.</vt:lpstr>
      <vt:lpstr>Write back to The Lorax</vt:lpstr>
      <vt:lpstr>Extend the learning.</vt:lpstr>
    </vt:vector>
  </TitlesOfParts>
  <Company>Polk State College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Decisionomics</dc:title>
  <dc:creator>Sharon Moser</dc:creator>
  <cp:lastModifiedBy>Moser, Sharon</cp:lastModifiedBy>
  <cp:revision>91</cp:revision>
  <cp:lastPrinted>2017-03-08T19:59:23Z</cp:lastPrinted>
  <dcterms:created xsi:type="dcterms:W3CDTF">2017-03-07T17:34:55Z</dcterms:created>
  <dcterms:modified xsi:type="dcterms:W3CDTF">2019-04-05T14:18:10Z</dcterms:modified>
</cp:coreProperties>
</file>