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7"/>
  </p:notesMasterIdLst>
  <p:sldIdLst>
    <p:sldId id="318" r:id="rId5"/>
    <p:sldId id="320" r:id="rId6"/>
    <p:sldId id="321" r:id="rId7"/>
    <p:sldId id="322" r:id="rId8"/>
    <p:sldId id="330" r:id="rId9"/>
    <p:sldId id="331" r:id="rId10"/>
    <p:sldId id="332" r:id="rId11"/>
    <p:sldId id="333" r:id="rId12"/>
    <p:sldId id="342" r:id="rId13"/>
    <p:sldId id="339" r:id="rId14"/>
    <p:sldId id="340" r:id="rId15"/>
    <p:sldId id="337" r:id="rId16"/>
    <p:sldId id="338" r:id="rId17"/>
    <p:sldId id="343" r:id="rId18"/>
    <p:sldId id="344" r:id="rId19"/>
    <p:sldId id="345" r:id="rId20"/>
    <p:sldId id="347" r:id="rId21"/>
    <p:sldId id="348" r:id="rId22"/>
    <p:sldId id="349" r:id="rId23"/>
    <p:sldId id="325" r:id="rId24"/>
    <p:sldId id="326" r:id="rId25"/>
    <p:sldId id="327"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2F5E"/>
    <a:srgbClr val="8BBB1D"/>
    <a:srgbClr val="10285E"/>
    <a:srgbClr val="10275E"/>
    <a:srgbClr val="6FE12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31"/>
    <p:restoredTop sz="69308"/>
  </p:normalViewPr>
  <p:slideViewPr>
    <p:cSldViewPr snapToGrid="0">
      <p:cViewPr varScale="1">
        <p:scale>
          <a:sx n="56" d="100"/>
          <a:sy n="56" d="100"/>
        </p:scale>
        <p:origin x="-1800" y="-11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notesMaster" Target="notesMasters/notes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BFDF4A-BD90-4E4F-8E93-572CC198E364}" type="doc">
      <dgm:prSet loTypeId="urn:microsoft.com/office/officeart/2005/8/layout/radial4" loCatId="" qsTypeId="urn:microsoft.com/office/officeart/2005/8/quickstyle/simple1" qsCatId="simple" csTypeId="urn:microsoft.com/office/officeart/2005/8/colors/accent1_2" csCatId="accent1" phldr="1"/>
      <dgm:spPr/>
      <dgm:t>
        <a:bodyPr/>
        <a:lstStyle/>
        <a:p>
          <a:endParaRPr lang="en-US"/>
        </a:p>
      </dgm:t>
    </dgm:pt>
    <dgm:pt modelId="{A6B69E99-E26F-694A-B0BC-CC252D78C2E7}">
      <dgm:prSet phldrT="[Text]"/>
      <dgm:spPr>
        <a:solidFill>
          <a:srgbClr val="142F5E"/>
        </a:solidFill>
      </dgm:spPr>
      <dgm:t>
        <a:bodyPr/>
        <a:lstStyle/>
        <a:p>
          <a:pPr algn="ctr"/>
          <a:r>
            <a:rPr lang="en-US" dirty="0"/>
            <a:t>Rigorous Instruction</a:t>
          </a:r>
        </a:p>
      </dgm:t>
    </dgm:pt>
    <dgm:pt modelId="{C43D6308-1BB0-964B-B413-D57454577968}" type="parTrans" cxnId="{96838D21-4B66-EB4D-AD1E-F242F5DD538F}">
      <dgm:prSet/>
      <dgm:spPr>
        <a:solidFill>
          <a:srgbClr val="8BBB1D"/>
        </a:solidFill>
      </dgm:spPr>
      <dgm:t>
        <a:bodyPr/>
        <a:lstStyle/>
        <a:p>
          <a:pPr algn="ctr"/>
          <a:endParaRPr lang="en-US"/>
        </a:p>
      </dgm:t>
    </dgm:pt>
    <dgm:pt modelId="{66D32780-1829-9848-B679-7ED4BA6B1B2D}" type="sibTrans" cxnId="{96838D21-4B66-EB4D-AD1E-F242F5DD538F}">
      <dgm:prSet/>
      <dgm:spPr/>
      <dgm:t>
        <a:bodyPr/>
        <a:lstStyle/>
        <a:p>
          <a:pPr algn="ctr"/>
          <a:endParaRPr lang="en-US"/>
        </a:p>
      </dgm:t>
    </dgm:pt>
    <dgm:pt modelId="{B0B00311-A420-CA40-8C08-67A6191FAC27}">
      <dgm:prSet phldrT="[Text]"/>
      <dgm:spPr>
        <a:solidFill>
          <a:srgbClr val="142F5E"/>
        </a:solidFill>
      </dgm:spPr>
      <dgm:t>
        <a:bodyPr/>
        <a:lstStyle/>
        <a:p>
          <a:pPr algn="ctr"/>
          <a:r>
            <a:rPr lang="en-US" dirty="0"/>
            <a:t>Equitable Instructional Practices</a:t>
          </a:r>
        </a:p>
      </dgm:t>
    </dgm:pt>
    <dgm:pt modelId="{12EA318B-A948-8E46-A4E1-9A876392A7C3}" type="parTrans" cxnId="{879B8CB4-780F-D748-8229-66D83BDEE187}">
      <dgm:prSet/>
      <dgm:spPr>
        <a:solidFill>
          <a:srgbClr val="8BBB1D"/>
        </a:solidFill>
      </dgm:spPr>
      <dgm:t>
        <a:bodyPr/>
        <a:lstStyle/>
        <a:p>
          <a:pPr algn="ctr"/>
          <a:endParaRPr lang="en-US"/>
        </a:p>
      </dgm:t>
    </dgm:pt>
    <dgm:pt modelId="{86449487-399C-4140-8AD9-9EE6A37CE068}" type="sibTrans" cxnId="{879B8CB4-780F-D748-8229-66D83BDEE187}">
      <dgm:prSet/>
      <dgm:spPr/>
      <dgm:t>
        <a:bodyPr/>
        <a:lstStyle/>
        <a:p>
          <a:pPr algn="ctr"/>
          <a:endParaRPr lang="en-US"/>
        </a:p>
      </dgm:t>
    </dgm:pt>
    <dgm:pt modelId="{6F5183D4-554D-4614-83DA-5FCC27F661FA}">
      <dgm:prSet phldrT="[Text]"/>
      <dgm:spPr>
        <a:solidFill>
          <a:srgbClr val="142F5E"/>
        </a:solidFill>
      </dgm:spPr>
      <dgm:t>
        <a:bodyPr/>
        <a:lstStyle/>
        <a:p>
          <a:pPr algn="ctr"/>
          <a:r>
            <a:rPr lang="en-US" dirty="0"/>
            <a:t>Building Compassionate Schools</a:t>
          </a:r>
        </a:p>
      </dgm:t>
    </dgm:pt>
    <dgm:pt modelId="{DA91E7E2-27FF-4D45-B9CD-FDFFEDB8CBB2}" type="parTrans" cxnId="{812D137B-30F5-4648-A170-65FF52F87EA1}">
      <dgm:prSet/>
      <dgm:spPr>
        <a:solidFill>
          <a:srgbClr val="8BBB1D"/>
        </a:solidFill>
      </dgm:spPr>
      <dgm:t>
        <a:bodyPr/>
        <a:lstStyle/>
        <a:p>
          <a:pPr algn="ctr"/>
          <a:endParaRPr lang="en-US"/>
        </a:p>
      </dgm:t>
    </dgm:pt>
    <dgm:pt modelId="{F2E3576C-7B58-4437-996A-90340783A1B2}" type="sibTrans" cxnId="{812D137B-30F5-4648-A170-65FF52F87EA1}">
      <dgm:prSet/>
      <dgm:spPr/>
      <dgm:t>
        <a:bodyPr/>
        <a:lstStyle/>
        <a:p>
          <a:pPr algn="ctr"/>
          <a:endParaRPr lang="en-US"/>
        </a:p>
      </dgm:t>
    </dgm:pt>
    <dgm:pt modelId="{5EDF60E5-502C-C84A-AF24-3EF2E1B5BBD8}">
      <dgm:prSet phldrT="[Text]"/>
      <dgm:spPr>
        <a:solidFill>
          <a:schemeClr val="bg1"/>
        </a:solidFill>
        <a:ln w="50800">
          <a:solidFill>
            <a:schemeClr val="accent6">
              <a:lumMod val="75000"/>
            </a:schemeClr>
          </a:solidFill>
        </a:ln>
      </dgm:spPr>
      <dgm:t>
        <a:bodyPr/>
        <a:lstStyle/>
        <a:p>
          <a:pPr algn="ctr"/>
          <a:endParaRPr lang="en-US"/>
        </a:p>
      </dgm:t>
    </dgm:pt>
    <dgm:pt modelId="{DDD39E70-71B5-8C44-B33A-1A5B954B179B}" type="sibTrans" cxnId="{FBFD15C5-5AE1-C541-9984-E27E81A99E05}">
      <dgm:prSet/>
      <dgm:spPr/>
      <dgm:t>
        <a:bodyPr/>
        <a:lstStyle/>
        <a:p>
          <a:pPr algn="ctr"/>
          <a:endParaRPr lang="en-US"/>
        </a:p>
      </dgm:t>
    </dgm:pt>
    <dgm:pt modelId="{50E89D7B-987C-D142-88F7-E418C17D05AF}" type="parTrans" cxnId="{FBFD15C5-5AE1-C541-9984-E27E81A99E05}">
      <dgm:prSet/>
      <dgm:spPr/>
      <dgm:t>
        <a:bodyPr/>
        <a:lstStyle/>
        <a:p>
          <a:pPr algn="ctr"/>
          <a:endParaRPr lang="en-US"/>
        </a:p>
      </dgm:t>
    </dgm:pt>
    <dgm:pt modelId="{3B3202F5-6385-2848-84E0-7CA4153D8F98}" type="pres">
      <dgm:prSet presAssocID="{52BFDF4A-BD90-4E4F-8E93-572CC198E364}" presName="cycle" presStyleCnt="0">
        <dgm:presLayoutVars>
          <dgm:chMax val="1"/>
          <dgm:dir/>
          <dgm:animLvl val="ctr"/>
          <dgm:resizeHandles val="exact"/>
        </dgm:presLayoutVars>
      </dgm:prSet>
      <dgm:spPr/>
      <dgm:t>
        <a:bodyPr/>
        <a:lstStyle/>
        <a:p>
          <a:endParaRPr lang="en-US"/>
        </a:p>
      </dgm:t>
    </dgm:pt>
    <dgm:pt modelId="{F7C72091-A0C6-E344-BEC0-1D199C1F9889}" type="pres">
      <dgm:prSet presAssocID="{5EDF60E5-502C-C84A-AF24-3EF2E1B5BBD8}" presName="centerShape" presStyleLbl="node0" presStyleIdx="0" presStyleCnt="1" custScaleX="166985" custScaleY="110480" custLinFactNeighborX="-573" custLinFactNeighborY="24076"/>
      <dgm:spPr/>
      <dgm:t>
        <a:bodyPr/>
        <a:lstStyle/>
        <a:p>
          <a:endParaRPr lang="en-US"/>
        </a:p>
      </dgm:t>
    </dgm:pt>
    <dgm:pt modelId="{7F3D7A0C-E8F4-F640-826D-F8C106763D71}" type="pres">
      <dgm:prSet presAssocID="{C43D6308-1BB0-964B-B413-D57454577968}" presName="parTrans" presStyleLbl="bgSibTrans2D1" presStyleIdx="0" presStyleCnt="3" custLinFactNeighborX="3568" custLinFactNeighborY="2721"/>
      <dgm:spPr/>
      <dgm:t>
        <a:bodyPr/>
        <a:lstStyle/>
        <a:p>
          <a:endParaRPr lang="en-US"/>
        </a:p>
      </dgm:t>
    </dgm:pt>
    <dgm:pt modelId="{BE79AAE1-2BD4-2943-BD7D-B20A9FB19ADD}" type="pres">
      <dgm:prSet presAssocID="{A6B69E99-E26F-694A-B0BC-CC252D78C2E7}" presName="node" presStyleLbl="node1" presStyleIdx="0" presStyleCnt="3" custRadScaleRad="128735" custRadScaleInc="3123">
        <dgm:presLayoutVars>
          <dgm:bulletEnabled val="1"/>
        </dgm:presLayoutVars>
      </dgm:prSet>
      <dgm:spPr/>
      <dgm:t>
        <a:bodyPr/>
        <a:lstStyle/>
        <a:p>
          <a:endParaRPr lang="en-US"/>
        </a:p>
      </dgm:t>
    </dgm:pt>
    <dgm:pt modelId="{6E6CF764-8ED8-452A-952A-FE22154182C9}" type="pres">
      <dgm:prSet presAssocID="{DA91E7E2-27FF-4D45-B9CD-FDFFEDB8CBB2}" presName="parTrans" presStyleLbl="bgSibTrans2D1" presStyleIdx="1" presStyleCnt="3"/>
      <dgm:spPr/>
      <dgm:t>
        <a:bodyPr/>
        <a:lstStyle/>
        <a:p>
          <a:endParaRPr lang="en-US"/>
        </a:p>
      </dgm:t>
    </dgm:pt>
    <dgm:pt modelId="{7D9139F7-AE13-4977-965D-07D631082F6A}" type="pres">
      <dgm:prSet presAssocID="{6F5183D4-554D-4614-83DA-5FCC27F661FA}" presName="node" presStyleLbl="node1" presStyleIdx="1" presStyleCnt="3">
        <dgm:presLayoutVars>
          <dgm:bulletEnabled val="1"/>
        </dgm:presLayoutVars>
      </dgm:prSet>
      <dgm:spPr/>
      <dgm:t>
        <a:bodyPr/>
        <a:lstStyle/>
        <a:p>
          <a:endParaRPr lang="en-US"/>
        </a:p>
      </dgm:t>
    </dgm:pt>
    <dgm:pt modelId="{16E7318C-DAB8-874A-A76A-61A43172AAEC}" type="pres">
      <dgm:prSet presAssocID="{12EA318B-A948-8E46-A4E1-9A876392A7C3}" presName="parTrans" presStyleLbl="bgSibTrans2D1" presStyleIdx="2" presStyleCnt="3" custLinFactNeighborX="1097" custLinFactNeighborY="6101"/>
      <dgm:spPr/>
      <dgm:t>
        <a:bodyPr/>
        <a:lstStyle/>
        <a:p>
          <a:endParaRPr lang="en-US"/>
        </a:p>
      </dgm:t>
    </dgm:pt>
    <dgm:pt modelId="{C76AC94B-06C4-3B41-A9D0-B88692477A46}" type="pres">
      <dgm:prSet presAssocID="{B0B00311-A420-CA40-8C08-67A6191FAC27}" presName="node" presStyleLbl="node1" presStyleIdx="2" presStyleCnt="3" custRadScaleRad="122681" custRadScaleInc="157">
        <dgm:presLayoutVars>
          <dgm:bulletEnabled val="1"/>
        </dgm:presLayoutVars>
      </dgm:prSet>
      <dgm:spPr/>
      <dgm:t>
        <a:bodyPr/>
        <a:lstStyle/>
        <a:p>
          <a:endParaRPr lang="en-US"/>
        </a:p>
      </dgm:t>
    </dgm:pt>
  </dgm:ptLst>
  <dgm:cxnLst>
    <dgm:cxn modelId="{9CB7634A-8A2B-0B4A-B602-3CA5EF74C02E}" type="presOf" srcId="{C43D6308-1BB0-964B-B413-D57454577968}" destId="{7F3D7A0C-E8F4-F640-826D-F8C106763D71}" srcOrd="0" destOrd="0" presId="urn:microsoft.com/office/officeart/2005/8/layout/radial4"/>
    <dgm:cxn modelId="{E4CF5664-6435-C24A-95C0-8CF92FC538E3}" type="presOf" srcId="{B0B00311-A420-CA40-8C08-67A6191FAC27}" destId="{C76AC94B-06C4-3B41-A9D0-B88692477A46}" srcOrd="0" destOrd="0" presId="urn:microsoft.com/office/officeart/2005/8/layout/radial4"/>
    <dgm:cxn modelId="{812D137B-30F5-4648-A170-65FF52F87EA1}" srcId="{5EDF60E5-502C-C84A-AF24-3EF2E1B5BBD8}" destId="{6F5183D4-554D-4614-83DA-5FCC27F661FA}" srcOrd="1" destOrd="0" parTransId="{DA91E7E2-27FF-4D45-B9CD-FDFFEDB8CBB2}" sibTransId="{F2E3576C-7B58-4437-996A-90340783A1B2}"/>
    <dgm:cxn modelId="{5FB8412B-50E8-1C42-9DD3-80124A8AEBF1}" type="presOf" srcId="{5EDF60E5-502C-C84A-AF24-3EF2E1B5BBD8}" destId="{F7C72091-A0C6-E344-BEC0-1D199C1F9889}" srcOrd="0" destOrd="0" presId="urn:microsoft.com/office/officeart/2005/8/layout/radial4"/>
    <dgm:cxn modelId="{FBFD15C5-5AE1-C541-9984-E27E81A99E05}" srcId="{52BFDF4A-BD90-4E4F-8E93-572CC198E364}" destId="{5EDF60E5-502C-C84A-AF24-3EF2E1B5BBD8}" srcOrd="0" destOrd="0" parTransId="{50E89D7B-987C-D142-88F7-E418C17D05AF}" sibTransId="{DDD39E70-71B5-8C44-B33A-1A5B954B179B}"/>
    <dgm:cxn modelId="{822F0973-9F02-A04C-AACB-6FD332DC0751}" type="presOf" srcId="{12EA318B-A948-8E46-A4E1-9A876392A7C3}" destId="{16E7318C-DAB8-874A-A76A-61A43172AAEC}" srcOrd="0" destOrd="0" presId="urn:microsoft.com/office/officeart/2005/8/layout/radial4"/>
    <dgm:cxn modelId="{96838D21-4B66-EB4D-AD1E-F242F5DD538F}" srcId="{5EDF60E5-502C-C84A-AF24-3EF2E1B5BBD8}" destId="{A6B69E99-E26F-694A-B0BC-CC252D78C2E7}" srcOrd="0" destOrd="0" parTransId="{C43D6308-1BB0-964B-B413-D57454577968}" sibTransId="{66D32780-1829-9848-B679-7ED4BA6B1B2D}"/>
    <dgm:cxn modelId="{079C1F80-C581-9C47-B90D-B5766017EBC0}" type="presOf" srcId="{A6B69E99-E26F-694A-B0BC-CC252D78C2E7}" destId="{BE79AAE1-2BD4-2943-BD7D-B20A9FB19ADD}" srcOrd="0" destOrd="0" presId="urn:microsoft.com/office/officeart/2005/8/layout/radial4"/>
    <dgm:cxn modelId="{00D57A45-1C3D-6A4B-B4F1-F26CDFE12EE9}" type="presOf" srcId="{52BFDF4A-BD90-4E4F-8E93-572CC198E364}" destId="{3B3202F5-6385-2848-84E0-7CA4153D8F98}" srcOrd="0" destOrd="0" presId="urn:microsoft.com/office/officeart/2005/8/layout/radial4"/>
    <dgm:cxn modelId="{1112BC5A-B000-4F78-B28E-F262471C9777}" type="presOf" srcId="{DA91E7E2-27FF-4D45-B9CD-FDFFEDB8CBB2}" destId="{6E6CF764-8ED8-452A-952A-FE22154182C9}" srcOrd="0" destOrd="0" presId="urn:microsoft.com/office/officeart/2005/8/layout/radial4"/>
    <dgm:cxn modelId="{988A93E1-B8EA-44A6-9B63-671AFFA02C4F}" type="presOf" srcId="{6F5183D4-554D-4614-83DA-5FCC27F661FA}" destId="{7D9139F7-AE13-4977-965D-07D631082F6A}" srcOrd="0" destOrd="0" presId="urn:microsoft.com/office/officeart/2005/8/layout/radial4"/>
    <dgm:cxn modelId="{879B8CB4-780F-D748-8229-66D83BDEE187}" srcId="{5EDF60E5-502C-C84A-AF24-3EF2E1B5BBD8}" destId="{B0B00311-A420-CA40-8C08-67A6191FAC27}" srcOrd="2" destOrd="0" parTransId="{12EA318B-A948-8E46-A4E1-9A876392A7C3}" sibTransId="{86449487-399C-4140-8AD9-9EE6A37CE068}"/>
    <dgm:cxn modelId="{195F7B43-9411-AB4D-A62F-49E80E651F49}" type="presParOf" srcId="{3B3202F5-6385-2848-84E0-7CA4153D8F98}" destId="{F7C72091-A0C6-E344-BEC0-1D199C1F9889}" srcOrd="0" destOrd="0" presId="urn:microsoft.com/office/officeart/2005/8/layout/radial4"/>
    <dgm:cxn modelId="{09B8271E-BC68-0940-B07D-066D5975517C}" type="presParOf" srcId="{3B3202F5-6385-2848-84E0-7CA4153D8F98}" destId="{7F3D7A0C-E8F4-F640-826D-F8C106763D71}" srcOrd="1" destOrd="0" presId="urn:microsoft.com/office/officeart/2005/8/layout/radial4"/>
    <dgm:cxn modelId="{F8BB08C7-2003-774B-B1D4-CF725AE4C478}" type="presParOf" srcId="{3B3202F5-6385-2848-84E0-7CA4153D8F98}" destId="{BE79AAE1-2BD4-2943-BD7D-B20A9FB19ADD}" srcOrd="2" destOrd="0" presId="urn:microsoft.com/office/officeart/2005/8/layout/radial4"/>
    <dgm:cxn modelId="{1818586F-5238-4E46-80CE-847A3796551B}" type="presParOf" srcId="{3B3202F5-6385-2848-84E0-7CA4153D8F98}" destId="{6E6CF764-8ED8-452A-952A-FE22154182C9}" srcOrd="3" destOrd="0" presId="urn:microsoft.com/office/officeart/2005/8/layout/radial4"/>
    <dgm:cxn modelId="{A817C5E4-559C-4A7A-BEA6-AA3EED704971}" type="presParOf" srcId="{3B3202F5-6385-2848-84E0-7CA4153D8F98}" destId="{7D9139F7-AE13-4977-965D-07D631082F6A}" srcOrd="4" destOrd="0" presId="urn:microsoft.com/office/officeart/2005/8/layout/radial4"/>
    <dgm:cxn modelId="{7F5D754A-A7BB-8E41-99B8-4EDC319089C9}" type="presParOf" srcId="{3B3202F5-6385-2848-84E0-7CA4153D8F98}" destId="{16E7318C-DAB8-874A-A76A-61A43172AAEC}" srcOrd="5" destOrd="0" presId="urn:microsoft.com/office/officeart/2005/8/layout/radial4"/>
    <dgm:cxn modelId="{2010EF6A-2EB4-4948-9BB1-88A2041E13FD}" type="presParOf" srcId="{3B3202F5-6385-2848-84E0-7CA4153D8F98}" destId="{C76AC94B-06C4-3B41-A9D0-B88692477A46}" srcOrd="6" destOrd="0" presId="urn:microsoft.com/office/officeart/2005/8/layout/radial4"/>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C72091-A0C6-E344-BEC0-1D199C1F9889}">
      <dsp:nvSpPr>
        <dsp:cNvPr id="0" name=""/>
        <dsp:cNvSpPr/>
      </dsp:nvSpPr>
      <dsp:spPr>
        <a:xfrm>
          <a:off x="2532615" y="2522189"/>
          <a:ext cx="3785562" cy="2504589"/>
        </a:xfrm>
        <a:prstGeom prst="ellipse">
          <a:avLst/>
        </a:prstGeom>
        <a:solidFill>
          <a:schemeClr val="bg1"/>
        </a:solidFill>
        <a:ln w="50800" cap="flat" cmpd="sng" algn="ctr">
          <a:solidFill>
            <a:schemeClr val="accent6">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endParaRPr lang="en-US" sz="6500" kern="1200"/>
        </a:p>
      </dsp:txBody>
      <dsp:txXfrm>
        <a:off x="3086998" y="2888978"/>
        <a:ext cx="2676796" cy="1771011"/>
      </dsp:txXfrm>
    </dsp:sp>
    <dsp:sp modelId="{7F3D7A0C-E8F4-F640-826D-F8C106763D71}">
      <dsp:nvSpPr>
        <dsp:cNvPr id="0" name=""/>
        <dsp:cNvSpPr/>
      </dsp:nvSpPr>
      <dsp:spPr>
        <a:xfrm rot="13030923">
          <a:off x="1259136" y="1811971"/>
          <a:ext cx="2114413" cy="646097"/>
        </a:xfrm>
        <a:prstGeom prst="leftArrow">
          <a:avLst>
            <a:gd name="adj1" fmla="val 60000"/>
            <a:gd name="adj2" fmla="val 50000"/>
          </a:avLst>
        </a:prstGeom>
        <a:solidFill>
          <a:srgbClr val="8BBB1D"/>
        </a:solidFill>
        <a:ln>
          <a:noFill/>
        </a:ln>
        <a:effectLst/>
      </dsp:spPr>
      <dsp:style>
        <a:lnRef idx="0">
          <a:scrgbClr r="0" g="0" b="0"/>
        </a:lnRef>
        <a:fillRef idx="1">
          <a:scrgbClr r="0" g="0" b="0"/>
        </a:fillRef>
        <a:effectRef idx="0">
          <a:scrgbClr r="0" g="0" b="0"/>
        </a:effectRef>
        <a:fontRef idx="minor">
          <a:schemeClr val="lt1"/>
        </a:fontRef>
      </dsp:style>
    </dsp:sp>
    <dsp:sp modelId="{BE79AAE1-2BD4-2943-BD7D-B20A9FB19ADD}">
      <dsp:nvSpPr>
        <dsp:cNvPr id="0" name=""/>
        <dsp:cNvSpPr/>
      </dsp:nvSpPr>
      <dsp:spPr>
        <a:xfrm>
          <a:off x="321775" y="617054"/>
          <a:ext cx="2153656" cy="1722925"/>
        </a:xfrm>
        <a:prstGeom prst="roundRect">
          <a:avLst>
            <a:gd name="adj" fmla="val 10000"/>
          </a:avLst>
        </a:prstGeom>
        <a:solidFill>
          <a:srgbClr val="142F5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n-US" sz="2400" kern="1200" dirty="0"/>
            <a:t>Rigorous Instruction</a:t>
          </a:r>
        </a:p>
      </dsp:txBody>
      <dsp:txXfrm>
        <a:off x="372238" y="667517"/>
        <a:ext cx="2052730" cy="1621999"/>
      </dsp:txXfrm>
    </dsp:sp>
    <dsp:sp modelId="{6E6CF764-8ED8-452A-952A-FE22154182C9}">
      <dsp:nvSpPr>
        <dsp:cNvPr id="0" name=""/>
        <dsp:cNvSpPr/>
      </dsp:nvSpPr>
      <dsp:spPr>
        <a:xfrm rot="16239395">
          <a:off x="3637418" y="1291907"/>
          <a:ext cx="1625452" cy="646097"/>
        </a:xfrm>
        <a:prstGeom prst="leftArrow">
          <a:avLst>
            <a:gd name="adj1" fmla="val 60000"/>
            <a:gd name="adj2" fmla="val 50000"/>
          </a:avLst>
        </a:prstGeom>
        <a:solidFill>
          <a:srgbClr val="8BBB1D"/>
        </a:solidFill>
        <a:ln>
          <a:noFill/>
        </a:ln>
        <a:effectLst/>
      </dsp:spPr>
      <dsp:style>
        <a:lnRef idx="0">
          <a:scrgbClr r="0" g="0" b="0"/>
        </a:lnRef>
        <a:fillRef idx="1">
          <a:scrgbClr r="0" g="0" b="0"/>
        </a:fillRef>
        <a:effectRef idx="0">
          <a:scrgbClr r="0" g="0" b="0"/>
        </a:effectRef>
        <a:fontRef idx="minor">
          <a:schemeClr val="lt1"/>
        </a:fontRef>
      </dsp:style>
    </dsp:sp>
    <dsp:sp modelId="{7D9139F7-AE13-4977-965D-07D631082F6A}">
      <dsp:nvSpPr>
        <dsp:cNvPr id="0" name=""/>
        <dsp:cNvSpPr/>
      </dsp:nvSpPr>
      <dsp:spPr>
        <a:xfrm>
          <a:off x="3382629" y="-59179"/>
          <a:ext cx="2153656" cy="1722925"/>
        </a:xfrm>
        <a:prstGeom prst="roundRect">
          <a:avLst>
            <a:gd name="adj" fmla="val 10000"/>
          </a:avLst>
        </a:prstGeom>
        <a:solidFill>
          <a:srgbClr val="142F5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n-US" sz="2400" kern="1200" dirty="0"/>
            <a:t>Building Compassionate Schools</a:t>
          </a:r>
        </a:p>
      </dsp:txBody>
      <dsp:txXfrm>
        <a:off x="3433092" y="-8716"/>
        <a:ext cx="2052730" cy="1621999"/>
      </dsp:txXfrm>
    </dsp:sp>
    <dsp:sp modelId="{16E7318C-DAB8-874A-A76A-61A43172AAEC}">
      <dsp:nvSpPr>
        <dsp:cNvPr id="0" name=""/>
        <dsp:cNvSpPr/>
      </dsp:nvSpPr>
      <dsp:spPr>
        <a:xfrm rot="19523888">
          <a:off x="5677309" y="1963142"/>
          <a:ext cx="1968132" cy="646097"/>
        </a:xfrm>
        <a:prstGeom prst="leftArrow">
          <a:avLst>
            <a:gd name="adj1" fmla="val 60000"/>
            <a:gd name="adj2" fmla="val 50000"/>
          </a:avLst>
        </a:prstGeom>
        <a:solidFill>
          <a:srgbClr val="8BBB1D"/>
        </a:solidFill>
        <a:ln>
          <a:noFill/>
        </a:ln>
        <a:effectLst/>
      </dsp:spPr>
      <dsp:style>
        <a:lnRef idx="0">
          <a:scrgbClr r="0" g="0" b="0"/>
        </a:lnRef>
        <a:fillRef idx="1">
          <a:scrgbClr r="0" g="0" b="0"/>
        </a:fillRef>
        <a:effectRef idx="0">
          <a:scrgbClr r="0" g="0" b="0"/>
        </a:effectRef>
        <a:fontRef idx="minor">
          <a:schemeClr val="lt1"/>
        </a:fontRef>
      </dsp:style>
    </dsp:sp>
    <dsp:sp modelId="{C76AC94B-06C4-3B41-A9D0-B88692477A46}">
      <dsp:nvSpPr>
        <dsp:cNvPr id="0" name=""/>
        <dsp:cNvSpPr/>
      </dsp:nvSpPr>
      <dsp:spPr>
        <a:xfrm>
          <a:off x="6372959" y="826488"/>
          <a:ext cx="2153656" cy="1722925"/>
        </a:xfrm>
        <a:prstGeom prst="roundRect">
          <a:avLst>
            <a:gd name="adj" fmla="val 10000"/>
          </a:avLst>
        </a:prstGeom>
        <a:solidFill>
          <a:srgbClr val="142F5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n-US" sz="2400" kern="1200" dirty="0"/>
            <a:t>Equitable Instructional Practices</a:t>
          </a:r>
        </a:p>
      </dsp:txBody>
      <dsp:txXfrm>
        <a:off x="6423422" y="876951"/>
        <a:ext cx="2052730" cy="1621999"/>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3D04FC-040C-534B-BA22-435F01948435}" type="datetimeFigureOut">
              <a:rPr lang="en-US" smtClean="0"/>
              <a:t>7/23/19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1E2366-012F-7B4B-B488-7CFDDF1D4B91}" type="slidenum">
              <a:rPr lang="en-US" smtClean="0"/>
              <a:t>‹#›</a:t>
            </a:fld>
            <a:endParaRPr lang="en-US"/>
          </a:p>
        </p:txBody>
      </p:sp>
    </p:spTree>
    <p:extLst>
      <p:ext uri="{BB962C8B-B14F-4D97-AF65-F5344CB8AC3E}">
        <p14:creationId xmlns:p14="http://schemas.microsoft.com/office/powerpoint/2010/main" val="281297947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Pasco County Schools has a mission that hopefully you have heard before … We exist to provide a World Class Education for all students … this is our WHY. The mission is further reinforced in our vision of ensuring all our students achieve success in college, career and life … this is WHAT we do every day. And while these statements are very important, they are not enough to communicate HOW we will actualize these promises to our students and our community.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For that reason, we have planned out three key priorities that we believe, with focus and effort, will help us deliver on our mission and vision. These are High Impact Instruction, Data Driven Decisions, and Collaborative Culture. We have a big goal for each of these priorities – and we monitor our progress towards each of the big goals in our Success Plan each year. You don’t get to big goals by accident, though, and these are too important to leave to chance, so we developed a Theory of Action, as a plan to help us as we pursue our mission:</a:t>
            </a:r>
          </a:p>
          <a:p>
            <a:pPr rtl="0" latinLnBrk="0"/>
            <a:endParaRPr lang="en-US" sz="1200" b="0" i="0" u="none" strike="noStrike" kern="1200" dirty="0">
              <a:solidFill>
                <a:schemeClr val="tx1"/>
              </a:solidFill>
              <a:effectLst/>
              <a:latin typeface="+mn-lt"/>
              <a:ea typeface="+mn-ea"/>
              <a:cs typeface="+mn-cs"/>
            </a:endParaRPr>
          </a:p>
          <a:p>
            <a:pPr rtl="0" latinLnBrk="0"/>
            <a:r>
              <a:rPr lang="en-US" sz="1200" b="0" i="0" u="none" strike="noStrike" kern="1200" dirty="0">
                <a:solidFill>
                  <a:schemeClr val="tx1"/>
                </a:solidFill>
                <a:effectLst/>
                <a:latin typeface="+mn-lt"/>
                <a:ea typeface="+mn-ea"/>
                <a:cs typeface="+mn-cs"/>
              </a:rPr>
              <a:t>We believe that if we create a unifying vision of instructional excellence for our schools, define the behaviors we believe will lead to success in schools and provide the necessary supports from our teams, then, staff efficacy and student achievement will increase.</a:t>
            </a:r>
          </a:p>
          <a:p>
            <a:endParaRPr lang="en-US" dirty="0"/>
          </a:p>
        </p:txBody>
      </p:sp>
      <p:sp>
        <p:nvSpPr>
          <p:cNvPr id="4" name="Slide Number Placeholder 3"/>
          <p:cNvSpPr>
            <a:spLocks noGrp="1"/>
          </p:cNvSpPr>
          <p:nvPr>
            <p:ph type="sldNum" sz="quarter" idx="5"/>
          </p:nvPr>
        </p:nvSpPr>
        <p:spPr/>
        <p:txBody>
          <a:bodyPr/>
          <a:lstStyle/>
          <a:p>
            <a:fld id="{431E2366-012F-7B4B-B488-7CFDDF1D4B91}" type="slidenum">
              <a:rPr lang="en-US" smtClean="0"/>
              <a:t>1</a:t>
            </a:fld>
            <a:endParaRPr lang="en-US"/>
          </a:p>
        </p:txBody>
      </p:sp>
    </p:spTree>
    <p:extLst>
      <p:ext uri="{BB962C8B-B14F-4D97-AF65-F5344CB8AC3E}">
        <p14:creationId xmlns:p14="http://schemas.microsoft.com/office/powerpoint/2010/main" val="4237622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While we have a great mission of providing a world class education, we cannot just hand that statement to each teacher and leader and expect everyone to know what that means. </a:t>
            </a:r>
            <a:r>
              <a:rPr lang="en-US" sz="1200" b="0" i="0" u="none" strike="noStrike" kern="1200" dirty="0">
                <a:solidFill>
                  <a:schemeClr val="tx1"/>
                </a:solidFill>
                <a:effectLst/>
                <a:latin typeface="+mn-lt"/>
                <a:ea typeface="+mn-ea"/>
                <a:cs typeface="+mn-cs"/>
              </a:rPr>
              <a:t>These five statements were developed by principals and other school and district leaders in efforts to more clearly define what a world-class education looks and sounds like in classrooms.  This common vision of instructional excellence, part of our theory of action, brings us closer to actualizing the mission and vision of Pasco County Schools. </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this graphic, which I hope you have seen around the district or in some schools, is meant to illustrate what a World Class Learning Moment looks and feels like for every student, every day. </a:t>
            </a:r>
          </a:p>
          <a:p>
            <a:r>
              <a:rPr lang="en-US" sz="1200" kern="1200" dirty="0">
                <a:solidFill>
                  <a:schemeClr val="tx1"/>
                </a:solidFill>
                <a:effectLst/>
                <a:latin typeface="+mn-lt"/>
                <a:ea typeface="+mn-ea"/>
                <a:cs typeface="+mn-cs"/>
              </a:rPr>
              <a:t>We want students to:</a:t>
            </a:r>
          </a:p>
          <a:p>
            <a:pPr lvl="0"/>
            <a:r>
              <a:rPr lang="en-US" sz="1200" kern="1200" dirty="0">
                <a:solidFill>
                  <a:schemeClr val="tx1"/>
                </a:solidFill>
                <a:effectLst/>
                <a:latin typeface="+mn-lt"/>
                <a:ea typeface="+mn-ea"/>
                <a:cs typeface="+mn-cs"/>
              </a:rPr>
              <a:t>Build strong content knowledge and apply learning to new contexts</a:t>
            </a:r>
          </a:p>
          <a:p>
            <a:pPr lvl="0"/>
            <a:r>
              <a:rPr lang="en-US" sz="1200" kern="1200" dirty="0">
                <a:solidFill>
                  <a:schemeClr val="tx1"/>
                </a:solidFill>
                <a:effectLst/>
                <a:latin typeface="+mn-lt"/>
                <a:ea typeface="+mn-ea"/>
                <a:cs typeface="+mn-cs"/>
              </a:rPr>
              <a:t>Think critically to understand and solve real world problems</a:t>
            </a:r>
          </a:p>
          <a:p>
            <a:pPr lvl="0"/>
            <a:r>
              <a:rPr lang="en-US" sz="1200" kern="1200" dirty="0">
                <a:solidFill>
                  <a:schemeClr val="tx1"/>
                </a:solidFill>
                <a:effectLst/>
                <a:latin typeface="+mn-lt"/>
                <a:ea typeface="+mn-ea"/>
                <a:cs typeface="+mn-cs"/>
              </a:rPr>
              <a:t>Collaborate and communicate to learn within and outside of their school community</a:t>
            </a:r>
          </a:p>
          <a:p>
            <a:pPr lvl="0"/>
            <a:r>
              <a:rPr lang="en-US" sz="1200" kern="1200" dirty="0">
                <a:solidFill>
                  <a:schemeClr val="tx1"/>
                </a:solidFill>
                <a:effectLst/>
                <a:latin typeface="+mn-lt"/>
                <a:ea typeface="+mn-ea"/>
                <a:cs typeface="+mn-cs"/>
              </a:rPr>
              <a:t>Utilize a variety of tools and resources enhance their learning … AND…</a:t>
            </a:r>
          </a:p>
          <a:p>
            <a:pPr lvl="0"/>
            <a:r>
              <a:rPr lang="en-US" sz="1200" kern="1200" dirty="0">
                <a:solidFill>
                  <a:schemeClr val="tx1"/>
                </a:solidFill>
                <a:effectLst/>
                <a:latin typeface="+mn-lt"/>
                <a:ea typeface="+mn-ea"/>
                <a:cs typeface="+mn-cs"/>
              </a:rPr>
              <a:t>Take ownership for their learning and reflect on their learning progress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These are not graduate outcomes, they are everyday outcomes, for every student in every classroom … what every teacher should be striving for and every leader should be supporting. </a:t>
            </a:r>
          </a:p>
          <a:p>
            <a:endParaRPr lang="en-US" dirty="0"/>
          </a:p>
        </p:txBody>
      </p:sp>
      <p:sp>
        <p:nvSpPr>
          <p:cNvPr id="4" name="Slide Number Placeholder 3"/>
          <p:cNvSpPr>
            <a:spLocks noGrp="1"/>
          </p:cNvSpPr>
          <p:nvPr>
            <p:ph type="sldNum" sz="quarter" idx="5"/>
          </p:nvPr>
        </p:nvSpPr>
        <p:spPr/>
        <p:txBody>
          <a:bodyPr/>
          <a:lstStyle/>
          <a:p>
            <a:fld id="{431E2366-012F-7B4B-B488-7CFDDF1D4B91}" type="slidenum">
              <a:rPr lang="en-US" smtClean="0"/>
              <a:t>2</a:t>
            </a:fld>
            <a:endParaRPr lang="en-US"/>
          </a:p>
        </p:txBody>
      </p:sp>
    </p:spTree>
    <p:extLst>
      <p:ext uri="{BB962C8B-B14F-4D97-AF65-F5344CB8AC3E}">
        <p14:creationId xmlns:p14="http://schemas.microsoft.com/office/powerpoint/2010/main" val="533701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While the Common Vision of Instructional Excellence helps us visualize the student world class learning experience, we also have to get clear about what the adults are doing as we deliver on that experience. </a:t>
            </a:r>
          </a:p>
          <a:p>
            <a:endParaRPr lang="en-US" dirty="0"/>
          </a:p>
          <a:p>
            <a:r>
              <a:rPr lang="en-US" sz="1200" kern="1200" dirty="0">
                <a:solidFill>
                  <a:schemeClr val="tx1"/>
                </a:solidFill>
                <a:effectLst/>
                <a:latin typeface="+mn-lt"/>
                <a:ea typeface="+mn-ea"/>
                <a:cs typeface="+mn-cs"/>
              </a:rPr>
              <a:t>These actions here, which align to our priorities, help build a system and shared vision for our teacher and leader action related to academic success.  All of our work, including the learning you will engage in today is connected to one or more of these levers, and all are needed to ensure that adults can actualize our Common Vision of Instructional Excellence for every student. It is the combination and intentional focus on Providing Rigorous Instruction and Building Compassionate Schools and Ensuring Equitable Instructional Practices that will ultimately make our district stand out as world class.</a:t>
            </a:r>
            <a:endParaRPr lang="en-US" dirty="0"/>
          </a:p>
        </p:txBody>
      </p:sp>
      <p:sp>
        <p:nvSpPr>
          <p:cNvPr id="4" name="Slide Number Placeholder 3"/>
          <p:cNvSpPr>
            <a:spLocks noGrp="1"/>
          </p:cNvSpPr>
          <p:nvPr>
            <p:ph type="sldNum" sz="quarter" idx="5"/>
          </p:nvPr>
        </p:nvSpPr>
        <p:spPr/>
        <p:txBody>
          <a:bodyPr/>
          <a:lstStyle/>
          <a:p>
            <a:fld id="{431E2366-012F-7B4B-B488-7CFDDF1D4B91}" type="slidenum">
              <a:rPr lang="en-US" smtClean="0"/>
              <a:t>3</a:t>
            </a:fld>
            <a:endParaRPr lang="en-US"/>
          </a:p>
        </p:txBody>
      </p:sp>
    </p:spTree>
    <p:extLst>
      <p:ext uri="{BB962C8B-B14F-4D97-AF65-F5344CB8AC3E}">
        <p14:creationId xmlns:p14="http://schemas.microsoft.com/office/powerpoint/2010/main" val="2464650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Together, these actions define who we are as a district.  In Pasco County Schools, we educate the </a:t>
            </a:r>
            <a:r>
              <a:rPr lang="en-US" b="1" dirty="0"/>
              <a:t>whole child</a:t>
            </a:r>
            <a:r>
              <a:rPr lang="en-US" dirty="0"/>
              <a:t>. Our students learn to </a:t>
            </a:r>
            <a:r>
              <a:rPr lang="en-US" b="1" dirty="0"/>
              <a:t>think critically </a:t>
            </a:r>
            <a:r>
              <a:rPr lang="en-US" dirty="0"/>
              <a:t>and </a:t>
            </a:r>
            <a:r>
              <a:rPr lang="en-US" b="1" dirty="0"/>
              <a:t>solve complex problems </a:t>
            </a:r>
            <a:r>
              <a:rPr lang="en-US" dirty="0"/>
              <a:t>while also becoming </a:t>
            </a:r>
            <a:r>
              <a:rPr lang="en-US" b="1" dirty="0"/>
              <a:t>compassionate human beings</a:t>
            </a:r>
            <a:r>
              <a:rPr lang="en-US" dirty="0"/>
              <a:t>. We ensure that all students have the skills they need to become </a:t>
            </a:r>
            <a:r>
              <a:rPr lang="en-US" b="1" dirty="0"/>
              <a:t>responsible </a:t>
            </a:r>
            <a:r>
              <a:rPr lang="en-US" dirty="0"/>
              <a:t>and </a:t>
            </a:r>
            <a:r>
              <a:rPr lang="en-US" b="1" dirty="0"/>
              <a:t>contributing members </a:t>
            </a:r>
            <a:r>
              <a:rPr lang="en-US" dirty="0"/>
              <a:t>of our </a:t>
            </a:r>
            <a:r>
              <a:rPr lang="en-US" b="1" dirty="0"/>
              <a:t>community</a:t>
            </a:r>
            <a:r>
              <a:rPr lang="en-US" dirty="0"/>
              <a:t>. </a:t>
            </a:r>
            <a:endParaRPr lang="en-US" sz="2000" dirty="0"/>
          </a:p>
          <a:p>
            <a:endParaRPr lang="en-US" dirty="0"/>
          </a:p>
          <a:p>
            <a:r>
              <a:rPr lang="en-US" dirty="0"/>
              <a:t>We develop the best conditions in our world class learning opportunities for our students when we balance their needs.  The balance of creating a compassionate school environment that integrates social emotional skills and the consideration of our students’ experience with trauma.  And in that environment delivering engaging instruction anchored in rigorous standards that help to prepare our students for college and careers.  But none of this matters without ensuring that all of our students have equitable access to these opportunities.  And as we move closer to realizing our vision as a system, we must invest time and effort into all three of these realms to create the balance needed for our students to succeed.</a:t>
            </a:r>
          </a:p>
          <a:p>
            <a:endParaRPr lang="en-US" dirty="0"/>
          </a:p>
        </p:txBody>
      </p:sp>
      <p:sp>
        <p:nvSpPr>
          <p:cNvPr id="4" name="Slide Number Placeholder 3"/>
          <p:cNvSpPr>
            <a:spLocks noGrp="1"/>
          </p:cNvSpPr>
          <p:nvPr>
            <p:ph type="sldNum" sz="quarter" idx="5"/>
          </p:nvPr>
        </p:nvSpPr>
        <p:spPr/>
        <p:txBody>
          <a:bodyPr/>
          <a:lstStyle/>
          <a:p>
            <a:fld id="{431E2366-012F-7B4B-B488-7CFDDF1D4B91}" type="slidenum">
              <a:rPr lang="en-US" smtClean="0"/>
              <a:t>4</a:t>
            </a:fld>
            <a:endParaRPr lang="en-US"/>
          </a:p>
        </p:txBody>
      </p:sp>
    </p:spTree>
    <p:extLst>
      <p:ext uri="{BB962C8B-B14F-4D97-AF65-F5344CB8AC3E}">
        <p14:creationId xmlns:p14="http://schemas.microsoft.com/office/powerpoint/2010/main" val="598470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training is focused on XXXXXX (add the connection to the one/or more of the five student learning outcomes or one/or more of the three adult levers in shaping academic success. Make this connection explicitly).  </a:t>
            </a:r>
          </a:p>
          <a:p>
            <a:r>
              <a:rPr lang="en-US" dirty="0"/>
              <a:t/>
            </a:r>
            <a:br>
              <a:rPr lang="en-US" dirty="0"/>
            </a:br>
            <a:r>
              <a:rPr lang="en-US" dirty="0"/>
              <a:t>During this training, we want you to focus on how the content and experience can help you, as a critical adult in our system, provide our students every opportunity to be a world class learner. How can you take every opportunity to be a world changer for your students?</a:t>
            </a:r>
          </a:p>
          <a:p>
            <a:endParaRPr lang="en-US" dirty="0"/>
          </a:p>
          <a:p>
            <a:r>
              <a:rPr lang="en-US" dirty="0"/>
              <a:t>Don’t forget the last slide at the end, focused on reflecting on using the learning from this session.</a:t>
            </a:r>
          </a:p>
          <a:p>
            <a:endParaRPr lang="en-US" dirty="0"/>
          </a:p>
        </p:txBody>
      </p:sp>
      <p:sp>
        <p:nvSpPr>
          <p:cNvPr id="4" name="Slide Number Placeholder 3"/>
          <p:cNvSpPr>
            <a:spLocks noGrp="1"/>
          </p:cNvSpPr>
          <p:nvPr>
            <p:ph type="sldNum" sz="quarter" idx="5"/>
          </p:nvPr>
        </p:nvSpPr>
        <p:spPr/>
        <p:txBody>
          <a:bodyPr/>
          <a:lstStyle/>
          <a:p>
            <a:fld id="{431E2366-012F-7B4B-B488-7CFDDF1D4B91}" type="slidenum">
              <a:rPr lang="en-US" smtClean="0"/>
              <a:t>5</a:t>
            </a:fld>
            <a:endParaRPr lang="en-US"/>
          </a:p>
        </p:txBody>
      </p:sp>
    </p:spTree>
    <p:extLst>
      <p:ext uri="{BB962C8B-B14F-4D97-AF65-F5344CB8AC3E}">
        <p14:creationId xmlns:p14="http://schemas.microsoft.com/office/powerpoint/2010/main" val="2969850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Direct participants to the Together We Learn SharePoint site where all of the resources for your session is stored.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There are two ways to access the materials.  Either by going to the OLL SharePoint site from Office 365 OR by adding the Together We Learn app to the Launchpad in </a:t>
            </a:r>
            <a:r>
              <a:rPr lang="en-US" dirty="0" err="1"/>
              <a:t>myPascoConnect</a:t>
            </a:r>
            <a:r>
              <a:rPr lang="en-US" dirty="0"/>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first directions are for those who want to navigate to the resources from the Office for Leading and Learning SharePoint site.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set of directions will show participants how to add an app to their launchpad in </a:t>
            </a:r>
            <a:r>
              <a:rPr lang="en-US" dirty="0" err="1"/>
              <a:t>myPascoConnect</a:t>
            </a:r>
            <a:r>
              <a:rPr lang="en-US" dirty="0"/>
              <a:t> for a direct link to the Together We Learn SharePoint site so they have it easily accessible.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Then direct participants to select the appropriate category (Elementary, Secondary, of All)  for your session to get to the folder titled for your session. </a:t>
            </a:r>
          </a:p>
          <a:p>
            <a:endParaRPr lang="en-US" dirty="0"/>
          </a:p>
        </p:txBody>
      </p:sp>
      <p:sp>
        <p:nvSpPr>
          <p:cNvPr id="4" name="Slide Number Placeholder 3"/>
          <p:cNvSpPr>
            <a:spLocks noGrp="1"/>
          </p:cNvSpPr>
          <p:nvPr>
            <p:ph type="sldNum" sz="quarter" idx="5"/>
          </p:nvPr>
        </p:nvSpPr>
        <p:spPr/>
        <p:txBody>
          <a:bodyPr/>
          <a:lstStyle/>
          <a:p>
            <a:fld id="{431E2366-012F-7B4B-B488-7CFDDF1D4B91}" type="slidenum">
              <a:rPr lang="en-US" smtClean="0"/>
              <a:t>6</a:t>
            </a:fld>
            <a:endParaRPr lang="en-US"/>
          </a:p>
        </p:txBody>
      </p:sp>
    </p:spTree>
    <p:extLst>
      <p:ext uri="{BB962C8B-B14F-4D97-AF65-F5344CB8AC3E}">
        <p14:creationId xmlns:p14="http://schemas.microsoft.com/office/powerpoint/2010/main" val="4128618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Please be sure that you end every session with an opportunity for participants to reflect on their learning for application during the 19-20 school year.  </a:t>
            </a:r>
          </a:p>
        </p:txBody>
      </p:sp>
      <p:sp>
        <p:nvSpPr>
          <p:cNvPr id="4" name="Slide Number Placeholder 3"/>
          <p:cNvSpPr>
            <a:spLocks noGrp="1"/>
          </p:cNvSpPr>
          <p:nvPr>
            <p:ph type="sldNum" sz="quarter" idx="5"/>
          </p:nvPr>
        </p:nvSpPr>
        <p:spPr/>
        <p:txBody>
          <a:bodyPr/>
          <a:lstStyle/>
          <a:p>
            <a:fld id="{431E2366-012F-7B4B-B488-7CFDDF1D4B91}" type="slidenum">
              <a:rPr lang="en-US" smtClean="0"/>
              <a:t>20</a:t>
            </a:fld>
            <a:endParaRPr lang="en-US"/>
          </a:p>
        </p:txBody>
      </p:sp>
    </p:spTree>
    <p:extLst>
      <p:ext uri="{BB962C8B-B14F-4D97-AF65-F5344CB8AC3E}">
        <p14:creationId xmlns:p14="http://schemas.microsoft.com/office/powerpoint/2010/main" val="2841327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1E2366-012F-7B4B-B488-7CFDDF1D4B91}" type="slidenum">
              <a:rPr lang="en-US" smtClean="0"/>
              <a:t>22</a:t>
            </a:fld>
            <a:endParaRPr lang="en-US"/>
          </a:p>
        </p:txBody>
      </p:sp>
    </p:spTree>
    <p:extLst>
      <p:ext uri="{BB962C8B-B14F-4D97-AF65-F5344CB8AC3E}">
        <p14:creationId xmlns:p14="http://schemas.microsoft.com/office/powerpoint/2010/main" val="1707469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diagramData" Target="../diagrams/data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eg"/><Relationship Id="rId3" Type="http://schemas.openxmlformats.org/officeDocument/2006/relationships/image" Target="../media/image1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Master" Target="../slideMasters/slideMaster1.xml"/><Relationship Id="rId2" Type="http://schemas.openxmlformats.org/officeDocument/2006/relationships/image" Target="../media/image16.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AD474D-FDD6-014E-9E09-C4F08EC820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7A00C8-6271-1F41-8A5C-52E910D0F466}"/>
              </a:ext>
            </a:extLst>
          </p:cNvPr>
          <p:cNvSpPr>
            <a:spLocks noGrp="1"/>
          </p:cNvSpPr>
          <p:nvPr>
            <p:ph idx="1"/>
          </p:nvPr>
        </p:nvSpPr>
        <p:spPr>
          <a:xfrm>
            <a:off x="457200" y="1671638"/>
            <a:ext cx="8443913" cy="5043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414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91580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7B9F90E3-3B7D-FB4D-9B81-3009940E86CA}"/>
              </a:ext>
            </a:extLst>
          </p:cNvPr>
          <p:cNvSpPr/>
          <p:nvPr userDrawn="1"/>
        </p:nvSpPr>
        <p:spPr>
          <a:xfrm>
            <a:off x="0" y="1145241"/>
            <a:ext cx="9144000" cy="5897818"/>
          </a:xfrm>
          <a:prstGeom prst="rect">
            <a:avLst/>
          </a:prstGeom>
          <a:solidFill>
            <a:schemeClr val="bg1"/>
          </a:soli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860A5802-57ED-E842-9CF1-C5C38644F31E}"/>
              </a:ext>
            </a:extLst>
          </p:cNvPr>
          <p:cNvSpPr/>
          <p:nvPr userDrawn="1"/>
        </p:nvSpPr>
        <p:spPr>
          <a:xfrm>
            <a:off x="724010" y="1125404"/>
            <a:ext cx="7695980" cy="44434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85800" y="82091"/>
            <a:ext cx="7772400" cy="926656"/>
          </a:xfrm>
        </p:spPr>
        <p:txBody>
          <a:bodyPr/>
          <a:lstStyle>
            <a:lvl1pPr>
              <a:defRPr>
                <a:solidFill>
                  <a:schemeClr val="bg1"/>
                </a:solidFill>
              </a:defRPr>
            </a:lvl1pPr>
          </a:lstStyle>
          <a:p>
            <a:r>
              <a:rPr lang="en-US" dirty="0"/>
              <a:t>Insert Your Session Title Here</a:t>
            </a:r>
          </a:p>
        </p:txBody>
      </p:sp>
      <p:cxnSp>
        <p:nvCxnSpPr>
          <p:cNvPr id="12" name="Straight Connector 11">
            <a:extLst>
              <a:ext uri="{FF2B5EF4-FFF2-40B4-BE49-F238E27FC236}">
                <a16:creationId xmlns:a16="http://schemas.microsoft.com/office/drawing/2014/main" xmlns="" id="{7B1D99BB-5883-1244-B8DA-75BCC66358EC}"/>
              </a:ext>
            </a:extLst>
          </p:cNvPr>
          <p:cNvCxnSpPr/>
          <p:nvPr userDrawn="1"/>
        </p:nvCxnSpPr>
        <p:spPr>
          <a:xfrm>
            <a:off x="0" y="1105569"/>
            <a:ext cx="9144000" cy="0"/>
          </a:xfrm>
          <a:prstGeom prst="line">
            <a:avLst/>
          </a:prstGeom>
          <a:ln w="57150" cmpd="sng">
            <a:solidFill>
              <a:srgbClr val="8BBB1D"/>
            </a:solidFill>
          </a:ln>
        </p:spPr>
        <p:style>
          <a:lnRef idx="2">
            <a:schemeClr val="accent1"/>
          </a:lnRef>
          <a:fillRef idx="0">
            <a:schemeClr val="accent1"/>
          </a:fillRef>
          <a:effectRef idx="1">
            <a:schemeClr val="accent1"/>
          </a:effectRef>
          <a:fontRef idx="minor">
            <a:schemeClr val="tx1"/>
          </a:fontRef>
        </p:style>
      </p:cxnSp>
      <p:pic>
        <p:nvPicPr>
          <p:cNvPr id="13" name="Picture 12" descr="Screen Shot 2015-06-08 at 2.47.39 PM.png">
            <a:extLst>
              <a:ext uri="{FF2B5EF4-FFF2-40B4-BE49-F238E27FC236}">
                <a16:creationId xmlns:a16="http://schemas.microsoft.com/office/drawing/2014/main" xmlns="" id="{106BCE0B-1E2E-CF48-9C67-8F524CD8B7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8976" y="1177678"/>
            <a:ext cx="5606047" cy="4194498"/>
          </a:xfrm>
          <a:prstGeom prst="rect">
            <a:avLst/>
          </a:prstGeom>
        </p:spPr>
      </p:pic>
      <p:sp>
        <p:nvSpPr>
          <p:cNvPr id="14" name="TextBox 13">
            <a:extLst>
              <a:ext uri="{FF2B5EF4-FFF2-40B4-BE49-F238E27FC236}">
                <a16:creationId xmlns:a16="http://schemas.microsoft.com/office/drawing/2014/main" xmlns="" id="{F09921FB-8657-D940-85BA-5568AADFD8E1}"/>
              </a:ext>
            </a:extLst>
          </p:cNvPr>
          <p:cNvSpPr txBox="1"/>
          <p:nvPr userDrawn="1"/>
        </p:nvSpPr>
        <p:spPr>
          <a:xfrm>
            <a:off x="0" y="5298581"/>
            <a:ext cx="9144000" cy="1477328"/>
          </a:xfrm>
          <a:prstGeom prst="rect">
            <a:avLst/>
          </a:prstGeom>
          <a:solidFill>
            <a:schemeClr val="bg1"/>
          </a:solidFill>
        </p:spPr>
        <p:txBody>
          <a:bodyPr wrap="square" rtlCol="0">
            <a:spAutoFit/>
          </a:bodyPr>
          <a:lstStyle/>
          <a:p>
            <a:pPr algn="ctr"/>
            <a:r>
              <a:rPr lang="en-US" b="1" u="sng" dirty="0"/>
              <a:t>Theory of Action</a:t>
            </a:r>
            <a:endParaRPr lang="en-US" dirty="0"/>
          </a:p>
          <a:p>
            <a:pPr algn="ctr"/>
            <a:r>
              <a:rPr lang="en-US" b="1" dirty="0"/>
              <a:t>If we </a:t>
            </a:r>
            <a:r>
              <a:rPr lang="en-US" dirty="0"/>
              <a:t>create a unifying vision of instructional excellence for our schools, </a:t>
            </a:r>
          </a:p>
          <a:p>
            <a:pPr algn="ctr"/>
            <a:r>
              <a:rPr lang="en-US" dirty="0"/>
              <a:t>define the behaviors we believe will lead to success in schools </a:t>
            </a:r>
          </a:p>
          <a:p>
            <a:pPr algn="ctr"/>
            <a:r>
              <a:rPr lang="en-US" dirty="0"/>
              <a:t>and provide the necessary supports from our teams, </a:t>
            </a:r>
          </a:p>
          <a:p>
            <a:pPr algn="ctr"/>
            <a:r>
              <a:rPr lang="en-US" b="1" dirty="0"/>
              <a:t>then, </a:t>
            </a:r>
            <a:r>
              <a:rPr lang="en-US" dirty="0"/>
              <a:t>staff efficacy and student achievement will increase. </a:t>
            </a:r>
          </a:p>
        </p:txBody>
      </p:sp>
    </p:spTree>
    <p:extLst>
      <p:ext uri="{BB962C8B-B14F-4D97-AF65-F5344CB8AC3E}">
        <p14:creationId xmlns:p14="http://schemas.microsoft.com/office/powerpoint/2010/main" val="12608321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21" descr="A close up of a logo&#10;&#10;Description generated with high confidence">
            <a:extLst>
              <a:ext uri="{FF2B5EF4-FFF2-40B4-BE49-F238E27FC236}">
                <a16:creationId xmlns:a16="http://schemas.microsoft.com/office/drawing/2014/main" xmlns="" id="{D2CD5691-F552-2944-AD42-8C9423AA7E2A}"/>
              </a:ext>
            </a:extLst>
          </p:cNvPr>
          <p:cNvPicPr>
            <a:picLocks noChangeAspect="1"/>
          </p:cNvPicPr>
          <p:nvPr userDrawn="1"/>
        </p:nvPicPr>
        <p:blipFill>
          <a:blip r:embed="rId2"/>
          <a:stretch>
            <a:fillRect/>
          </a:stretch>
        </p:blipFill>
        <p:spPr>
          <a:xfrm>
            <a:off x="0" y="953219"/>
            <a:ext cx="9144000" cy="6093094"/>
          </a:xfrm>
          <a:prstGeom prst="rect">
            <a:avLst/>
          </a:prstGeom>
        </p:spPr>
      </p:pic>
      <p:sp>
        <p:nvSpPr>
          <p:cNvPr id="9" name="Rectangle 8">
            <a:extLst>
              <a:ext uri="{FF2B5EF4-FFF2-40B4-BE49-F238E27FC236}">
                <a16:creationId xmlns:a16="http://schemas.microsoft.com/office/drawing/2014/main" xmlns="" id="{B96E4962-93CC-D248-8FFA-278C483FA152}"/>
              </a:ext>
            </a:extLst>
          </p:cNvPr>
          <p:cNvSpPr/>
          <p:nvPr userDrawn="1"/>
        </p:nvSpPr>
        <p:spPr>
          <a:xfrm>
            <a:off x="0" y="5903313"/>
            <a:ext cx="785813" cy="9546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6CE2849E-000A-3E43-814D-F0ACE80930C2}"/>
              </a:ext>
            </a:extLst>
          </p:cNvPr>
          <p:cNvSpPr txBox="1"/>
          <p:nvPr userDrawn="1"/>
        </p:nvSpPr>
        <p:spPr>
          <a:xfrm>
            <a:off x="1" y="14288"/>
            <a:ext cx="9143999" cy="1446550"/>
          </a:xfrm>
          <a:prstGeom prst="rect">
            <a:avLst/>
          </a:prstGeom>
          <a:noFill/>
        </p:spPr>
        <p:txBody>
          <a:bodyPr wrap="square" rtlCol="0">
            <a:spAutoFit/>
          </a:bodyPr>
          <a:lstStyle/>
          <a:p>
            <a:pPr algn="ctr"/>
            <a:r>
              <a:rPr lang="en-US" sz="4400" b="1" dirty="0">
                <a:solidFill>
                  <a:schemeClr val="bg1"/>
                </a:solidFill>
                <a:cs typeface="Calibri"/>
              </a:rPr>
              <a:t>Common Vision of </a:t>
            </a:r>
            <a:br>
              <a:rPr lang="en-US" sz="4400" b="1" dirty="0">
                <a:solidFill>
                  <a:schemeClr val="bg1"/>
                </a:solidFill>
                <a:cs typeface="Calibri"/>
              </a:rPr>
            </a:br>
            <a:r>
              <a:rPr lang="en-US" sz="4400" b="1" dirty="0">
                <a:solidFill>
                  <a:schemeClr val="bg1"/>
                </a:solidFill>
                <a:cs typeface="Calibri"/>
              </a:rPr>
              <a:t>Instructional Excellence</a:t>
            </a:r>
            <a:endParaRPr lang="en-US" sz="4400" dirty="0"/>
          </a:p>
        </p:txBody>
      </p:sp>
    </p:spTree>
    <p:extLst>
      <p:ext uri="{BB962C8B-B14F-4D97-AF65-F5344CB8AC3E}">
        <p14:creationId xmlns:p14="http://schemas.microsoft.com/office/powerpoint/2010/main" val="8543450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xmlns="" id="{A8A5CE99-716C-7F42-9660-F73FC5D725A0}"/>
              </a:ext>
            </a:extLst>
          </p:cNvPr>
          <p:cNvGraphicFramePr/>
          <p:nvPr userDrawn="1">
            <p:extLst>
              <p:ext uri="{D42A27DB-BD31-4B8C-83A1-F6EECF244321}">
                <p14:modId xmlns:p14="http://schemas.microsoft.com/office/powerpoint/2010/main" val="854553698"/>
              </p:ext>
            </p:extLst>
          </p:nvPr>
        </p:nvGraphicFramePr>
        <p:xfrm>
          <a:off x="94146" y="1706421"/>
          <a:ext cx="8918916" cy="49675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xmlns="" id="{CE14226D-1BDE-BA43-A41C-59BFADB1D085}"/>
              </a:ext>
            </a:extLst>
          </p:cNvPr>
          <p:cNvPicPr>
            <a:picLocks noChangeAspect="1"/>
          </p:cNvPicPr>
          <p:nvPr userDrawn="1"/>
        </p:nvPicPr>
        <p:blipFill>
          <a:blip r:embed="rId7"/>
          <a:stretch>
            <a:fillRect/>
          </a:stretch>
        </p:blipFill>
        <p:spPr>
          <a:xfrm>
            <a:off x="3345139" y="4607412"/>
            <a:ext cx="2416930" cy="1811740"/>
          </a:xfrm>
          <a:prstGeom prst="rect">
            <a:avLst/>
          </a:prstGeom>
        </p:spPr>
      </p:pic>
      <p:sp>
        <p:nvSpPr>
          <p:cNvPr id="6" name="TextBox 5">
            <a:extLst>
              <a:ext uri="{FF2B5EF4-FFF2-40B4-BE49-F238E27FC236}">
                <a16:creationId xmlns:a16="http://schemas.microsoft.com/office/drawing/2014/main" xmlns="" id="{08740AED-0BF7-734D-9BE8-C79F77DCEACE}"/>
              </a:ext>
            </a:extLst>
          </p:cNvPr>
          <p:cNvSpPr txBox="1"/>
          <p:nvPr userDrawn="1"/>
        </p:nvSpPr>
        <p:spPr>
          <a:xfrm>
            <a:off x="0" y="391921"/>
            <a:ext cx="9144000" cy="769441"/>
          </a:xfrm>
          <a:prstGeom prst="rect">
            <a:avLst/>
          </a:prstGeom>
          <a:noFill/>
        </p:spPr>
        <p:txBody>
          <a:bodyPr wrap="square" rtlCol="0">
            <a:spAutoFit/>
          </a:bodyPr>
          <a:lstStyle/>
          <a:p>
            <a:pPr algn="ctr"/>
            <a:r>
              <a:rPr lang="en-US" sz="4400" b="1" kern="1200" dirty="0">
                <a:solidFill>
                  <a:schemeClr val="bg1"/>
                </a:solidFill>
                <a:latin typeface="+mn-lt"/>
                <a:ea typeface="+mn-ea"/>
                <a:cs typeface="Arial"/>
              </a:rPr>
              <a:t>Shaping a Vision for Academic Success</a:t>
            </a:r>
            <a:endParaRPr lang="en-US" sz="4400" dirty="0"/>
          </a:p>
        </p:txBody>
      </p:sp>
    </p:spTree>
    <p:extLst>
      <p:ext uri="{BB962C8B-B14F-4D97-AF65-F5344CB8AC3E}">
        <p14:creationId xmlns:p14="http://schemas.microsoft.com/office/powerpoint/2010/main" val="34010872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E81E7BF0-13E2-E44B-B1CD-476AA1293EA9}"/>
              </a:ext>
            </a:extLst>
          </p:cNvPr>
          <p:cNvSpPr/>
          <p:nvPr userDrawn="1"/>
        </p:nvSpPr>
        <p:spPr>
          <a:xfrm>
            <a:off x="0" y="5972175"/>
            <a:ext cx="828675" cy="8858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xmlns="" id="{89891F1B-F779-E74C-ACA1-0FDE02EF28D3}"/>
              </a:ext>
            </a:extLst>
          </p:cNvPr>
          <p:cNvGrpSpPr/>
          <p:nvPr userDrawn="1"/>
        </p:nvGrpSpPr>
        <p:grpSpPr>
          <a:xfrm>
            <a:off x="339109" y="2017492"/>
            <a:ext cx="4232891" cy="4140422"/>
            <a:chOff x="2117930" y="1888903"/>
            <a:chExt cx="4825096" cy="4354735"/>
          </a:xfrm>
        </p:grpSpPr>
        <p:pic>
          <p:nvPicPr>
            <p:cNvPr id="4" name="Picture 3">
              <a:extLst>
                <a:ext uri="{FF2B5EF4-FFF2-40B4-BE49-F238E27FC236}">
                  <a16:creationId xmlns:a16="http://schemas.microsoft.com/office/drawing/2014/main" xmlns="" id="{BAAAB236-91BA-A14B-9ED4-CF3BAAA34F49}"/>
                </a:ext>
              </a:extLst>
            </p:cNvPr>
            <p:cNvPicPr>
              <a:picLocks noChangeAspect="1"/>
            </p:cNvPicPr>
            <p:nvPr/>
          </p:nvPicPr>
          <p:blipFill rotWithShape="1">
            <a:blip r:embed="rId2"/>
            <a:srcRect l="12416" t="7980" r="15052" b="11707"/>
            <a:stretch/>
          </p:blipFill>
          <p:spPr>
            <a:xfrm>
              <a:off x="2252543" y="2028826"/>
              <a:ext cx="4690483" cy="4214812"/>
            </a:xfrm>
            <a:prstGeom prst="rect">
              <a:avLst/>
            </a:prstGeom>
          </p:spPr>
        </p:pic>
        <p:sp>
          <p:nvSpPr>
            <p:cNvPr id="5" name="TextBox 4">
              <a:extLst>
                <a:ext uri="{FF2B5EF4-FFF2-40B4-BE49-F238E27FC236}">
                  <a16:creationId xmlns:a16="http://schemas.microsoft.com/office/drawing/2014/main" xmlns="" id="{2E54346B-3D30-DF41-80CE-FC90FD039D3C}"/>
                </a:ext>
              </a:extLst>
            </p:cNvPr>
            <p:cNvSpPr txBox="1"/>
            <p:nvPr/>
          </p:nvSpPr>
          <p:spPr>
            <a:xfrm>
              <a:off x="3794896" y="5124955"/>
              <a:ext cx="1605776" cy="923330"/>
            </a:xfrm>
            <a:prstGeom prst="rect">
              <a:avLst/>
            </a:prstGeom>
            <a:noFill/>
          </p:spPr>
          <p:txBody>
            <a:bodyPr wrap="square" rtlCol="0">
              <a:spAutoFit/>
            </a:bodyPr>
            <a:lstStyle/>
            <a:p>
              <a:pPr algn="ctr"/>
              <a:r>
                <a:rPr lang="en-US" b="1" i="1" dirty="0">
                  <a:solidFill>
                    <a:srgbClr val="FF0000"/>
                  </a:solidFill>
                </a:rPr>
                <a:t>Equitable</a:t>
              </a:r>
            </a:p>
            <a:p>
              <a:pPr algn="ctr"/>
              <a:r>
                <a:rPr lang="en-US" b="1" i="1" dirty="0">
                  <a:solidFill>
                    <a:srgbClr val="FF0000"/>
                  </a:solidFill>
                </a:rPr>
                <a:t>Instructional Practices</a:t>
              </a:r>
            </a:p>
          </p:txBody>
        </p:sp>
        <p:sp>
          <p:nvSpPr>
            <p:cNvPr id="6" name="TextBox 5">
              <a:extLst>
                <a:ext uri="{FF2B5EF4-FFF2-40B4-BE49-F238E27FC236}">
                  <a16:creationId xmlns:a16="http://schemas.microsoft.com/office/drawing/2014/main" xmlns="" id="{BBC405DF-1DA8-C047-A3A4-653B887F7D1E}"/>
                </a:ext>
              </a:extLst>
            </p:cNvPr>
            <p:cNvSpPr txBox="1"/>
            <p:nvPr/>
          </p:nvSpPr>
          <p:spPr>
            <a:xfrm>
              <a:off x="2117930" y="3885786"/>
              <a:ext cx="1938081" cy="971123"/>
            </a:xfrm>
            <a:prstGeom prst="rect">
              <a:avLst/>
            </a:prstGeom>
            <a:noFill/>
          </p:spPr>
          <p:txBody>
            <a:bodyPr wrap="square" rtlCol="0">
              <a:spAutoFit/>
            </a:bodyPr>
            <a:lstStyle/>
            <a:p>
              <a:pPr algn="ctr"/>
              <a:r>
                <a:rPr lang="en-US" b="1" i="1" dirty="0">
                  <a:solidFill>
                    <a:schemeClr val="tx2"/>
                  </a:solidFill>
                </a:rPr>
                <a:t>Compassionate School Environment</a:t>
              </a:r>
            </a:p>
          </p:txBody>
        </p:sp>
        <p:sp>
          <p:nvSpPr>
            <p:cNvPr id="7" name="TextBox 6">
              <a:extLst>
                <a:ext uri="{FF2B5EF4-FFF2-40B4-BE49-F238E27FC236}">
                  <a16:creationId xmlns:a16="http://schemas.microsoft.com/office/drawing/2014/main" xmlns="" id="{6295278F-A93F-7945-82CE-F37AA5006ACE}"/>
                </a:ext>
              </a:extLst>
            </p:cNvPr>
            <p:cNvSpPr txBox="1"/>
            <p:nvPr/>
          </p:nvSpPr>
          <p:spPr>
            <a:xfrm>
              <a:off x="5226204" y="4137416"/>
              <a:ext cx="1716822" cy="646331"/>
            </a:xfrm>
            <a:prstGeom prst="rect">
              <a:avLst/>
            </a:prstGeom>
            <a:noFill/>
          </p:spPr>
          <p:txBody>
            <a:bodyPr wrap="square" rtlCol="0">
              <a:spAutoFit/>
            </a:bodyPr>
            <a:lstStyle/>
            <a:p>
              <a:pPr algn="ctr"/>
              <a:r>
                <a:rPr lang="en-US" b="1" i="1" dirty="0">
                  <a:solidFill>
                    <a:schemeClr val="accent3">
                      <a:lumMod val="75000"/>
                    </a:schemeClr>
                  </a:solidFill>
                </a:rPr>
                <a:t>Rigorous Instruction</a:t>
              </a:r>
            </a:p>
          </p:txBody>
        </p:sp>
        <p:pic>
          <p:nvPicPr>
            <p:cNvPr id="8" name="Picture 7">
              <a:extLst>
                <a:ext uri="{FF2B5EF4-FFF2-40B4-BE49-F238E27FC236}">
                  <a16:creationId xmlns:a16="http://schemas.microsoft.com/office/drawing/2014/main" xmlns="" id="{8873B26E-E93D-3847-B59A-DE296D7551B7}"/>
                </a:ext>
              </a:extLst>
            </p:cNvPr>
            <p:cNvPicPr>
              <a:picLocks noChangeAspect="1"/>
            </p:cNvPicPr>
            <p:nvPr/>
          </p:nvPicPr>
          <p:blipFill>
            <a:blip r:embed="rId3"/>
            <a:stretch>
              <a:fillRect/>
            </a:stretch>
          </p:blipFill>
          <p:spPr>
            <a:xfrm>
              <a:off x="4047894" y="1888903"/>
              <a:ext cx="1115700" cy="676182"/>
            </a:xfrm>
            <a:prstGeom prst="rect">
              <a:avLst/>
            </a:prstGeom>
          </p:spPr>
        </p:pic>
      </p:grpSp>
      <p:pic>
        <p:nvPicPr>
          <p:cNvPr id="10" name="Picture 9">
            <a:extLst>
              <a:ext uri="{FF2B5EF4-FFF2-40B4-BE49-F238E27FC236}">
                <a16:creationId xmlns:a16="http://schemas.microsoft.com/office/drawing/2014/main" xmlns="" id="{4629BBE9-EAA4-5E4F-A85C-F5CB0BF15BB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950181" y="1671640"/>
            <a:ext cx="3985706" cy="470058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E09B7CB2-6895-D746-81EF-BC951CAB4421}"/>
              </a:ext>
            </a:extLst>
          </p:cNvPr>
          <p:cNvSpPr txBox="1"/>
          <p:nvPr userDrawn="1"/>
        </p:nvSpPr>
        <p:spPr>
          <a:xfrm>
            <a:off x="0" y="377067"/>
            <a:ext cx="9144000" cy="769441"/>
          </a:xfrm>
          <a:prstGeom prst="rect">
            <a:avLst/>
          </a:prstGeom>
          <a:noFill/>
        </p:spPr>
        <p:txBody>
          <a:bodyPr wrap="square" rtlCol="0">
            <a:spAutoFit/>
          </a:bodyPr>
          <a:lstStyle/>
          <a:p>
            <a:pPr algn="ctr"/>
            <a:r>
              <a:rPr lang="en-US" sz="4400" b="1" kern="1200" dirty="0">
                <a:solidFill>
                  <a:schemeClr val="bg1"/>
                </a:solidFill>
                <a:latin typeface="+mn-lt"/>
                <a:ea typeface="+mn-ea"/>
                <a:cs typeface="Arial"/>
              </a:rPr>
              <a:t>Our Dream!</a:t>
            </a:r>
            <a:endParaRPr lang="en-US" sz="4400" dirty="0"/>
          </a:p>
        </p:txBody>
      </p:sp>
    </p:spTree>
    <p:extLst>
      <p:ext uri="{BB962C8B-B14F-4D97-AF65-F5344CB8AC3E}">
        <p14:creationId xmlns:p14="http://schemas.microsoft.com/office/powerpoint/2010/main" val="38117880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D7868D8C-0937-F04F-A750-86CE982C75CD}"/>
              </a:ext>
            </a:extLst>
          </p:cNvPr>
          <p:cNvSpPr txBox="1"/>
          <p:nvPr userDrawn="1"/>
        </p:nvSpPr>
        <p:spPr>
          <a:xfrm>
            <a:off x="0" y="35636"/>
            <a:ext cx="9144000" cy="1446550"/>
          </a:xfrm>
          <a:prstGeom prst="rect">
            <a:avLst/>
          </a:prstGeom>
          <a:noFill/>
        </p:spPr>
        <p:txBody>
          <a:bodyPr wrap="square" rtlCol="0">
            <a:spAutoFit/>
          </a:bodyPr>
          <a:lstStyle/>
          <a:p>
            <a:pPr algn="ctr"/>
            <a:r>
              <a:rPr lang="en-US" sz="4400" b="1" dirty="0">
                <a:solidFill>
                  <a:schemeClr val="bg1"/>
                </a:solidFill>
              </a:rPr>
              <a:t>Access Session Resources </a:t>
            </a:r>
          </a:p>
          <a:p>
            <a:pPr algn="ctr"/>
            <a:r>
              <a:rPr lang="en-US" sz="4400" b="1" dirty="0">
                <a:solidFill>
                  <a:schemeClr val="bg1"/>
                </a:solidFill>
              </a:rPr>
              <a:t>Together We Learn SharePoint Site</a:t>
            </a:r>
          </a:p>
        </p:txBody>
      </p:sp>
      <p:sp>
        <p:nvSpPr>
          <p:cNvPr id="2" name="TextBox 1">
            <a:extLst>
              <a:ext uri="{FF2B5EF4-FFF2-40B4-BE49-F238E27FC236}">
                <a16:creationId xmlns:a16="http://schemas.microsoft.com/office/drawing/2014/main" xmlns="" id="{A5E28BE0-817D-ED42-9CA5-D5A16503D763}"/>
              </a:ext>
            </a:extLst>
          </p:cNvPr>
          <p:cNvSpPr txBox="1"/>
          <p:nvPr userDrawn="1"/>
        </p:nvSpPr>
        <p:spPr>
          <a:xfrm>
            <a:off x="322388" y="1763874"/>
            <a:ext cx="3235530" cy="400110"/>
          </a:xfrm>
          <a:prstGeom prst="rect">
            <a:avLst/>
          </a:prstGeom>
          <a:noFill/>
        </p:spPr>
        <p:txBody>
          <a:bodyPr wrap="square" rtlCol="0">
            <a:spAutoFit/>
          </a:bodyPr>
          <a:lstStyle/>
          <a:p>
            <a:r>
              <a:rPr lang="en-US" sz="2000" b="1" dirty="0"/>
              <a:t>Access via OLL SharePoint:</a:t>
            </a:r>
          </a:p>
        </p:txBody>
      </p:sp>
      <p:sp>
        <p:nvSpPr>
          <p:cNvPr id="13" name="TextBox 12">
            <a:extLst>
              <a:ext uri="{FF2B5EF4-FFF2-40B4-BE49-F238E27FC236}">
                <a16:creationId xmlns:a16="http://schemas.microsoft.com/office/drawing/2014/main" xmlns="" id="{4C49F775-0F50-5A40-95F0-15D7DB591A29}"/>
              </a:ext>
            </a:extLst>
          </p:cNvPr>
          <p:cNvSpPr txBox="1"/>
          <p:nvPr userDrawn="1"/>
        </p:nvSpPr>
        <p:spPr>
          <a:xfrm>
            <a:off x="283847" y="3504443"/>
            <a:ext cx="4159582" cy="400110"/>
          </a:xfrm>
          <a:prstGeom prst="rect">
            <a:avLst/>
          </a:prstGeom>
          <a:noFill/>
        </p:spPr>
        <p:txBody>
          <a:bodyPr wrap="square" rtlCol="0">
            <a:spAutoFit/>
          </a:bodyPr>
          <a:lstStyle/>
          <a:p>
            <a:r>
              <a:rPr lang="en-US" sz="2000" b="1" dirty="0"/>
              <a:t>OR Access via </a:t>
            </a:r>
            <a:r>
              <a:rPr lang="en-US" sz="2000" b="1" dirty="0" err="1"/>
              <a:t>myPascoConnect</a:t>
            </a:r>
            <a:r>
              <a:rPr lang="en-US" sz="2000" b="1" dirty="0"/>
              <a:t> App:</a:t>
            </a:r>
          </a:p>
        </p:txBody>
      </p:sp>
      <p:pic>
        <p:nvPicPr>
          <p:cNvPr id="14" name="Content Placeholder 6">
            <a:extLst>
              <a:ext uri="{FF2B5EF4-FFF2-40B4-BE49-F238E27FC236}">
                <a16:creationId xmlns:a16="http://schemas.microsoft.com/office/drawing/2014/main" xmlns="" id="{A03E357D-BA19-D740-A66F-C1A08092AE42}"/>
              </a:ext>
            </a:extLst>
          </p:cNvPr>
          <p:cNvPicPr>
            <a:picLocks noChangeAspect="1"/>
          </p:cNvPicPr>
          <p:nvPr userDrawn="1"/>
        </p:nvPicPr>
        <p:blipFill>
          <a:blip r:embed="rId2"/>
          <a:srcRect/>
          <a:stretch/>
        </p:blipFill>
        <p:spPr>
          <a:xfrm>
            <a:off x="283847" y="2469509"/>
            <a:ext cx="702016" cy="594013"/>
          </a:xfrm>
          <a:prstGeom prst="rect">
            <a:avLst/>
          </a:prstGeom>
        </p:spPr>
      </p:pic>
      <p:pic>
        <p:nvPicPr>
          <p:cNvPr id="15" name="Picture 14">
            <a:extLst>
              <a:ext uri="{FF2B5EF4-FFF2-40B4-BE49-F238E27FC236}">
                <a16:creationId xmlns:a16="http://schemas.microsoft.com/office/drawing/2014/main" xmlns="" id="{CB1888D2-4933-374E-8254-F9452AFCAA5F}"/>
              </a:ext>
            </a:extLst>
          </p:cNvPr>
          <p:cNvPicPr>
            <a:picLocks noChangeAspect="1"/>
          </p:cNvPicPr>
          <p:nvPr userDrawn="1"/>
        </p:nvPicPr>
        <p:blipFill rotWithShape="1">
          <a:blip r:embed="rId3"/>
          <a:srcRect l="10261" t="15169" r="17464" b="15068"/>
          <a:stretch/>
        </p:blipFill>
        <p:spPr>
          <a:xfrm>
            <a:off x="1465168" y="2469509"/>
            <a:ext cx="607289" cy="585451"/>
          </a:xfrm>
          <a:prstGeom prst="rect">
            <a:avLst/>
          </a:prstGeom>
        </p:spPr>
      </p:pic>
      <p:pic>
        <p:nvPicPr>
          <p:cNvPr id="16" name="Picture 15">
            <a:extLst>
              <a:ext uri="{FF2B5EF4-FFF2-40B4-BE49-F238E27FC236}">
                <a16:creationId xmlns:a16="http://schemas.microsoft.com/office/drawing/2014/main" xmlns="" id="{9707380E-1180-3C48-B586-9356502211D1}"/>
              </a:ext>
            </a:extLst>
          </p:cNvPr>
          <p:cNvPicPr>
            <a:picLocks noChangeAspect="1"/>
          </p:cNvPicPr>
          <p:nvPr userDrawn="1"/>
        </p:nvPicPr>
        <p:blipFill rotWithShape="1">
          <a:blip r:embed="rId4"/>
          <a:srcRect l="1850" t="4796" r="1850" b="33150"/>
          <a:stretch/>
        </p:blipFill>
        <p:spPr>
          <a:xfrm>
            <a:off x="2677975" y="2468310"/>
            <a:ext cx="1681365" cy="664778"/>
          </a:xfrm>
          <a:prstGeom prst="rect">
            <a:avLst/>
          </a:prstGeom>
        </p:spPr>
      </p:pic>
      <p:pic>
        <p:nvPicPr>
          <p:cNvPr id="17" name="Picture 16">
            <a:extLst>
              <a:ext uri="{FF2B5EF4-FFF2-40B4-BE49-F238E27FC236}">
                <a16:creationId xmlns:a16="http://schemas.microsoft.com/office/drawing/2014/main" xmlns="" id="{B12FCCF2-9341-7845-A87C-F2F65452C60C}"/>
              </a:ext>
            </a:extLst>
          </p:cNvPr>
          <p:cNvPicPr>
            <a:picLocks noChangeAspect="1"/>
          </p:cNvPicPr>
          <p:nvPr userDrawn="1"/>
        </p:nvPicPr>
        <p:blipFill rotWithShape="1">
          <a:blip r:embed="rId5"/>
          <a:srcRect r="6228" b="16287"/>
          <a:stretch/>
        </p:blipFill>
        <p:spPr>
          <a:xfrm>
            <a:off x="4964858" y="2468310"/>
            <a:ext cx="4041196" cy="585451"/>
          </a:xfrm>
          <a:prstGeom prst="rect">
            <a:avLst/>
          </a:prstGeom>
        </p:spPr>
      </p:pic>
      <p:sp>
        <p:nvSpPr>
          <p:cNvPr id="18" name="Right Arrow 17">
            <a:extLst>
              <a:ext uri="{FF2B5EF4-FFF2-40B4-BE49-F238E27FC236}">
                <a16:creationId xmlns:a16="http://schemas.microsoft.com/office/drawing/2014/main" xmlns="" id="{E13BF914-7CF5-6941-96C1-B8F5275977FA}"/>
              </a:ext>
            </a:extLst>
          </p:cNvPr>
          <p:cNvSpPr/>
          <p:nvPr userDrawn="1"/>
        </p:nvSpPr>
        <p:spPr>
          <a:xfrm>
            <a:off x="987858" y="2623332"/>
            <a:ext cx="330487" cy="2084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a:extLst>
              <a:ext uri="{FF2B5EF4-FFF2-40B4-BE49-F238E27FC236}">
                <a16:creationId xmlns:a16="http://schemas.microsoft.com/office/drawing/2014/main" xmlns="" id="{81DC1E1C-DC77-ED4E-B5FE-840CF0C684A2}"/>
              </a:ext>
            </a:extLst>
          </p:cNvPr>
          <p:cNvSpPr/>
          <p:nvPr userDrawn="1"/>
        </p:nvSpPr>
        <p:spPr>
          <a:xfrm rot="2402500">
            <a:off x="7548221" y="2131801"/>
            <a:ext cx="753237" cy="1320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nut 20">
            <a:extLst>
              <a:ext uri="{FF2B5EF4-FFF2-40B4-BE49-F238E27FC236}">
                <a16:creationId xmlns:a16="http://schemas.microsoft.com/office/drawing/2014/main" xmlns="" id="{AEF14D03-A162-A24E-97A0-C389C36F364E}"/>
              </a:ext>
            </a:extLst>
          </p:cNvPr>
          <p:cNvSpPr/>
          <p:nvPr userDrawn="1"/>
        </p:nvSpPr>
        <p:spPr>
          <a:xfrm>
            <a:off x="8113610" y="2457677"/>
            <a:ext cx="968981" cy="274896"/>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Right Arrow 21">
            <a:extLst>
              <a:ext uri="{FF2B5EF4-FFF2-40B4-BE49-F238E27FC236}">
                <a16:creationId xmlns:a16="http://schemas.microsoft.com/office/drawing/2014/main" xmlns="" id="{47AEE825-C6A8-894A-B0B4-2D964F982140}"/>
              </a:ext>
            </a:extLst>
          </p:cNvPr>
          <p:cNvSpPr/>
          <p:nvPr userDrawn="1"/>
        </p:nvSpPr>
        <p:spPr>
          <a:xfrm>
            <a:off x="2191526" y="2623332"/>
            <a:ext cx="330487" cy="2084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a:extLst>
              <a:ext uri="{FF2B5EF4-FFF2-40B4-BE49-F238E27FC236}">
                <a16:creationId xmlns:a16="http://schemas.microsoft.com/office/drawing/2014/main" xmlns="" id="{033F6A24-5524-1A40-8161-2092A00DBFF0}"/>
              </a:ext>
            </a:extLst>
          </p:cNvPr>
          <p:cNvSpPr/>
          <p:nvPr userDrawn="1"/>
        </p:nvSpPr>
        <p:spPr>
          <a:xfrm>
            <a:off x="4515302" y="2627255"/>
            <a:ext cx="330487" cy="2084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8" descr="A screenshot of a cell phone&#10;&#10;Description generated with very high confidence">
            <a:extLst>
              <a:ext uri="{FF2B5EF4-FFF2-40B4-BE49-F238E27FC236}">
                <a16:creationId xmlns:a16="http://schemas.microsoft.com/office/drawing/2014/main" xmlns="" id="{70F7BA5A-8905-C640-8FD7-862ED7B22FC2}"/>
              </a:ext>
            </a:extLst>
          </p:cNvPr>
          <p:cNvPicPr>
            <a:picLocks noChangeAspect="1"/>
          </p:cNvPicPr>
          <p:nvPr userDrawn="1"/>
        </p:nvPicPr>
        <p:blipFill>
          <a:blip r:embed="rId6"/>
          <a:stretch>
            <a:fillRect/>
          </a:stretch>
        </p:blipFill>
        <p:spPr>
          <a:xfrm>
            <a:off x="3880306" y="4673321"/>
            <a:ext cx="2795490" cy="1564239"/>
          </a:xfrm>
          <a:prstGeom prst="rect">
            <a:avLst/>
          </a:prstGeom>
        </p:spPr>
      </p:pic>
      <p:sp>
        <p:nvSpPr>
          <p:cNvPr id="26" name="TextBox 25">
            <a:extLst>
              <a:ext uri="{FF2B5EF4-FFF2-40B4-BE49-F238E27FC236}">
                <a16:creationId xmlns:a16="http://schemas.microsoft.com/office/drawing/2014/main" xmlns="" id="{2A648068-2B5E-0748-84E0-6BA71BD2DF85}"/>
              </a:ext>
            </a:extLst>
          </p:cNvPr>
          <p:cNvSpPr txBox="1"/>
          <p:nvPr userDrawn="1"/>
        </p:nvSpPr>
        <p:spPr>
          <a:xfrm>
            <a:off x="283847" y="4103849"/>
            <a:ext cx="970011" cy="369332"/>
          </a:xfrm>
          <a:prstGeom prst="rect">
            <a:avLst/>
          </a:prstGeom>
          <a:noFill/>
        </p:spPr>
        <p:txBody>
          <a:bodyPr wrap="square" rtlCol="0">
            <a:spAutoFit/>
          </a:bodyPr>
          <a:lstStyle/>
          <a:p>
            <a:r>
              <a:rPr lang="en-US" sz="1800" dirty="0">
                <a:latin typeface="+mj-lt"/>
              </a:rPr>
              <a:t>Step 1</a:t>
            </a:r>
          </a:p>
        </p:txBody>
      </p:sp>
      <p:sp>
        <p:nvSpPr>
          <p:cNvPr id="27" name="TextBox 26">
            <a:extLst>
              <a:ext uri="{FF2B5EF4-FFF2-40B4-BE49-F238E27FC236}">
                <a16:creationId xmlns:a16="http://schemas.microsoft.com/office/drawing/2014/main" xmlns="" id="{66A74630-DB78-A046-8FA1-DF7F07967DEF}"/>
              </a:ext>
            </a:extLst>
          </p:cNvPr>
          <p:cNvSpPr txBox="1"/>
          <p:nvPr userDrawn="1"/>
        </p:nvSpPr>
        <p:spPr>
          <a:xfrm>
            <a:off x="1102737" y="4024401"/>
            <a:ext cx="217757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t>Click to + button to access Pasco County's App Library</a:t>
            </a:r>
          </a:p>
        </p:txBody>
      </p:sp>
      <p:sp>
        <p:nvSpPr>
          <p:cNvPr id="11" name="Rectangle 10">
            <a:extLst>
              <a:ext uri="{FF2B5EF4-FFF2-40B4-BE49-F238E27FC236}">
                <a16:creationId xmlns:a16="http://schemas.microsoft.com/office/drawing/2014/main" xmlns="" id="{31654BE3-321B-E143-8EC6-28AF777F0F98}"/>
              </a:ext>
            </a:extLst>
          </p:cNvPr>
          <p:cNvSpPr/>
          <p:nvPr userDrawn="1"/>
        </p:nvSpPr>
        <p:spPr>
          <a:xfrm>
            <a:off x="0" y="6007395"/>
            <a:ext cx="985863" cy="8506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3" descr="A screenshot of a cell phone&#10;&#10;Description generated with high confidence">
            <a:extLst>
              <a:ext uri="{FF2B5EF4-FFF2-40B4-BE49-F238E27FC236}">
                <a16:creationId xmlns:a16="http://schemas.microsoft.com/office/drawing/2014/main" xmlns="" id="{265E3E65-8620-744F-8F4E-91CF639BFF0F}"/>
              </a:ext>
            </a:extLst>
          </p:cNvPr>
          <p:cNvPicPr>
            <a:picLocks noChangeAspect="1"/>
          </p:cNvPicPr>
          <p:nvPr userDrawn="1"/>
        </p:nvPicPr>
        <p:blipFill>
          <a:blip r:embed="rId7"/>
          <a:stretch>
            <a:fillRect/>
          </a:stretch>
        </p:blipFill>
        <p:spPr>
          <a:xfrm>
            <a:off x="283847" y="4879704"/>
            <a:ext cx="3312612" cy="1357856"/>
          </a:xfrm>
          <a:prstGeom prst="rect">
            <a:avLst/>
          </a:prstGeom>
        </p:spPr>
      </p:pic>
      <p:sp>
        <p:nvSpPr>
          <p:cNvPr id="28" name="Right Arrow 27">
            <a:extLst>
              <a:ext uri="{FF2B5EF4-FFF2-40B4-BE49-F238E27FC236}">
                <a16:creationId xmlns:a16="http://schemas.microsoft.com/office/drawing/2014/main" xmlns="" id="{AABA47A2-B6AF-EC4A-87BB-907FF2F7EF3A}"/>
              </a:ext>
            </a:extLst>
          </p:cNvPr>
          <p:cNvSpPr/>
          <p:nvPr userDrawn="1"/>
        </p:nvSpPr>
        <p:spPr>
          <a:xfrm rot="7224069">
            <a:off x="1372462" y="4581789"/>
            <a:ext cx="330487" cy="2084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xmlns="" id="{B5EB0209-8353-9B46-8094-4FC72FD80CEE}"/>
              </a:ext>
            </a:extLst>
          </p:cNvPr>
          <p:cNvSpPr txBox="1"/>
          <p:nvPr userDrawn="1"/>
        </p:nvSpPr>
        <p:spPr>
          <a:xfrm>
            <a:off x="3874334" y="4102788"/>
            <a:ext cx="970011" cy="369332"/>
          </a:xfrm>
          <a:prstGeom prst="rect">
            <a:avLst/>
          </a:prstGeom>
          <a:noFill/>
        </p:spPr>
        <p:txBody>
          <a:bodyPr wrap="square" rtlCol="0">
            <a:spAutoFit/>
          </a:bodyPr>
          <a:lstStyle/>
          <a:p>
            <a:r>
              <a:rPr lang="en-US" sz="1800" dirty="0">
                <a:latin typeface="+mj-lt"/>
              </a:rPr>
              <a:t>Step 2</a:t>
            </a:r>
          </a:p>
        </p:txBody>
      </p:sp>
      <p:sp>
        <p:nvSpPr>
          <p:cNvPr id="30" name="TextBox 29">
            <a:extLst>
              <a:ext uri="{FF2B5EF4-FFF2-40B4-BE49-F238E27FC236}">
                <a16:creationId xmlns:a16="http://schemas.microsoft.com/office/drawing/2014/main" xmlns="" id="{E1554D93-B357-BC48-9215-619F7671F0AD}"/>
              </a:ext>
            </a:extLst>
          </p:cNvPr>
          <p:cNvSpPr txBox="1"/>
          <p:nvPr userDrawn="1"/>
        </p:nvSpPr>
        <p:spPr>
          <a:xfrm>
            <a:off x="4609024" y="4024401"/>
            <a:ext cx="230213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t>Search for the name of your </a:t>
            </a:r>
          </a:p>
          <a:p>
            <a:r>
              <a:rPr lang="en-US" sz="1400" dirty="0"/>
              <a:t>app: Together…</a:t>
            </a:r>
          </a:p>
        </p:txBody>
      </p:sp>
      <p:sp>
        <p:nvSpPr>
          <p:cNvPr id="31" name="Right Arrow 30">
            <a:extLst>
              <a:ext uri="{FF2B5EF4-FFF2-40B4-BE49-F238E27FC236}">
                <a16:creationId xmlns:a16="http://schemas.microsoft.com/office/drawing/2014/main" xmlns="" id="{A5CCD26C-6115-9E49-AA61-4FE354466155}"/>
              </a:ext>
            </a:extLst>
          </p:cNvPr>
          <p:cNvSpPr/>
          <p:nvPr userDrawn="1"/>
        </p:nvSpPr>
        <p:spPr>
          <a:xfrm rot="8040631">
            <a:off x="5034478" y="4533123"/>
            <a:ext cx="330487" cy="2084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xmlns="" id="{CABF9666-7A33-4642-9DDC-F64E9AF2C0FA}"/>
              </a:ext>
            </a:extLst>
          </p:cNvPr>
          <p:cNvSpPr txBox="1"/>
          <p:nvPr userDrawn="1"/>
        </p:nvSpPr>
        <p:spPr>
          <a:xfrm>
            <a:off x="6882521" y="4879704"/>
            <a:ext cx="970011" cy="369332"/>
          </a:xfrm>
          <a:prstGeom prst="rect">
            <a:avLst/>
          </a:prstGeom>
          <a:noFill/>
        </p:spPr>
        <p:txBody>
          <a:bodyPr wrap="square" rtlCol="0">
            <a:spAutoFit/>
          </a:bodyPr>
          <a:lstStyle/>
          <a:p>
            <a:r>
              <a:rPr lang="en-US" sz="1800" dirty="0">
                <a:latin typeface="+mj-lt"/>
              </a:rPr>
              <a:t>Step 3</a:t>
            </a:r>
          </a:p>
        </p:txBody>
      </p:sp>
      <p:sp>
        <p:nvSpPr>
          <p:cNvPr id="33" name="TextBox 32">
            <a:extLst>
              <a:ext uri="{FF2B5EF4-FFF2-40B4-BE49-F238E27FC236}">
                <a16:creationId xmlns:a16="http://schemas.microsoft.com/office/drawing/2014/main" xmlns="" id="{68DA9BDB-4E66-CF4F-B452-1EEF38125A08}"/>
              </a:ext>
            </a:extLst>
          </p:cNvPr>
          <p:cNvSpPr txBox="1"/>
          <p:nvPr userDrawn="1"/>
        </p:nvSpPr>
        <p:spPr>
          <a:xfrm>
            <a:off x="6882521" y="5297791"/>
            <a:ext cx="1509823"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cs typeface="Calibri"/>
              </a:rPr>
              <a:t>Click on Add to add the app to your LaunchPad</a:t>
            </a:r>
          </a:p>
        </p:txBody>
      </p:sp>
      <p:sp>
        <p:nvSpPr>
          <p:cNvPr id="34" name="Right Arrow 33">
            <a:extLst>
              <a:ext uri="{FF2B5EF4-FFF2-40B4-BE49-F238E27FC236}">
                <a16:creationId xmlns:a16="http://schemas.microsoft.com/office/drawing/2014/main" xmlns="" id="{925A1D2E-0BE1-214F-8D5A-83FF769D53DE}"/>
              </a:ext>
            </a:extLst>
          </p:cNvPr>
          <p:cNvSpPr/>
          <p:nvPr userDrawn="1"/>
        </p:nvSpPr>
        <p:spPr>
          <a:xfrm rot="10140089">
            <a:off x="4661809" y="5766750"/>
            <a:ext cx="2196569" cy="1543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18138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5C00381F-1F41-E843-BFC3-AD3EE28AEFF6}"/>
              </a:ext>
            </a:extLst>
          </p:cNvPr>
          <p:cNvSpPr txBox="1"/>
          <p:nvPr userDrawn="1"/>
        </p:nvSpPr>
        <p:spPr>
          <a:xfrm>
            <a:off x="457200" y="1914525"/>
            <a:ext cx="3371850" cy="4431983"/>
          </a:xfrm>
          <a:prstGeom prst="rect">
            <a:avLst/>
          </a:prstGeom>
          <a:noFill/>
        </p:spPr>
        <p:txBody>
          <a:bodyPr wrap="square" rtlCol="0">
            <a:spAutoFit/>
          </a:bodyPr>
          <a:lstStyle/>
          <a:p>
            <a:pPr marL="0" indent="0">
              <a:buNone/>
            </a:pPr>
            <a:r>
              <a:rPr lang="en-US" sz="2400" dirty="0"/>
              <a:t>How can your learning from today impact your daily instruction and support for students?</a:t>
            </a:r>
          </a:p>
          <a:p>
            <a:pPr marL="0" indent="0">
              <a:buNone/>
            </a:pPr>
            <a:endParaRPr lang="en-US" sz="2400" dirty="0"/>
          </a:p>
          <a:p>
            <a:pPr marL="0" indent="0">
              <a:buNone/>
            </a:pPr>
            <a:r>
              <a:rPr lang="en-US" sz="2400" dirty="0"/>
              <a:t>What will you do in 19-20 to give every student every opportunity to experience our Common Vision of Instructional Excellence?</a:t>
            </a:r>
          </a:p>
          <a:p>
            <a:endParaRPr lang="en-US" dirty="0"/>
          </a:p>
        </p:txBody>
      </p:sp>
      <p:pic>
        <p:nvPicPr>
          <p:cNvPr id="7" name="Picture 2">
            <a:extLst>
              <a:ext uri="{FF2B5EF4-FFF2-40B4-BE49-F238E27FC236}">
                <a16:creationId xmlns:a16="http://schemas.microsoft.com/office/drawing/2014/main" xmlns="" id="{11017F17-DAC4-9749-AD58-885087D16C6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20886" y="1596179"/>
            <a:ext cx="5323114" cy="52808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xmlns="" id="{FC2130D5-AF95-F845-B3B2-31552D069E2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28080" y="1752917"/>
            <a:ext cx="1552334" cy="192090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0599E96C-48EE-D448-A866-F257EEEC4B85}"/>
              </a:ext>
            </a:extLst>
          </p:cNvPr>
          <p:cNvSpPr txBox="1"/>
          <p:nvPr userDrawn="1"/>
        </p:nvSpPr>
        <p:spPr>
          <a:xfrm>
            <a:off x="0" y="364413"/>
            <a:ext cx="9144000" cy="769441"/>
          </a:xfrm>
          <a:prstGeom prst="rect">
            <a:avLst/>
          </a:prstGeom>
          <a:noFill/>
        </p:spPr>
        <p:txBody>
          <a:bodyPr wrap="square" rtlCol="0">
            <a:spAutoFit/>
          </a:bodyPr>
          <a:lstStyle/>
          <a:p>
            <a:pPr algn="ctr"/>
            <a:r>
              <a:rPr lang="en-US" sz="4400" b="1" dirty="0">
                <a:solidFill>
                  <a:schemeClr val="bg1"/>
                </a:solidFill>
              </a:rPr>
              <a:t>Time to Reflect!</a:t>
            </a:r>
            <a:endParaRPr lang="en-US" sz="4400" b="1" dirty="0"/>
          </a:p>
        </p:txBody>
      </p:sp>
    </p:spTree>
    <p:extLst>
      <p:ext uri="{BB962C8B-B14F-4D97-AF65-F5344CB8AC3E}">
        <p14:creationId xmlns:p14="http://schemas.microsoft.com/office/powerpoint/2010/main" val="5552748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E67B0BF2-4FF9-D748-9107-F57E0177AC16}"/>
              </a:ext>
            </a:extLst>
          </p:cNvPr>
          <p:cNvSpPr/>
          <p:nvPr userDrawn="1"/>
        </p:nvSpPr>
        <p:spPr>
          <a:xfrm>
            <a:off x="2286000" y="1739591"/>
            <a:ext cx="6366290" cy="5016758"/>
          </a:xfrm>
          <a:prstGeom prst="rect">
            <a:avLst/>
          </a:prstGeom>
        </p:spPr>
        <p:txBody>
          <a:bodyPr wrap="square">
            <a:spAutoFit/>
          </a:bodyPr>
          <a:lstStyle/>
          <a:p>
            <a:pPr marL="285750" indent="-285750">
              <a:buFont typeface="Wingdings" pitchFamily="2" charset="2"/>
              <a:buChar char="q"/>
            </a:pPr>
            <a:r>
              <a:rPr lang="en-US" sz="3200" dirty="0"/>
              <a:t> Make sure you sign in for each session you attend</a:t>
            </a:r>
          </a:p>
          <a:p>
            <a:pPr marL="285750" indent="-285750">
              <a:buFont typeface="Wingdings" pitchFamily="2" charset="2"/>
              <a:buChar char="q"/>
            </a:pPr>
            <a:endParaRPr lang="en-US" sz="3200" dirty="0"/>
          </a:p>
          <a:p>
            <a:pPr marL="285750" indent="-285750">
              <a:buFont typeface="Wingdings" pitchFamily="2" charset="2"/>
              <a:buChar char="q"/>
            </a:pPr>
            <a:r>
              <a:rPr lang="en-US" sz="3200" dirty="0"/>
              <a:t> During the week of September 9</a:t>
            </a:r>
            <a:r>
              <a:rPr lang="en-US" sz="3200" baseline="30000" dirty="0"/>
              <a:t>th</a:t>
            </a:r>
            <a:r>
              <a:rPr lang="en-US" sz="3200" dirty="0"/>
              <a:t> you will receive an email with directions to complete a follow-up assignment</a:t>
            </a:r>
          </a:p>
          <a:p>
            <a:pPr marL="0" indent="0">
              <a:buFont typeface="Wingdings" pitchFamily="2" charset="2"/>
              <a:buNone/>
            </a:pPr>
            <a:endParaRPr lang="en-US" sz="3200" dirty="0"/>
          </a:p>
          <a:p>
            <a:pPr marL="285750" indent="-285750">
              <a:buFont typeface="Wingdings" pitchFamily="2" charset="2"/>
              <a:buChar char="q"/>
            </a:pPr>
            <a:r>
              <a:rPr lang="en-US" sz="3200" dirty="0"/>
              <a:t> Complete assignment and submit via my Learning by September 30</a:t>
            </a:r>
            <a:r>
              <a:rPr lang="en-US" sz="3200" baseline="30000" dirty="0"/>
              <a:t>th</a:t>
            </a:r>
            <a:r>
              <a:rPr lang="en-US" sz="3200" dirty="0"/>
              <a:t> </a:t>
            </a:r>
          </a:p>
        </p:txBody>
      </p:sp>
      <p:pic>
        <p:nvPicPr>
          <p:cNvPr id="6" name="Picture 5">
            <a:extLst>
              <a:ext uri="{FF2B5EF4-FFF2-40B4-BE49-F238E27FC236}">
                <a16:creationId xmlns:a16="http://schemas.microsoft.com/office/drawing/2014/main" xmlns="" id="{7ABACB54-8751-5B43-B4D5-71AC61E28211}"/>
              </a:ext>
            </a:extLst>
          </p:cNvPr>
          <p:cNvPicPr>
            <a:picLocks noChangeAspect="1"/>
          </p:cNvPicPr>
          <p:nvPr userDrawn="1"/>
        </p:nvPicPr>
        <p:blipFill>
          <a:blip r:embed="rId2"/>
          <a:stretch>
            <a:fillRect/>
          </a:stretch>
        </p:blipFill>
        <p:spPr>
          <a:xfrm>
            <a:off x="710938" y="1779962"/>
            <a:ext cx="1239716" cy="1143000"/>
          </a:xfrm>
          <a:prstGeom prst="rect">
            <a:avLst/>
          </a:prstGeom>
        </p:spPr>
      </p:pic>
      <p:pic>
        <p:nvPicPr>
          <p:cNvPr id="7" name="Picture 6">
            <a:extLst>
              <a:ext uri="{FF2B5EF4-FFF2-40B4-BE49-F238E27FC236}">
                <a16:creationId xmlns:a16="http://schemas.microsoft.com/office/drawing/2014/main" xmlns="" id="{7CB6729E-58CA-8A4E-9FAD-4AEF9FC99015}"/>
              </a:ext>
            </a:extLst>
          </p:cNvPr>
          <p:cNvPicPr>
            <a:picLocks noChangeAspect="1"/>
          </p:cNvPicPr>
          <p:nvPr userDrawn="1"/>
        </p:nvPicPr>
        <p:blipFill>
          <a:blip r:embed="rId3"/>
          <a:stretch>
            <a:fillRect/>
          </a:stretch>
        </p:blipFill>
        <p:spPr>
          <a:xfrm>
            <a:off x="569115" y="3548475"/>
            <a:ext cx="1381539" cy="1251292"/>
          </a:xfrm>
          <a:prstGeom prst="rect">
            <a:avLst/>
          </a:prstGeom>
        </p:spPr>
      </p:pic>
      <p:sp>
        <p:nvSpPr>
          <p:cNvPr id="9" name="Rectangle 8">
            <a:extLst>
              <a:ext uri="{FF2B5EF4-FFF2-40B4-BE49-F238E27FC236}">
                <a16:creationId xmlns:a16="http://schemas.microsoft.com/office/drawing/2014/main" xmlns="" id="{AC0CDAC9-CCEA-6F4C-A968-6C80ABBCDD32}"/>
              </a:ext>
            </a:extLst>
          </p:cNvPr>
          <p:cNvSpPr/>
          <p:nvPr userDrawn="1"/>
        </p:nvSpPr>
        <p:spPr>
          <a:xfrm>
            <a:off x="0" y="5972175"/>
            <a:ext cx="957263" cy="8858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85395F87-E880-0045-9FFA-2E441E1EEDD2}"/>
              </a:ext>
            </a:extLst>
          </p:cNvPr>
          <p:cNvPicPr>
            <a:picLocks noChangeAspect="1"/>
          </p:cNvPicPr>
          <p:nvPr userDrawn="1"/>
        </p:nvPicPr>
        <p:blipFill>
          <a:blip r:embed="rId4"/>
          <a:stretch>
            <a:fillRect/>
          </a:stretch>
        </p:blipFill>
        <p:spPr>
          <a:xfrm>
            <a:off x="710938" y="5423230"/>
            <a:ext cx="1095839" cy="1095839"/>
          </a:xfrm>
          <a:prstGeom prst="rect">
            <a:avLst/>
          </a:prstGeom>
        </p:spPr>
      </p:pic>
      <p:sp>
        <p:nvSpPr>
          <p:cNvPr id="10" name="TextBox 9">
            <a:extLst>
              <a:ext uri="{FF2B5EF4-FFF2-40B4-BE49-F238E27FC236}">
                <a16:creationId xmlns:a16="http://schemas.microsoft.com/office/drawing/2014/main" xmlns="" id="{FCB875CC-9119-C94E-9718-3806890AA683}"/>
              </a:ext>
            </a:extLst>
          </p:cNvPr>
          <p:cNvSpPr txBox="1"/>
          <p:nvPr userDrawn="1"/>
        </p:nvSpPr>
        <p:spPr>
          <a:xfrm>
            <a:off x="0" y="30364"/>
            <a:ext cx="9144000" cy="1446550"/>
          </a:xfrm>
          <a:prstGeom prst="rect">
            <a:avLst/>
          </a:prstGeom>
          <a:noFill/>
        </p:spPr>
        <p:txBody>
          <a:bodyPr wrap="square" rtlCol="0">
            <a:spAutoFit/>
          </a:bodyPr>
          <a:lstStyle/>
          <a:p>
            <a:pPr algn="ctr"/>
            <a:r>
              <a:rPr lang="en-US" sz="4400" b="1" dirty="0">
                <a:solidFill>
                  <a:schemeClr val="bg1"/>
                </a:solidFill>
              </a:rPr>
              <a:t>Do you want to earn </a:t>
            </a:r>
          </a:p>
          <a:p>
            <a:pPr algn="ctr"/>
            <a:r>
              <a:rPr lang="en-US" sz="4400" b="1" dirty="0">
                <a:solidFill>
                  <a:schemeClr val="bg1"/>
                </a:solidFill>
              </a:rPr>
              <a:t>in-service points?</a:t>
            </a:r>
          </a:p>
        </p:txBody>
      </p:sp>
    </p:spTree>
    <p:extLst>
      <p:ext uri="{BB962C8B-B14F-4D97-AF65-F5344CB8AC3E}">
        <p14:creationId xmlns:p14="http://schemas.microsoft.com/office/powerpoint/2010/main" val="1708966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C4F44030-6A4D-3B45-A085-DA25455D8481}"/>
              </a:ext>
            </a:extLst>
          </p:cNvPr>
          <p:cNvSpPr/>
          <p:nvPr userDrawn="1"/>
        </p:nvSpPr>
        <p:spPr>
          <a:xfrm>
            <a:off x="4450813" y="3244334"/>
            <a:ext cx="242374" cy="369332"/>
          </a:xfrm>
          <a:prstGeom prst="rect">
            <a:avLst/>
          </a:prstGeom>
        </p:spPr>
        <p:txBody>
          <a:bodyPr wrap="none">
            <a:spAutoFit/>
          </a:bodyPr>
          <a:lstStyle/>
          <a:p>
            <a:r>
              <a:rPr lang="en-US" b="0" i="0" dirty="0">
                <a:solidFill>
                  <a:srgbClr val="000000"/>
                </a:solidFill>
                <a:effectLst/>
                <a:latin typeface="Times" pitchFamily="2" charset="0"/>
              </a:rPr>
              <a:t> </a:t>
            </a:r>
            <a:endParaRPr lang="en-US" dirty="0"/>
          </a:p>
        </p:txBody>
      </p:sp>
      <p:sp>
        <p:nvSpPr>
          <p:cNvPr id="4" name="Rectangle 3">
            <a:extLst>
              <a:ext uri="{FF2B5EF4-FFF2-40B4-BE49-F238E27FC236}">
                <a16:creationId xmlns:a16="http://schemas.microsoft.com/office/drawing/2014/main" xmlns="" id="{002B32D8-B2EB-4541-99AA-44808FE84896}"/>
              </a:ext>
            </a:extLst>
          </p:cNvPr>
          <p:cNvSpPr/>
          <p:nvPr userDrawn="1"/>
        </p:nvSpPr>
        <p:spPr>
          <a:xfrm>
            <a:off x="4450813" y="3244334"/>
            <a:ext cx="242374" cy="369332"/>
          </a:xfrm>
          <a:prstGeom prst="rect">
            <a:avLst/>
          </a:prstGeom>
        </p:spPr>
        <p:txBody>
          <a:bodyPr wrap="none">
            <a:spAutoFit/>
          </a:bodyPr>
          <a:lstStyle/>
          <a:p>
            <a:r>
              <a:rPr lang="en-US" b="0" i="0" dirty="0">
                <a:solidFill>
                  <a:srgbClr val="000000"/>
                </a:solidFill>
                <a:effectLst/>
                <a:latin typeface="Times" pitchFamily="2" charset="0"/>
              </a:rPr>
              <a:t> </a:t>
            </a:r>
            <a:endParaRPr lang="en-US" dirty="0"/>
          </a:p>
        </p:txBody>
      </p:sp>
      <p:pic>
        <p:nvPicPr>
          <p:cNvPr id="1026" name="Picture 2">
            <a:extLst>
              <a:ext uri="{FF2B5EF4-FFF2-40B4-BE49-F238E27FC236}">
                <a16:creationId xmlns:a16="http://schemas.microsoft.com/office/drawing/2014/main" xmlns="" id="{20BDB672-44AE-7D4B-95E2-31EA00607BC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81043" y="4992459"/>
            <a:ext cx="3824287" cy="159090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F3403648-598A-5A4B-8CF4-4C723937E6A3}"/>
              </a:ext>
            </a:extLst>
          </p:cNvPr>
          <p:cNvSpPr/>
          <p:nvPr userDrawn="1"/>
        </p:nvSpPr>
        <p:spPr>
          <a:xfrm>
            <a:off x="457200" y="2040404"/>
            <a:ext cx="8229600" cy="2492990"/>
          </a:xfrm>
          <a:prstGeom prst="rect">
            <a:avLst/>
          </a:prstGeom>
        </p:spPr>
        <p:txBody>
          <a:bodyPr wrap="square">
            <a:spAutoFit/>
          </a:bodyPr>
          <a:lstStyle/>
          <a:p>
            <a:pPr algn="ctr" rtl="0" fontAlgn="base"/>
            <a:r>
              <a:rPr lang="en-US" sz="2800" b="0" i="1" u="none" strike="noStrike" dirty="0">
                <a:solidFill>
                  <a:srgbClr val="0D0D0D"/>
                </a:solidFill>
                <a:effectLst/>
                <a:latin typeface="+mj-lt"/>
              </a:rPr>
              <a:t>Your input is very valuable, and we ask</a:t>
            </a:r>
            <a:r>
              <a:rPr lang="en-US" sz="2800" b="0" i="0" dirty="0">
                <a:solidFill>
                  <a:srgbClr val="000000"/>
                </a:solidFill>
                <a:effectLst/>
                <a:latin typeface="+mj-lt"/>
              </a:rPr>
              <a:t>​</a:t>
            </a:r>
          </a:p>
          <a:p>
            <a:pPr algn="ctr" rtl="0" fontAlgn="base"/>
            <a:r>
              <a:rPr lang="en-US" sz="2800" b="0" i="1" u="none" strike="noStrike" dirty="0">
                <a:solidFill>
                  <a:srgbClr val="0D0D0D"/>
                </a:solidFill>
                <a:effectLst/>
                <a:latin typeface="+mj-lt"/>
              </a:rPr>
              <a:t>that you complete the evaluation surveys in </a:t>
            </a:r>
            <a:r>
              <a:rPr lang="en-US" sz="2800" b="0" i="1" u="none" strike="noStrike" dirty="0" err="1">
                <a:solidFill>
                  <a:srgbClr val="0D0D0D"/>
                </a:solidFill>
                <a:effectLst/>
                <a:latin typeface="+mj-lt"/>
              </a:rPr>
              <a:t>myPGS</a:t>
            </a:r>
            <a:r>
              <a:rPr lang="en-US" sz="2800" b="0" i="1" u="none" strike="noStrike" dirty="0">
                <a:solidFill>
                  <a:srgbClr val="0D0D0D"/>
                </a:solidFill>
                <a:effectLst/>
                <a:latin typeface="+mj-lt"/>
              </a:rPr>
              <a:t> for each session you attend. </a:t>
            </a:r>
          </a:p>
          <a:p>
            <a:pPr algn="ctr" rtl="0" fontAlgn="base"/>
            <a:r>
              <a:rPr lang="en-US" sz="2400" b="0" i="1" u="none" strike="noStrike" dirty="0">
                <a:solidFill>
                  <a:srgbClr val="0D0D0D"/>
                </a:solidFill>
                <a:effectLst/>
                <a:latin typeface="Calibri" panose="020F0502020204030204" pitchFamily="34" charset="0"/>
              </a:rPr>
              <a:t> </a:t>
            </a:r>
            <a:r>
              <a:rPr lang="en-US" sz="2400" b="0" i="0" dirty="0">
                <a:solidFill>
                  <a:srgbClr val="000000"/>
                </a:solidFill>
                <a:effectLst/>
                <a:latin typeface="Calibri" panose="020F0502020204030204" pitchFamily="34" charset="0"/>
              </a:rPr>
              <a:t>​</a:t>
            </a:r>
            <a:endParaRPr lang="en-US" sz="2400" b="0" i="0" dirty="0">
              <a:solidFill>
                <a:srgbClr val="000000"/>
              </a:solidFill>
              <a:effectLst/>
              <a:latin typeface="Segoe UI"/>
            </a:endParaRPr>
          </a:p>
          <a:p>
            <a:pPr algn="ctr" rtl="0" fontAlgn="base"/>
            <a:r>
              <a:rPr lang="en-US" sz="2400" b="0" i="0" dirty="0">
                <a:solidFill>
                  <a:srgbClr val="000000"/>
                </a:solidFill>
                <a:effectLst/>
                <a:latin typeface="Calibri" panose="020F0502020204030204" pitchFamily="34" charset="0"/>
              </a:rPr>
              <a:t>​</a:t>
            </a:r>
            <a:endParaRPr lang="en-US" sz="2400" b="0" i="0" dirty="0">
              <a:solidFill>
                <a:srgbClr val="000000"/>
              </a:solidFill>
              <a:effectLst/>
              <a:latin typeface="Segoe UI"/>
            </a:endParaRPr>
          </a:p>
          <a:p>
            <a:pPr algn="ctr" rtl="0" fontAlgn="base"/>
            <a:r>
              <a:rPr lang="en-US" sz="2400" b="0" i="0" u="none" strike="noStrike" dirty="0">
                <a:solidFill>
                  <a:srgbClr val="000000"/>
                </a:solidFill>
                <a:effectLst/>
                <a:latin typeface="Calibri" panose="020F0502020204030204" pitchFamily="34" charset="0"/>
              </a:rPr>
              <a:t> The surveys will be available in </a:t>
            </a:r>
            <a:r>
              <a:rPr lang="en-US" sz="2400" b="0" i="0" u="none" strike="noStrike" dirty="0" err="1">
                <a:solidFill>
                  <a:srgbClr val="000000"/>
                </a:solidFill>
                <a:effectLst/>
                <a:latin typeface="Calibri" panose="020F0502020204030204" pitchFamily="34" charset="0"/>
              </a:rPr>
              <a:t>myPGS</a:t>
            </a:r>
            <a:r>
              <a:rPr lang="en-US" sz="2400" b="0" i="0" u="none" strike="noStrike" dirty="0">
                <a:solidFill>
                  <a:srgbClr val="000000"/>
                </a:solidFill>
                <a:effectLst/>
                <a:latin typeface="Calibri" panose="020F0502020204030204" pitchFamily="34" charset="0"/>
              </a:rPr>
              <a:t> by the end of the week. </a:t>
            </a:r>
            <a:r>
              <a:rPr lang="en-US" sz="2400" b="0" i="0" dirty="0">
                <a:solidFill>
                  <a:srgbClr val="000000"/>
                </a:solidFill>
                <a:effectLst/>
                <a:latin typeface="Calibri" panose="020F0502020204030204" pitchFamily="34" charset="0"/>
              </a:rPr>
              <a:t>​</a:t>
            </a:r>
            <a:endParaRPr lang="en-US" sz="2400" b="0" i="0" dirty="0">
              <a:solidFill>
                <a:srgbClr val="000000"/>
              </a:solidFill>
              <a:effectLst/>
              <a:latin typeface="Segoe UI"/>
            </a:endParaRPr>
          </a:p>
        </p:txBody>
      </p:sp>
      <p:sp>
        <p:nvSpPr>
          <p:cNvPr id="6" name="TextBox 5">
            <a:extLst>
              <a:ext uri="{FF2B5EF4-FFF2-40B4-BE49-F238E27FC236}">
                <a16:creationId xmlns:a16="http://schemas.microsoft.com/office/drawing/2014/main" xmlns="" id="{47BEFEB4-5B29-324C-876F-E8E36296554E}"/>
              </a:ext>
            </a:extLst>
          </p:cNvPr>
          <p:cNvSpPr txBox="1"/>
          <p:nvPr userDrawn="1"/>
        </p:nvSpPr>
        <p:spPr>
          <a:xfrm>
            <a:off x="0" y="351235"/>
            <a:ext cx="9144000" cy="769441"/>
          </a:xfrm>
          <a:prstGeom prst="rect">
            <a:avLst/>
          </a:prstGeom>
          <a:noFill/>
        </p:spPr>
        <p:txBody>
          <a:bodyPr wrap="square" rtlCol="0">
            <a:spAutoFit/>
          </a:bodyPr>
          <a:lstStyle/>
          <a:p>
            <a:pPr algn="ctr"/>
            <a:r>
              <a:rPr lang="en-US" sz="4400" b="1" dirty="0">
                <a:solidFill>
                  <a:schemeClr val="bg1"/>
                </a:solidFill>
              </a:rPr>
              <a:t>Feedback Surveys</a:t>
            </a:r>
          </a:p>
        </p:txBody>
      </p:sp>
    </p:spTree>
    <p:extLst>
      <p:ext uri="{BB962C8B-B14F-4D97-AF65-F5344CB8AC3E}">
        <p14:creationId xmlns:p14="http://schemas.microsoft.com/office/powerpoint/2010/main" val="17578597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xmlns="" id="{4056ECD9-6162-A249-A627-F53869274EC0}"/>
              </a:ext>
            </a:extLst>
          </p:cNvPr>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0623C824-2EDC-3A4B-86F3-CA19ED9AA6B4}"/>
              </a:ext>
            </a:extLst>
          </p:cNvPr>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B9D8504D-E376-234D-AF47-4DCD5709C774}"/>
              </a:ext>
            </a:extLst>
          </p:cNvPr>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7E34CD23-1CD0-A147-8978-E274F6C1B679}" type="slidenum">
              <a:rPr lang="en-US"/>
              <a:pPr/>
              <a:t>‹#›</a:t>
            </a:fld>
            <a:endParaRPr lang="en-US"/>
          </a:p>
        </p:txBody>
      </p:sp>
    </p:spTree>
    <p:extLst>
      <p:ext uri="{BB962C8B-B14F-4D97-AF65-F5344CB8AC3E}">
        <p14:creationId xmlns:p14="http://schemas.microsoft.com/office/powerpoint/2010/main" val="1618342551"/>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AC71DC-CF53-634D-A8D6-16FF985A740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76290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4056ECD9-6162-A249-A627-F53869274EC0}"/>
              </a:ext>
            </a:extLst>
          </p:cNvPr>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0623C824-2EDC-3A4B-86F3-CA19ED9AA6B4}"/>
              </a:ext>
            </a:extLst>
          </p:cNvPr>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B9D8504D-E376-234D-AF47-4DCD5709C774}"/>
              </a:ext>
            </a:extLst>
          </p:cNvPr>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456580A9-B8F3-9B42-A272-CE93C61AD7EA}" type="slidenum">
              <a:rPr lang="en-US"/>
              <a:pPr/>
              <a:t>‹#›</a:t>
            </a:fld>
            <a:endParaRPr lang="en-US"/>
          </a:p>
        </p:txBody>
      </p:sp>
    </p:spTree>
    <p:extLst>
      <p:ext uri="{BB962C8B-B14F-4D97-AF65-F5344CB8AC3E}">
        <p14:creationId xmlns:p14="http://schemas.microsoft.com/office/powerpoint/2010/main" val="2481333878"/>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4056ECD9-6162-A249-A627-F53869274EC0}"/>
              </a:ext>
            </a:extLst>
          </p:cNvPr>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xmlns="" id="{0623C824-2EDC-3A4B-86F3-CA19ED9AA6B4}"/>
              </a:ext>
            </a:extLst>
          </p:cNvPr>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xmlns="" id="{B9D8504D-E376-234D-AF47-4DCD5709C774}"/>
              </a:ext>
            </a:extLst>
          </p:cNvPr>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F4DA492D-5FC7-F749-8B18-A3FCC488ADF6}" type="slidenum">
              <a:rPr lang="en-US"/>
              <a:pPr/>
              <a:t>‹#›</a:t>
            </a:fld>
            <a:endParaRPr lang="en-US"/>
          </a:p>
        </p:txBody>
      </p:sp>
    </p:spTree>
    <p:extLst>
      <p:ext uri="{BB962C8B-B14F-4D97-AF65-F5344CB8AC3E}">
        <p14:creationId xmlns:p14="http://schemas.microsoft.com/office/powerpoint/2010/main" val="2048251770"/>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xmlns="" id="{4056ECD9-6162-A249-A627-F53869274EC0}"/>
              </a:ext>
            </a:extLst>
          </p:cNvPr>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xmlns="" id="{0623C824-2EDC-3A4B-86F3-CA19ED9AA6B4}"/>
              </a:ext>
            </a:extLst>
          </p:cNvPr>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xmlns="" id="{B9D8504D-E376-234D-AF47-4DCD5709C774}"/>
              </a:ext>
            </a:extLst>
          </p:cNvPr>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52F7EC3E-7350-8B43-AF1B-90C35D94C726}" type="slidenum">
              <a:rPr lang="en-US"/>
              <a:pPr/>
              <a:t>‹#›</a:t>
            </a:fld>
            <a:endParaRPr lang="en-US"/>
          </a:p>
        </p:txBody>
      </p:sp>
    </p:spTree>
    <p:extLst>
      <p:ext uri="{BB962C8B-B14F-4D97-AF65-F5344CB8AC3E}">
        <p14:creationId xmlns:p14="http://schemas.microsoft.com/office/powerpoint/2010/main" val="2073730283"/>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2959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6458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94D2FEA6-81B5-1A48-8DD9-C1EA05ABB1E3}"/>
              </a:ext>
            </a:extLst>
          </p:cNvPr>
          <p:cNvSpPr/>
          <p:nvPr userDrawn="1"/>
        </p:nvSpPr>
        <p:spPr>
          <a:xfrm>
            <a:off x="0" y="0"/>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14867691-36DB-6143-A2A5-AD242C36962C}"/>
              </a:ext>
            </a:extLst>
          </p:cNvPr>
          <p:cNvSpPr/>
          <p:nvPr userDrawn="1"/>
        </p:nvSpPr>
        <p:spPr>
          <a:xfrm>
            <a:off x="0" y="0"/>
            <a:ext cx="1261241" cy="6858000"/>
          </a:xfrm>
          <a:prstGeom prst="rect">
            <a:avLst/>
          </a:prstGeom>
          <a:solidFill>
            <a:srgbClr val="142F5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08EFEF66-FDF3-944D-BB7E-0F7469CDF491}"/>
              </a:ext>
            </a:extLst>
          </p:cNvPr>
          <p:cNvSpPr/>
          <p:nvPr userDrawn="1"/>
        </p:nvSpPr>
        <p:spPr>
          <a:xfrm>
            <a:off x="1232665" y="0"/>
            <a:ext cx="147145" cy="6858000"/>
          </a:xfrm>
          <a:prstGeom prst="rect">
            <a:avLst/>
          </a:prstGeom>
          <a:solidFill>
            <a:srgbClr val="8BBB1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xmlns="" id="{F8716AC3-CBAA-1549-8929-02C9F23DCF6C}"/>
              </a:ext>
            </a:extLst>
          </p:cNvPr>
          <p:cNvSpPr>
            <a:spLocks noGrp="1"/>
          </p:cNvSpPr>
          <p:nvPr>
            <p:ph type="title"/>
          </p:nvPr>
        </p:nvSpPr>
        <p:spPr>
          <a:xfrm rot="16200000">
            <a:off x="-2739259" y="2857500"/>
            <a:ext cx="6858000" cy="1143000"/>
          </a:xfrm>
        </p:spPr>
        <p:txBody>
          <a:bodyPr/>
          <a:lstStyle/>
          <a:p>
            <a:r>
              <a:rPr lang="en-US" dirty="0"/>
              <a:t>Click to edit Master title</a:t>
            </a:r>
          </a:p>
        </p:txBody>
      </p:sp>
      <p:sp>
        <p:nvSpPr>
          <p:cNvPr id="11" name="Content Placeholder 2">
            <a:extLst>
              <a:ext uri="{FF2B5EF4-FFF2-40B4-BE49-F238E27FC236}">
                <a16:creationId xmlns:a16="http://schemas.microsoft.com/office/drawing/2014/main" xmlns="" id="{F8035281-7791-2843-B6B1-F80BB6AD9196}"/>
              </a:ext>
            </a:extLst>
          </p:cNvPr>
          <p:cNvSpPr>
            <a:spLocks noGrp="1"/>
          </p:cNvSpPr>
          <p:nvPr>
            <p:ph idx="1"/>
          </p:nvPr>
        </p:nvSpPr>
        <p:spPr>
          <a:xfrm>
            <a:off x="1514474" y="257175"/>
            <a:ext cx="7386639" cy="64579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5510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62050"/>
          </a:xfrm>
        </p:spPr>
        <p:txBody>
          <a:bodyPr anchor="b">
            <a:normAutofit/>
          </a:bodyPr>
          <a:lstStyle>
            <a:lvl1pPr algn="ctr">
              <a:defRPr sz="4400" b="1"/>
            </a:lvl1pPr>
          </a:lstStyle>
          <a:p>
            <a:r>
              <a:rPr lang="en-US" dirty="0"/>
              <a:t>Click to edit Master title style</a:t>
            </a:r>
          </a:p>
        </p:txBody>
      </p:sp>
      <p:sp>
        <p:nvSpPr>
          <p:cNvPr id="3" name="Content Placeholder 2"/>
          <p:cNvSpPr>
            <a:spLocks noGrp="1"/>
          </p:cNvSpPr>
          <p:nvPr>
            <p:ph idx="1"/>
          </p:nvPr>
        </p:nvSpPr>
        <p:spPr>
          <a:xfrm>
            <a:off x="3575050" y="1643063"/>
            <a:ext cx="5111750" cy="4483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665287"/>
            <a:ext cx="3008313" cy="446087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773253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88447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rot="10800000">
            <a:off x="457200" y="1600200"/>
            <a:ext cx="8229600" cy="452596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58219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671638"/>
            <a:ext cx="2057400" cy="4454525"/>
          </a:xfrm>
        </p:spPr>
        <p:txBody>
          <a:bodyPr vert="eaVert"/>
          <a:lstStyle>
            <a:lvl1pPr>
              <a:defRPr>
                <a:solidFill>
                  <a:schemeClr val="tx1"/>
                </a:solidFill>
              </a:defRPr>
            </a:lvl1pPr>
          </a:lstStyle>
          <a:p>
            <a:r>
              <a:rPr lang="en-US" dirty="0"/>
              <a:t>Click to edit Master title style</a:t>
            </a:r>
          </a:p>
        </p:txBody>
      </p:sp>
      <p:sp>
        <p:nvSpPr>
          <p:cNvPr id="3" name="Vertical Text Placeholder 2"/>
          <p:cNvSpPr>
            <a:spLocks noGrp="1"/>
          </p:cNvSpPr>
          <p:nvPr>
            <p:ph type="body" orient="vert" idx="1"/>
          </p:nvPr>
        </p:nvSpPr>
        <p:spPr>
          <a:xfrm>
            <a:off x="457200" y="1671638"/>
            <a:ext cx="6019800" cy="445452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73143408"/>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theme" Target="../theme/theme1.xml"/><Relationship Id="rId24" Type="http://schemas.openxmlformats.org/officeDocument/2006/relationships/image" Target="../media/image1.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BE5B5E62-2CAA-EF47-9AC3-2AE00C0AD4CC}"/>
              </a:ext>
            </a:extLst>
          </p:cNvPr>
          <p:cNvSpPr/>
          <p:nvPr userDrawn="1"/>
        </p:nvSpPr>
        <p:spPr>
          <a:xfrm>
            <a:off x="0" y="0"/>
            <a:ext cx="9144000" cy="1531938"/>
          </a:xfrm>
          <a:prstGeom prst="rect">
            <a:avLst/>
          </a:prstGeom>
          <a:solidFill>
            <a:srgbClr val="142F5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b="1" dirty="0">
              <a:solidFill>
                <a:srgbClr val="142F5E"/>
              </a:solidFill>
              <a:latin typeface="+mj-lt"/>
              <a:cs typeface="Arial"/>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xmlns="" id="{94DC4483-A91B-3144-91AC-2AABCF4BAC07}"/>
              </a:ext>
            </a:extLst>
          </p:cNvPr>
          <p:cNvCxnSpPr/>
          <p:nvPr userDrawn="1"/>
        </p:nvCxnSpPr>
        <p:spPr>
          <a:xfrm>
            <a:off x="0" y="1541433"/>
            <a:ext cx="9144000" cy="0"/>
          </a:xfrm>
          <a:prstGeom prst="line">
            <a:avLst/>
          </a:prstGeom>
          <a:ln w="57150" cmpd="sng">
            <a:solidFill>
              <a:srgbClr val="8BBB1D"/>
            </a:solidFill>
          </a:ln>
        </p:spPr>
        <p:style>
          <a:lnRef idx="2">
            <a:schemeClr val="accent1"/>
          </a:lnRef>
          <a:fillRef idx="0">
            <a:schemeClr val="accent1"/>
          </a:fillRef>
          <a:effectRef idx="1">
            <a:schemeClr val="accent1"/>
          </a:effectRef>
          <a:fontRef idx="minor">
            <a:schemeClr val="tx1"/>
          </a:fontRef>
        </p:style>
      </p:cxnSp>
      <p:pic>
        <p:nvPicPr>
          <p:cNvPr id="9" name="Picture 8" descr="PCS Logo Emblem.png">
            <a:extLst>
              <a:ext uri="{FF2B5EF4-FFF2-40B4-BE49-F238E27FC236}">
                <a16:creationId xmlns:a16="http://schemas.microsoft.com/office/drawing/2014/main" xmlns="" id="{72208995-F86B-044A-B175-D84E30F122F9}"/>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94146" y="6115804"/>
            <a:ext cx="643539" cy="655100"/>
          </a:xfrm>
          <a:prstGeom prst="rect">
            <a:avLst/>
          </a:prstGeom>
        </p:spPr>
      </p:pic>
    </p:spTree>
    <p:extLst>
      <p:ext uri="{BB962C8B-B14F-4D97-AF65-F5344CB8AC3E}">
        <p14:creationId xmlns:p14="http://schemas.microsoft.com/office/powerpoint/2010/main" val="1284554392"/>
      </p:ext>
    </p:extLst>
  </p:cSld>
  <p:clrMap bg1="lt1" tx1="dk1" bg2="lt2" tx2="dk2" accent1="accent1" accent2="accent2" accent3="accent3" accent4="accent4" accent5="accent5" accent6="accent6" hlink="hlink" folHlink="folHlink"/>
  <p:sldLayoutIdLst>
    <p:sldLayoutId id="2147483670" r:id="rId1"/>
    <p:sldLayoutId id="2147483665" r:id="rId2"/>
    <p:sldLayoutId id="2147483652" r:id="rId3"/>
    <p:sldLayoutId id="2147483653" r:id="rId4"/>
    <p:sldLayoutId id="2147483661" r:id="rId5"/>
    <p:sldLayoutId id="2147483656" r:id="rId6"/>
    <p:sldLayoutId id="2147483657" r:id="rId7"/>
    <p:sldLayoutId id="2147483658" r:id="rId8"/>
    <p:sldLayoutId id="2147483659" r:id="rId9"/>
    <p:sldLayoutId id="2147483651" r:id="rId10"/>
    <p:sldLayoutId id="2147483649" r:id="rId11"/>
    <p:sldLayoutId id="2147483650" r:id="rId12"/>
    <p:sldLayoutId id="2147483660" r:id="rId13"/>
    <p:sldLayoutId id="2147483664" r:id="rId14"/>
    <p:sldLayoutId id="2147483671" r:id="rId15"/>
    <p:sldLayoutId id="2147483666" r:id="rId16"/>
    <p:sldLayoutId id="2147483662" r:id="rId17"/>
    <p:sldLayoutId id="2147483669" r:id="rId18"/>
    <p:sldLayoutId id="2147483672" r:id="rId19"/>
    <p:sldLayoutId id="2147483673" r:id="rId20"/>
    <p:sldLayoutId id="2147483674" r:id="rId21"/>
    <p:sldLayoutId id="2147483675" r:id="rId22"/>
  </p:sldLayoutIdLst>
  <p:txStyles>
    <p:titleStyle>
      <a:lvl1pPr algn="ctr" defTabSz="457200" rtl="0" eaLnBrk="1" latinLnBrk="0" hangingPunct="1">
        <a:spcBef>
          <a:spcPct val="0"/>
        </a:spcBef>
        <a:buNone/>
        <a:defRPr sz="4400" b="1"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6.png"/><Relationship Id="rId3" Type="http://schemas.openxmlformats.org/officeDocument/2006/relationships/image" Target="../media/image27.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8.png"/><Relationship Id="rId3" Type="http://schemas.openxmlformats.org/officeDocument/2006/relationships/image" Target="../media/image2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7.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30.png"/><Relationship Id="rId3"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22.xml"/><Relationship Id="rId2" Type="http://schemas.openxmlformats.org/officeDocument/2006/relationships/image" Target="../media/image3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35.jpeg"/><Relationship Id="rId3" Type="http://schemas.openxmlformats.org/officeDocument/2006/relationships/image" Target="../media/image3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36.jpeg"/><Relationship Id="rId3" Type="http://schemas.openxmlformats.org/officeDocument/2006/relationships/image" Target="../media/image3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37.png"/><Relationship Id="rId3" Type="http://schemas.openxmlformats.org/officeDocument/2006/relationships/image" Target="../media/image3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hyperlink" Target="https://www.flocabulary.com/instrumentals/" TargetMode="External"/><Relationship Id="rId3"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png"/><Relationship Id="rId1" Type="http://schemas.openxmlformats.org/officeDocument/2006/relationships/slideLayout" Target="../slideLayouts/slideLayout19.xml"/><Relationship Id="rId2" Type="http://schemas.openxmlformats.org/officeDocument/2006/relationships/image" Target="../media/image2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5.emf"/><Relationship Id="rId1" Type="http://schemas.openxmlformats.org/officeDocument/2006/relationships/slideLayout" Target="../slideLayouts/slideLayout20.xml"/><Relationship Id="rId2"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301D17-993B-8247-AB31-BF1D4FE49C68}"/>
              </a:ext>
            </a:extLst>
          </p:cNvPr>
          <p:cNvSpPr>
            <a:spLocks noGrp="1"/>
          </p:cNvSpPr>
          <p:nvPr>
            <p:ph type="ctrTitle"/>
          </p:nvPr>
        </p:nvSpPr>
        <p:spPr/>
        <p:txBody>
          <a:bodyPr/>
          <a:lstStyle/>
          <a:p>
            <a:r>
              <a:rPr lang="en-US" dirty="0" err="1" smtClean="0"/>
              <a:t>SustainabilitySuperheroes.org</a:t>
            </a:r>
            <a:endParaRPr lang="en-US" dirty="0"/>
          </a:p>
        </p:txBody>
      </p:sp>
    </p:spTree>
    <p:extLst>
      <p:ext uri="{BB962C8B-B14F-4D97-AF65-F5344CB8AC3E}">
        <p14:creationId xmlns:p14="http://schemas.microsoft.com/office/powerpoint/2010/main" val="6639279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4" descr="fig4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600200"/>
            <a:ext cx="43211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xmlns="" id="{0C6FA7E8-25A1-FD4B-AB81-0C164CD8E756}"/>
              </a:ext>
            </a:extLst>
          </p:cNvPr>
          <p:cNvSpPr>
            <a:spLocks noGrp="1"/>
          </p:cNvSpPr>
          <p:nvPr>
            <p:ph type="title"/>
          </p:nvPr>
        </p:nvSpPr>
        <p:spPr/>
        <p:txBody>
          <a:bodyPr>
            <a:normAutofit/>
          </a:bodyPr>
          <a:lstStyle/>
          <a:p>
            <a:pPr>
              <a:defRPr/>
            </a:pPr>
            <a:r>
              <a:rPr lang="en-US" sz="3200" dirty="0"/>
              <a:t>Problems Not Included in Traditional Circular Economy Model: Scarcity and Externalities</a:t>
            </a:r>
          </a:p>
        </p:txBody>
      </p:sp>
      <p:pic>
        <p:nvPicPr>
          <p:cNvPr id="26627" name="Content Placeholder 5" descr="EG41pM.gif"/>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16428" r="16428"/>
          <a:stretch>
            <a:fillRect/>
          </a:stretch>
        </p:blipFill>
        <p:spPr>
          <a:xfrm>
            <a:off x="533400" y="1802528"/>
            <a:ext cx="3733800" cy="4184650"/>
          </a:xfrm>
        </p:spPr>
      </p:pic>
    </p:spTree>
    <p:extLst>
      <p:ext uri="{BB962C8B-B14F-4D97-AF65-F5344CB8AC3E}">
        <p14:creationId xmlns:p14="http://schemas.microsoft.com/office/powerpoint/2010/main" val="25611196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3"/>
          <p:cNvSpPr>
            <a:spLocks noGrp="1" noChangeArrowheads="1"/>
          </p:cNvSpPr>
          <p:nvPr>
            <p:ph type="title"/>
          </p:nvPr>
        </p:nvSpPr>
        <p:spPr/>
        <p:txBody>
          <a:bodyPr>
            <a:normAutofit fontScale="90000"/>
          </a:bodyPr>
          <a:lstStyle/>
          <a:p>
            <a:r>
              <a:rPr lang="en-US" sz="2800">
                <a:latin typeface="Arial" charset="0"/>
                <a:ea typeface="ＭＳ Ｐゴシック" charset="0"/>
                <a:cs typeface="ＭＳ Ｐゴシック" charset="0"/>
              </a:rPr>
              <a:t>Sustainability Paradigm Ikerd, 2012: </a:t>
            </a:r>
            <a:br>
              <a:rPr lang="en-US" sz="2800">
                <a:latin typeface="Arial" charset="0"/>
                <a:ea typeface="ＭＳ Ｐゴシック" charset="0"/>
                <a:cs typeface="ＭＳ Ｐゴシック" charset="0"/>
              </a:rPr>
            </a:br>
            <a:r>
              <a:rPr lang="en-US" sz="2800">
                <a:latin typeface="Arial" charset="0"/>
                <a:ea typeface="ＭＳ Ｐゴシック" charset="0"/>
                <a:cs typeface="ＭＳ Ｐゴシック" charset="0"/>
              </a:rPr>
              <a:t>5 Key Principles:</a:t>
            </a:r>
            <a:br>
              <a:rPr lang="en-US" sz="2800">
                <a:latin typeface="Arial" charset="0"/>
                <a:ea typeface="ＭＳ Ｐゴシック" charset="0"/>
                <a:cs typeface="ＭＳ Ｐゴシック" charset="0"/>
              </a:rPr>
            </a:br>
            <a:endParaRPr lang="en-US" sz="2800">
              <a:latin typeface="Arial" charset="0"/>
              <a:ea typeface="ＭＳ Ｐゴシック" charset="0"/>
              <a:cs typeface="ＭＳ Ｐゴシック" charset="0"/>
            </a:endParaRPr>
          </a:p>
        </p:txBody>
      </p:sp>
      <p:sp>
        <p:nvSpPr>
          <p:cNvPr id="27650" name="Content Placeholder 4"/>
          <p:cNvSpPr>
            <a:spLocks noGrp="1" noChangeArrowheads="1"/>
          </p:cNvSpPr>
          <p:nvPr>
            <p:ph sz="half" idx="1"/>
          </p:nvPr>
        </p:nvSpPr>
        <p:spPr>
          <a:xfrm>
            <a:off x="228600" y="1814436"/>
            <a:ext cx="4267200" cy="5075314"/>
          </a:xfrm>
        </p:spPr>
        <p:txBody>
          <a:bodyPr/>
          <a:lstStyle/>
          <a:p>
            <a:pPr>
              <a:lnSpc>
                <a:spcPct val="80000"/>
              </a:lnSpc>
            </a:pPr>
            <a:r>
              <a:rPr lang="en-US" sz="2200" dirty="0">
                <a:latin typeface="Arial" charset="0"/>
                <a:ea typeface="ＭＳ Ｐゴシック" charset="0"/>
                <a:cs typeface="ＭＳ Ｐゴシック" charset="0"/>
              </a:rPr>
              <a:t>Principle 1: All materials come from the environment</a:t>
            </a:r>
          </a:p>
          <a:p>
            <a:pPr>
              <a:lnSpc>
                <a:spcPct val="80000"/>
              </a:lnSpc>
            </a:pPr>
            <a:r>
              <a:rPr lang="en-US" sz="2200" dirty="0">
                <a:latin typeface="Arial" charset="0"/>
                <a:ea typeface="ＭＳ Ｐゴシック" charset="0"/>
                <a:cs typeface="ＭＳ Ｐゴシック" charset="0"/>
              </a:rPr>
              <a:t>Principle 2: Economic activity involves the transformation of natural materials</a:t>
            </a:r>
          </a:p>
          <a:p>
            <a:pPr>
              <a:lnSpc>
                <a:spcPct val="80000"/>
              </a:lnSpc>
            </a:pPr>
            <a:r>
              <a:rPr lang="en-US" sz="2200" dirty="0">
                <a:latin typeface="Arial" charset="0"/>
                <a:ea typeface="ＭＳ Ｐゴシック" charset="0"/>
                <a:cs typeface="ＭＳ Ｐゴシック" charset="0"/>
              </a:rPr>
              <a:t>Principle 3: The environment is the final “sink” into which all wastes go</a:t>
            </a:r>
          </a:p>
          <a:p>
            <a:pPr>
              <a:lnSpc>
                <a:spcPct val="80000"/>
              </a:lnSpc>
            </a:pPr>
            <a:r>
              <a:rPr lang="en-US" sz="2200" dirty="0">
                <a:latin typeface="Arial" charset="0"/>
                <a:ea typeface="ＭＳ Ｐゴシック" charset="0"/>
                <a:cs typeface="ＭＳ Ｐゴシック" charset="0"/>
              </a:rPr>
              <a:t>Principle 4: There is no “away” (wastes can change physical or chemical form, but do not leave the environment)</a:t>
            </a:r>
          </a:p>
          <a:p>
            <a:pPr>
              <a:lnSpc>
                <a:spcPct val="80000"/>
              </a:lnSpc>
            </a:pPr>
            <a:r>
              <a:rPr lang="en-US" sz="2200" dirty="0">
                <a:latin typeface="Arial" charset="0"/>
                <a:ea typeface="ＭＳ Ｐゴシック" charset="0"/>
                <a:cs typeface="ＭＳ Ｐゴシック" charset="0"/>
              </a:rPr>
              <a:t>Principle 5: The environment provides critical life-sustaining services</a:t>
            </a:r>
          </a:p>
          <a:p>
            <a:pPr>
              <a:lnSpc>
                <a:spcPct val="80000"/>
              </a:lnSpc>
            </a:pPr>
            <a:endParaRPr lang="en-US" sz="2200" dirty="0">
              <a:latin typeface="Arial" charset="0"/>
              <a:ea typeface="ＭＳ Ｐゴシック" charset="0"/>
              <a:cs typeface="ＭＳ Ｐゴシック" charset="0"/>
            </a:endParaRPr>
          </a:p>
          <a:p>
            <a:pPr>
              <a:lnSpc>
                <a:spcPct val="80000"/>
              </a:lnSpc>
            </a:pPr>
            <a:endParaRPr lang="en-US" sz="2200" dirty="0">
              <a:latin typeface="Arial" charset="0"/>
              <a:ea typeface="ＭＳ Ｐゴシック" charset="0"/>
              <a:cs typeface="ＭＳ Ｐゴシック" charset="0"/>
            </a:endParaRPr>
          </a:p>
          <a:p>
            <a:pPr>
              <a:lnSpc>
                <a:spcPct val="80000"/>
              </a:lnSpc>
            </a:pPr>
            <a:endParaRPr lang="en-US" sz="2200" dirty="0">
              <a:latin typeface="Arial" charset="0"/>
              <a:ea typeface="ＭＳ Ｐゴシック" charset="0"/>
              <a:cs typeface="ＭＳ Ｐゴシック" charset="0"/>
            </a:endParaRPr>
          </a:p>
        </p:txBody>
      </p:sp>
      <p:pic>
        <p:nvPicPr>
          <p:cNvPr id="27651" name="Picture 6" descr="3930405_orig.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70875" y="2089216"/>
            <a:ext cx="4065588"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Content Placeholder 5" descr="FigureOne-635x47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4428735"/>
            <a:ext cx="4073525"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65166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noChangeArrowheads="1"/>
          </p:cNvSpPr>
          <p:nvPr>
            <p:ph type="title"/>
          </p:nvPr>
        </p:nvSpPr>
        <p:spPr/>
        <p:txBody>
          <a:bodyPr/>
          <a:lstStyle/>
          <a:p>
            <a:r>
              <a:rPr lang="en-US" sz="3200">
                <a:latin typeface="Arial" charset="0"/>
                <a:ea typeface="ＭＳ Ｐゴシック" charset="0"/>
                <a:cs typeface="ＭＳ Ｐゴシック" charset="0"/>
              </a:rPr>
              <a:t>To cut or not to cut . . .</a:t>
            </a:r>
            <a:br>
              <a:rPr lang="en-US" sz="3200">
                <a:latin typeface="Arial" charset="0"/>
                <a:ea typeface="ＭＳ Ｐゴシック" charset="0"/>
                <a:cs typeface="ＭＳ Ｐゴシック" charset="0"/>
              </a:rPr>
            </a:br>
            <a:r>
              <a:rPr lang="en-US" sz="3200">
                <a:latin typeface="Arial" charset="0"/>
                <a:ea typeface="ＭＳ Ｐゴシック" charset="0"/>
                <a:cs typeface="ＭＳ Ｐゴシック" charset="0"/>
              </a:rPr>
              <a:t>Is that THE question?</a:t>
            </a:r>
          </a:p>
        </p:txBody>
      </p:sp>
      <p:pic>
        <p:nvPicPr>
          <p:cNvPr id="24578" name="Content Placeholder 5" descr="EG41pM.gif"/>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16428" r="16428"/>
          <a:stretch>
            <a:fillRect/>
          </a:stretch>
        </p:blipFill>
        <p:spPr>
          <a:xfrm>
            <a:off x="2728697" y="1804337"/>
            <a:ext cx="3733800" cy="4184650"/>
          </a:xfrm>
        </p:spPr>
      </p:pic>
    </p:spTree>
    <p:extLst>
      <p:ext uri="{BB962C8B-B14F-4D97-AF65-F5344CB8AC3E}">
        <p14:creationId xmlns:p14="http://schemas.microsoft.com/office/powerpoint/2010/main" val="41863865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0470" y="1752600"/>
            <a:ext cx="17811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381253" y="1454278"/>
            <a:ext cx="6201987" cy="3386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a:spLocks noChangeArrowheads="1"/>
          </p:cNvSpPr>
          <p:nvPr/>
        </p:nvSpPr>
        <p:spPr bwMode="auto">
          <a:xfrm>
            <a:off x="2057400" y="6137275"/>
            <a:ext cx="4876800" cy="685800"/>
          </a:xfrm>
          <a:prstGeom prst="ellipse">
            <a:avLst/>
          </a:prstGeom>
          <a:solidFill>
            <a:schemeClr val="bg1"/>
          </a:solidFill>
          <a:ln w="19050">
            <a:solidFill>
              <a:schemeClr val="tx1"/>
            </a:solidFill>
            <a:round/>
            <a:headEnd/>
            <a:tailEnd/>
          </a:ln>
          <a:effectLst>
            <a:outerShdw blurRad="40000" dist="23000" dir="5400000" rotWithShape="0">
              <a:srgbClr val="000000">
                <a:alpha val="34998"/>
              </a:srgbClr>
            </a:outerShdw>
          </a:effectLst>
        </p:spPr>
        <p:txBody>
          <a:bodyPr anchor="ctr"/>
          <a:lstStyle/>
          <a:p>
            <a:pPr algn="ctr">
              <a:defRPr/>
            </a:pPr>
            <a:endParaRPr lang="en-US">
              <a:solidFill>
                <a:schemeClr val="bg1"/>
              </a:solidFill>
              <a:latin typeface="+mn-lt"/>
              <a:ea typeface="+mn-ea"/>
              <a:cs typeface="+mn-cs"/>
            </a:endParaRPr>
          </a:p>
        </p:txBody>
      </p:sp>
      <p:sp>
        <p:nvSpPr>
          <p:cNvPr id="7" name="Oval 6"/>
          <p:cNvSpPr>
            <a:spLocks noChangeArrowheads="1"/>
          </p:cNvSpPr>
          <p:nvPr/>
        </p:nvSpPr>
        <p:spPr bwMode="auto">
          <a:xfrm>
            <a:off x="4800600" y="2209800"/>
            <a:ext cx="1143000" cy="990600"/>
          </a:xfrm>
          <a:prstGeom prst="ellipse">
            <a:avLst/>
          </a:prstGeom>
          <a:solidFill>
            <a:srgbClr val="FFFFFF"/>
          </a:solidFill>
          <a:ln w="38100">
            <a:solidFill>
              <a:schemeClr val="bg1"/>
            </a:solidFill>
            <a:round/>
            <a:headEnd/>
            <a:tailEnd/>
          </a:ln>
          <a:effectLst>
            <a:outerShdw blurRad="40000" dist="20000" dir="5400000" rotWithShape="0">
              <a:srgbClr val="000000">
                <a:alpha val="37999"/>
              </a:srgbClr>
            </a:outerShdw>
          </a:effectLst>
        </p:spPr>
        <p:txBody>
          <a:bodyPr anchor="ctr"/>
          <a:lstStyle/>
          <a:p>
            <a:pPr algn="ctr">
              <a:defRPr/>
            </a:pPr>
            <a:endParaRPr lang="en-US">
              <a:solidFill>
                <a:schemeClr val="bg1"/>
              </a:solidFill>
              <a:latin typeface="+mn-lt"/>
              <a:ea typeface="+mn-ea"/>
              <a:cs typeface="+mn-cs"/>
            </a:endParaRPr>
          </a:p>
        </p:txBody>
      </p:sp>
      <p:sp>
        <p:nvSpPr>
          <p:cNvPr id="8" name="Oval 7"/>
          <p:cNvSpPr>
            <a:spLocks noChangeArrowheads="1"/>
          </p:cNvSpPr>
          <p:nvPr/>
        </p:nvSpPr>
        <p:spPr bwMode="auto">
          <a:xfrm>
            <a:off x="3124200" y="2590800"/>
            <a:ext cx="990600" cy="914400"/>
          </a:xfrm>
          <a:prstGeom prst="ellipse">
            <a:avLst/>
          </a:prstGeom>
          <a:solidFill>
            <a:srgbClr val="FFFFFF"/>
          </a:solidFill>
          <a:ln w="38100">
            <a:solidFill>
              <a:schemeClr val="bg1"/>
            </a:solidFill>
            <a:round/>
            <a:headEnd/>
            <a:tailEnd/>
          </a:ln>
          <a:effectLst>
            <a:outerShdw blurRad="40000" dist="20000" dir="5400000" rotWithShape="0">
              <a:srgbClr val="000000">
                <a:alpha val="37999"/>
              </a:srgbClr>
            </a:outerShdw>
          </a:effectLst>
        </p:spPr>
        <p:txBody>
          <a:bodyPr anchor="ctr"/>
          <a:lstStyle/>
          <a:p>
            <a:pPr algn="ctr">
              <a:defRPr/>
            </a:pPr>
            <a:endParaRPr lang="en-US">
              <a:solidFill>
                <a:schemeClr val="bg1"/>
              </a:solidFill>
              <a:latin typeface="+mn-lt"/>
              <a:ea typeface="+mn-ea"/>
              <a:cs typeface="+mn-cs"/>
            </a:endParaRPr>
          </a:p>
        </p:txBody>
      </p:sp>
      <p:sp>
        <p:nvSpPr>
          <p:cNvPr id="9" name="Oval 8"/>
          <p:cNvSpPr>
            <a:spLocks noChangeArrowheads="1"/>
          </p:cNvSpPr>
          <p:nvPr/>
        </p:nvSpPr>
        <p:spPr bwMode="auto">
          <a:xfrm>
            <a:off x="3733800" y="762000"/>
            <a:ext cx="1371600" cy="1219200"/>
          </a:xfrm>
          <a:prstGeom prst="ellipse">
            <a:avLst/>
          </a:prstGeom>
          <a:solidFill>
            <a:srgbClr val="FFFFFF"/>
          </a:solidFill>
          <a:ln w="38100">
            <a:solidFill>
              <a:schemeClr val="bg1"/>
            </a:solidFill>
            <a:round/>
            <a:headEnd/>
            <a:tailEnd/>
          </a:ln>
          <a:effectLst>
            <a:outerShdw blurRad="40000" dist="20000" dir="5400000" rotWithShape="0">
              <a:srgbClr val="000000">
                <a:alpha val="37999"/>
              </a:srgbClr>
            </a:outerShdw>
          </a:effectLst>
        </p:spPr>
        <p:txBody>
          <a:bodyPr anchor="ctr"/>
          <a:lstStyle/>
          <a:p>
            <a:pPr algn="ctr">
              <a:defRPr/>
            </a:pPr>
            <a:endParaRPr lang="en-US">
              <a:solidFill>
                <a:schemeClr val="bg1"/>
              </a:solidFill>
              <a:latin typeface="+mn-lt"/>
              <a:ea typeface="+mn-ea"/>
              <a:cs typeface="+mn-cs"/>
            </a:endParaRPr>
          </a:p>
        </p:txBody>
      </p:sp>
      <p:sp>
        <p:nvSpPr>
          <p:cNvPr id="25607" name="TextBox 9"/>
          <p:cNvSpPr txBox="1">
            <a:spLocks noChangeArrowheads="1"/>
          </p:cNvSpPr>
          <p:nvPr/>
        </p:nvSpPr>
        <p:spPr bwMode="auto">
          <a:xfrm>
            <a:off x="2864516" y="0"/>
            <a:ext cx="106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r>
              <a:rPr lang="en-US" sz="1800" dirty="0" smtClean="0"/>
              <a:t>Decision</a:t>
            </a:r>
            <a:endParaRPr lang="en-US" sz="1800" dirty="0"/>
          </a:p>
        </p:txBody>
      </p:sp>
      <p:sp>
        <p:nvSpPr>
          <p:cNvPr id="25608" name="TextBox 11"/>
          <p:cNvSpPr txBox="1">
            <a:spLocks noChangeArrowheads="1"/>
          </p:cNvSpPr>
          <p:nvPr/>
        </p:nvSpPr>
        <p:spPr bwMode="auto">
          <a:xfrm>
            <a:off x="7097985" y="6298801"/>
            <a:ext cx="10442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r>
              <a:rPr lang="en-US" sz="1800" dirty="0" smtClean="0"/>
              <a:t>Problem</a:t>
            </a:r>
            <a:endParaRPr lang="en-US" sz="1800" dirty="0"/>
          </a:p>
        </p:txBody>
      </p:sp>
      <p:sp>
        <p:nvSpPr>
          <p:cNvPr id="25609" name="TextBox 12"/>
          <p:cNvSpPr txBox="1">
            <a:spLocks noChangeArrowheads="1"/>
          </p:cNvSpPr>
          <p:nvPr/>
        </p:nvSpPr>
        <p:spPr bwMode="auto">
          <a:xfrm>
            <a:off x="5257800" y="3352800"/>
            <a:ext cx="903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r>
              <a:rPr lang="en-US" sz="1800"/>
              <a:t>Choice</a:t>
            </a:r>
          </a:p>
        </p:txBody>
      </p:sp>
      <p:sp>
        <p:nvSpPr>
          <p:cNvPr id="25610" name="TextBox 13"/>
          <p:cNvSpPr txBox="1">
            <a:spLocks noChangeArrowheads="1"/>
          </p:cNvSpPr>
          <p:nvPr/>
        </p:nvSpPr>
        <p:spPr bwMode="auto">
          <a:xfrm>
            <a:off x="2667000" y="3581400"/>
            <a:ext cx="903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r>
              <a:rPr lang="en-US" sz="1800"/>
              <a:t>Choice</a:t>
            </a:r>
          </a:p>
        </p:txBody>
      </p:sp>
      <p:sp>
        <p:nvSpPr>
          <p:cNvPr id="25611" name="TextBox 17"/>
          <p:cNvSpPr txBox="1">
            <a:spLocks noChangeArrowheads="1"/>
          </p:cNvSpPr>
          <p:nvPr/>
        </p:nvSpPr>
        <p:spPr bwMode="auto">
          <a:xfrm>
            <a:off x="1295400" y="2514600"/>
            <a:ext cx="167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r>
              <a:rPr lang="en-US" sz="1800"/>
              <a:t>___________</a:t>
            </a:r>
          </a:p>
        </p:txBody>
      </p:sp>
      <p:sp>
        <p:nvSpPr>
          <p:cNvPr id="25612" name="TextBox 18"/>
          <p:cNvSpPr txBox="1">
            <a:spLocks noChangeArrowheads="1"/>
          </p:cNvSpPr>
          <p:nvPr/>
        </p:nvSpPr>
        <p:spPr bwMode="auto">
          <a:xfrm>
            <a:off x="1295400" y="2057400"/>
            <a:ext cx="167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r>
              <a:rPr lang="en-US" sz="1800"/>
              <a:t>___________</a:t>
            </a:r>
          </a:p>
        </p:txBody>
      </p:sp>
      <p:sp>
        <p:nvSpPr>
          <p:cNvPr id="25613" name="TextBox 19"/>
          <p:cNvSpPr txBox="1">
            <a:spLocks noChangeArrowheads="1"/>
          </p:cNvSpPr>
          <p:nvPr/>
        </p:nvSpPr>
        <p:spPr bwMode="auto">
          <a:xfrm>
            <a:off x="533400" y="2667000"/>
            <a:ext cx="990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r>
              <a:rPr lang="en-US" sz="1200"/>
              <a:t>Bad</a:t>
            </a:r>
          </a:p>
        </p:txBody>
      </p:sp>
      <p:sp>
        <p:nvSpPr>
          <p:cNvPr id="25614" name="TextBox 20"/>
          <p:cNvSpPr txBox="1">
            <a:spLocks noChangeArrowheads="1"/>
          </p:cNvSpPr>
          <p:nvPr/>
        </p:nvSpPr>
        <p:spPr bwMode="auto">
          <a:xfrm>
            <a:off x="457200" y="2133600"/>
            <a:ext cx="1066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r>
              <a:rPr lang="en-US" sz="1200"/>
              <a:t>Good </a:t>
            </a:r>
          </a:p>
        </p:txBody>
      </p:sp>
      <p:sp>
        <p:nvSpPr>
          <p:cNvPr id="22" name="Smiley Face 21"/>
          <p:cNvSpPr>
            <a:spLocks noChangeArrowheads="1"/>
          </p:cNvSpPr>
          <p:nvPr/>
        </p:nvSpPr>
        <p:spPr bwMode="auto">
          <a:xfrm>
            <a:off x="990600" y="2133600"/>
            <a:ext cx="457200" cy="381000"/>
          </a:xfrm>
          <a:prstGeom prst="smileyFace">
            <a:avLst>
              <a:gd name="adj" fmla="val 4653"/>
            </a:avLst>
          </a:prstGeom>
          <a:gradFill rotWithShape="1">
            <a:gsLst>
              <a:gs pos="0">
                <a:srgbClr val="FFFFFF"/>
              </a:gs>
              <a:gs pos="100000">
                <a:srgbClr val="FFFFFF"/>
              </a:gs>
            </a:gsLst>
            <a:lin ang="5400000"/>
          </a:gradFill>
          <a:ln w="9525">
            <a:solidFill>
              <a:schemeClr val="tx1"/>
            </a:solidFill>
            <a:round/>
            <a:headEnd/>
            <a:tailEnd/>
          </a:ln>
          <a:effectLst>
            <a:outerShdw blurRad="40000" dist="23000" dir="5400000" rotWithShape="0">
              <a:srgbClr val="000000">
                <a:alpha val="34998"/>
              </a:srgbClr>
            </a:outerShdw>
          </a:effectLst>
        </p:spPr>
        <p:txBody>
          <a:bodyPr anchor="ctr"/>
          <a:lstStyle/>
          <a:p>
            <a:pPr algn="ctr">
              <a:defRPr/>
            </a:pPr>
            <a:endParaRPr lang="en-US">
              <a:solidFill>
                <a:schemeClr val="lt1"/>
              </a:solidFill>
              <a:latin typeface="+mn-lt"/>
              <a:ea typeface="+mn-ea"/>
              <a:cs typeface="+mn-cs"/>
            </a:endParaRPr>
          </a:p>
        </p:txBody>
      </p:sp>
      <p:sp>
        <p:nvSpPr>
          <p:cNvPr id="23" name="Smiley Face 22"/>
          <p:cNvSpPr>
            <a:spLocks noChangeArrowheads="1"/>
          </p:cNvSpPr>
          <p:nvPr/>
        </p:nvSpPr>
        <p:spPr bwMode="auto">
          <a:xfrm>
            <a:off x="914400" y="2590800"/>
            <a:ext cx="457200" cy="381000"/>
          </a:xfrm>
          <a:prstGeom prst="smileyFace">
            <a:avLst>
              <a:gd name="adj" fmla="val -4653"/>
            </a:avLst>
          </a:prstGeom>
          <a:gradFill rotWithShape="1">
            <a:gsLst>
              <a:gs pos="0">
                <a:srgbClr val="FFFFFF"/>
              </a:gs>
              <a:gs pos="100000">
                <a:srgbClr val="FFFFFF"/>
              </a:gs>
            </a:gsLst>
            <a:lin ang="5400000"/>
          </a:gradFill>
          <a:ln w="9525">
            <a:solidFill>
              <a:schemeClr val="tx1"/>
            </a:solidFill>
            <a:round/>
            <a:headEnd/>
            <a:tailEnd/>
          </a:ln>
          <a:effectLst>
            <a:outerShdw blurRad="40000" dist="23000" dir="5400000" rotWithShape="0">
              <a:srgbClr val="000000">
                <a:alpha val="34998"/>
              </a:srgbClr>
            </a:outerShdw>
          </a:effectLst>
        </p:spPr>
        <p:txBody>
          <a:bodyPr anchor="ctr"/>
          <a:lstStyle/>
          <a:p>
            <a:pPr algn="ctr">
              <a:defRPr/>
            </a:pPr>
            <a:endParaRPr lang="en-US">
              <a:solidFill>
                <a:schemeClr val="lt1"/>
              </a:solidFill>
              <a:latin typeface="+mn-lt"/>
              <a:ea typeface="+mn-ea"/>
              <a:cs typeface="+mn-cs"/>
            </a:endParaRPr>
          </a:p>
        </p:txBody>
      </p:sp>
      <p:cxnSp>
        <p:nvCxnSpPr>
          <p:cNvPr id="25" name="Straight Arrow Connector 24"/>
          <p:cNvCxnSpPr>
            <a:cxnSpLocks noChangeShapeType="1"/>
          </p:cNvCxnSpPr>
          <p:nvPr/>
        </p:nvCxnSpPr>
        <p:spPr bwMode="auto">
          <a:xfrm flipH="1" flipV="1">
            <a:off x="2721091" y="2472169"/>
            <a:ext cx="403109" cy="347231"/>
          </a:xfrm>
          <a:prstGeom prst="straightConnector1">
            <a:avLst/>
          </a:prstGeom>
          <a:noFill/>
          <a:ln w="25400">
            <a:solidFill>
              <a:srgbClr val="00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pic>
        <p:nvPicPr>
          <p:cNvPr id="25618" name="Picture 2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752600"/>
            <a:ext cx="17811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Smiley Face 27"/>
          <p:cNvSpPr>
            <a:spLocks noChangeArrowheads="1"/>
          </p:cNvSpPr>
          <p:nvPr/>
        </p:nvSpPr>
        <p:spPr bwMode="auto">
          <a:xfrm>
            <a:off x="7696200" y="2057400"/>
            <a:ext cx="457200" cy="381000"/>
          </a:xfrm>
          <a:prstGeom prst="smileyFace">
            <a:avLst>
              <a:gd name="adj" fmla="val 4653"/>
            </a:avLst>
          </a:prstGeom>
          <a:gradFill rotWithShape="1">
            <a:gsLst>
              <a:gs pos="0">
                <a:srgbClr val="FFFFFF"/>
              </a:gs>
              <a:gs pos="100000">
                <a:srgbClr val="FFFFFF"/>
              </a:gs>
            </a:gsLst>
            <a:lin ang="5400000"/>
          </a:gradFill>
          <a:ln w="9525">
            <a:solidFill>
              <a:schemeClr val="tx1"/>
            </a:solidFill>
            <a:round/>
            <a:headEnd/>
            <a:tailEnd/>
          </a:ln>
          <a:effectLst>
            <a:outerShdw blurRad="40000" dist="23000" dir="5400000" rotWithShape="0">
              <a:srgbClr val="000000">
                <a:alpha val="34998"/>
              </a:srgbClr>
            </a:outerShdw>
          </a:effectLst>
        </p:spPr>
        <p:txBody>
          <a:bodyPr anchor="ctr"/>
          <a:lstStyle/>
          <a:p>
            <a:pPr algn="ctr">
              <a:defRPr/>
            </a:pPr>
            <a:endParaRPr lang="en-US">
              <a:solidFill>
                <a:schemeClr val="lt1"/>
              </a:solidFill>
              <a:latin typeface="+mn-lt"/>
              <a:ea typeface="+mn-ea"/>
              <a:cs typeface="+mn-cs"/>
            </a:endParaRPr>
          </a:p>
        </p:txBody>
      </p:sp>
      <p:sp>
        <p:nvSpPr>
          <p:cNvPr id="29" name="Smiley Face 28"/>
          <p:cNvSpPr>
            <a:spLocks noChangeArrowheads="1"/>
          </p:cNvSpPr>
          <p:nvPr/>
        </p:nvSpPr>
        <p:spPr bwMode="auto">
          <a:xfrm>
            <a:off x="7772400" y="2667000"/>
            <a:ext cx="457200" cy="381000"/>
          </a:xfrm>
          <a:prstGeom prst="smileyFace">
            <a:avLst>
              <a:gd name="adj" fmla="val -4653"/>
            </a:avLst>
          </a:prstGeom>
          <a:gradFill rotWithShape="1">
            <a:gsLst>
              <a:gs pos="0">
                <a:srgbClr val="FFFFFF"/>
              </a:gs>
              <a:gs pos="100000">
                <a:srgbClr val="FFFFFF"/>
              </a:gs>
            </a:gsLst>
            <a:lin ang="5400000"/>
          </a:gradFill>
          <a:ln w="9525">
            <a:solidFill>
              <a:schemeClr val="tx1"/>
            </a:solidFill>
            <a:round/>
            <a:headEnd/>
            <a:tailEnd/>
          </a:ln>
          <a:effectLst>
            <a:outerShdw blurRad="40000" dist="23000" dir="5400000" rotWithShape="0">
              <a:srgbClr val="000000">
                <a:alpha val="34998"/>
              </a:srgbClr>
            </a:outerShdw>
          </a:effectLst>
        </p:spPr>
        <p:txBody>
          <a:bodyPr anchor="ctr"/>
          <a:lstStyle/>
          <a:p>
            <a:pPr algn="ctr">
              <a:defRPr/>
            </a:pPr>
            <a:endParaRPr lang="en-US">
              <a:solidFill>
                <a:schemeClr val="lt1"/>
              </a:solidFill>
              <a:latin typeface="+mn-lt"/>
              <a:ea typeface="+mn-ea"/>
              <a:cs typeface="+mn-cs"/>
            </a:endParaRPr>
          </a:p>
        </p:txBody>
      </p:sp>
      <p:sp>
        <p:nvSpPr>
          <p:cNvPr id="25621" name="TextBox 29"/>
          <p:cNvSpPr txBox="1">
            <a:spLocks noChangeArrowheads="1"/>
          </p:cNvSpPr>
          <p:nvPr/>
        </p:nvSpPr>
        <p:spPr bwMode="auto">
          <a:xfrm>
            <a:off x="6248400" y="2057400"/>
            <a:ext cx="167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r>
              <a:rPr lang="en-US" sz="1800"/>
              <a:t>___________</a:t>
            </a:r>
          </a:p>
        </p:txBody>
      </p:sp>
      <p:sp>
        <p:nvSpPr>
          <p:cNvPr id="25622" name="TextBox 30"/>
          <p:cNvSpPr txBox="1">
            <a:spLocks noChangeArrowheads="1"/>
          </p:cNvSpPr>
          <p:nvPr/>
        </p:nvSpPr>
        <p:spPr bwMode="auto">
          <a:xfrm>
            <a:off x="6248400" y="2514600"/>
            <a:ext cx="167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r>
              <a:rPr lang="en-US" sz="1800"/>
              <a:t>___________</a:t>
            </a:r>
          </a:p>
        </p:txBody>
      </p:sp>
      <p:sp>
        <p:nvSpPr>
          <p:cNvPr id="25623" name="TextBox 31"/>
          <p:cNvSpPr txBox="1">
            <a:spLocks noChangeArrowheads="1"/>
          </p:cNvSpPr>
          <p:nvPr/>
        </p:nvSpPr>
        <p:spPr bwMode="auto">
          <a:xfrm>
            <a:off x="8077200" y="2133600"/>
            <a:ext cx="1066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r>
              <a:rPr lang="en-US" sz="1200"/>
              <a:t>Good </a:t>
            </a:r>
          </a:p>
        </p:txBody>
      </p:sp>
      <p:sp>
        <p:nvSpPr>
          <p:cNvPr id="25624" name="TextBox 32"/>
          <p:cNvSpPr txBox="1">
            <a:spLocks noChangeArrowheads="1"/>
          </p:cNvSpPr>
          <p:nvPr/>
        </p:nvSpPr>
        <p:spPr bwMode="auto">
          <a:xfrm>
            <a:off x="8153400" y="2667000"/>
            <a:ext cx="990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r>
              <a:rPr lang="en-US" sz="1200"/>
              <a:t>Bad</a:t>
            </a:r>
          </a:p>
        </p:txBody>
      </p:sp>
      <p:cxnSp>
        <p:nvCxnSpPr>
          <p:cNvPr id="34" name="Straight Arrow Connector 33"/>
          <p:cNvCxnSpPr>
            <a:cxnSpLocks noChangeShapeType="1"/>
          </p:cNvCxnSpPr>
          <p:nvPr/>
        </p:nvCxnSpPr>
        <p:spPr bwMode="auto">
          <a:xfrm flipV="1">
            <a:off x="6019800" y="2362200"/>
            <a:ext cx="304800" cy="228600"/>
          </a:xfrm>
          <a:prstGeom prst="straightConnector1">
            <a:avLst/>
          </a:prstGeom>
          <a:noFill/>
          <a:ln w="25400">
            <a:solidFill>
              <a:srgbClr val="000000"/>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3" name="TextBox 2"/>
          <p:cNvSpPr txBox="1"/>
          <p:nvPr/>
        </p:nvSpPr>
        <p:spPr>
          <a:xfrm>
            <a:off x="0" y="0"/>
            <a:ext cx="2811794" cy="369332"/>
          </a:xfrm>
          <a:prstGeom prst="rect">
            <a:avLst/>
          </a:prstGeom>
          <a:solidFill>
            <a:schemeClr val="bg1"/>
          </a:solidFill>
        </p:spPr>
        <p:txBody>
          <a:bodyPr wrap="square" rtlCol="0">
            <a:spAutoFit/>
          </a:bodyPr>
          <a:lstStyle/>
          <a:p>
            <a:endParaRPr lang="en-US" dirty="0">
              <a:solidFill>
                <a:srgbClr val="FFFFFF"/>
              </a:solidFill>
            </a:endParaRPr>
          </a:p>
        </p:txBody>
      </p:sp>
      <p:sp>
        <p:nvSpPr>
          <p:cNvPr id="4" name="TextBox 3"/>
          <p:cNvSpPr txBox="1"/>
          <p:nvPr/>
        </p:nvSpPr>
        <p:spPr>
          <a:xfrm>
            <a:off x="-1" y="0"/>
            <a:ext cx="2879821" cy="1746394"/>
          </a:xfrm>
          <a:prstGeom prst="rect">
            <a:avLst/>
          </a:prstGeom>
          <a:solidFill>
            <a:srgbClr val="FFFFFF"/>
          </a:solidFill>
        </p:spPr>
        <p:txBody>
          <a:bodyPr wrap="square" rtlCol="0">
            <a:spAutoFit/>
          </a:bodyPr>
          <a:lstStyle/>
          <a:p>
            <a:endParaRPr lang="en-US" dirty="0"/>
          </a:p>
        </p:txBody>
      </p:sp>
      <p:sp>
        <p:nvSpPr>
          <p:cNvPr id="30" name="TextBox 29"/>
          <p:cNvSpPr txBox="1"/>
          <p:nvPr/>
        </p:nvSpPr>
        <p:spPr>
          <a:xfrm>
            <a:off x="6077105" y="0"/>
            <a:ext cx="3066896" cy="1746394"/>
          </a:xfrm>
          <a:prstGeom prst="rect">
            <a:avLst/>
          </a:prstGeom>
          <a:solidFill>
            <a:srgbClr val="FFFFFF"/>
          </a:solidFill>
        </p:spPr>
        <p:txBody>
          <a:bodyPr wrap="square" rtlCol="0">
            <a:spAutoFit/>
          </a:bodyPr>
          <a:lstStyle/>
          <a:p>
            <a:endParaRPr lang="en-US" dirty="0"/>
          </a:p>
        </p:txBody>
      </p:sp>
    </p:spTree>
    <p:extLst>
      <p:ext uri="{BB962C8B-B14F-4D97-AF65-F5344CB8AC3E}">
        <p14:creationId xmlns:p14="http://schemas.microsoft.com/office/powerpoint/2010/main" val="39358317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Content Placeholder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7175" y="1810688"/>
            <a:ext cx="5986463"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Title 4"/>
          <p:cNvSpPr>
            <a:spLocks noGrp="1" noChangeArrowheads="1"/>
          </p:cNvSpPr>
          <p:nvPr>
            <p:ph type="title"/>
          </p:nvPr>
        </p:nvSpPr>
        <p:spPr>
          <a:xfrm>
            <a:off x="419100" y="188913"/>
            <a:ext cx="8229600" cy="487362"/>
          </a:xfrm>
        </p:spPr>
        <p:txBody>
          <a:bodyPr>
            <a:normAutofit fontScale="90000"/>
          </a:bodyPr>
          <a:lstStyle/>
          <a:p>
            <a:r>
              <a:rPr lang="en-US" sz="3200" dirty="0">
                <a:latin typeface="Arial" charset="0"/>
                <a:ea typeface="ＭＳ Ｐゴシック" charset="0"/>
                <a:cs typeface="ＭＳ Ｐゴシック" charset="0"/>
              </a:rPr>
              <a:t>Solutions With </a:t>
            </a:r>
            <a:r>
              <a:rPr lang="en-US" sz="3200" dirty="0" smtClean="0">
                <a:latin typeface="Arial" charset="0"/>
                <a:ea typeface="ＭＳ Ｐゴシック" charset="0"/>
                <a:cs typeface="ＭＳ Ｐゴシック" charset="0"/>
              </a:rPr>
              <a:t>Entrepreneurial </a:t>
            </a:r>
            <a:r>
              <a:rPr lang="en-US" sz="3200" dirty="0">
                <a:latin typeface="Arial" charset="0"/>
                <a:ea typeface="ＭＳ Ｐゴシック" charset="0"/>
                <a:cs typeface="ＭＳ Ｐゴシック" charset="0"/>
              </a:rPr>
              <a:t>Thinking</a:t>
            </a:r>
          </a:p>
        </p:txBody>
      </p:sp>
      <p:pic>
        <p:nvPicPr>
          <p:cNvPr id="3072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971800"/>
            <a:ext cx="1371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57888" y="4229100"/>
            <a:ext cx="3186112"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70572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descr="TheLorax-Screen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990600"/>
            <a:ext cx="5681663" cy="426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TextBox 12"/>
          <p:cNvSpPr txBox="1">
            <a:spLocks noChangeArrowheads="1"/>
          </p:cNvSpPr>
          <p:nvPr/>
        </p:nvSpPr>
        <p:spPr bwMode="auto">
          <a:xfrm>
            <a:off x="381000" y="179388"/>
            <a:ext cx="853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r>
              <a:rPr lang="en-US" sz="1800" dirty="0">
                <a:solidFill>
                  <a:srgbClr val="FFFFFF"/>
                </a:solidFill>
              </a:rPr>
              <a:t>And the Humming Fish which cannot live in “</a:t>
            </a:r>
            <a:r>
              <a:rPr lang="en-US" altLang="ja-JP" sz="1800" dirty="0" err="1">
                <a:solidFill>
                  <a:srgbClr val="FFFFFF"/>
                </a:solidFill>
              </a:rPr>
              <a:t>gluppity</a:t>
            </a:r>
            <a:r>
              <a:rPr lang="en-US" altLang="ja-JP" sz="1800" dirty="0">
                <a:solidFill>
                  <a:srgbClr val="FFFFFF"/>
                </a:solidFill>
              </a:rPr>
              <a:t> glop</a:t>
            </a:r>
            <a:r>
              <a:rPr lang="en-US" sz="1800" dirty="0">
                <a:solidFill>
                  <a:srgbClr val="FFFFFF"/>
                </a:solidFill>
              </a:rPr>
              <a:t>”</a:t>
            </a:r>
            <a:r>
              <a:rPr lang="en-US" altLang="ja-JP" sz="1800" dirty="0">
                <a:solidFill>
                  <a:srgbClr val="FFFFFF"/>
                </a:solidFill>
              </a:rPr>
              <a:t> and </a:t>
            </a:r>
            <a:r>
              <a:rPr lang="en-US" sz="1800" dirty="0">
                <a:solidFill>
                  <a:srgbClr val="FFFFFF"/>
                </a:solidFill>
              </a:rPr>
              <a:t>“</a:t>
            </a:r>
            <a:r>
              <a:rPr lang="en-US" altLang="ja-JP" sz="1800" dirty="0" err="1">
                <a:solidFill>
                  <a:srgbClr val="FFFFFF"/>
                </a:solidFill>
              </a:rPr>
              <a:t>schloppity</a:t>
            </a:r>
            <a:r>
              <a:rPr lang="en-US" altLang="ja-JP" sz="1800" dirty="0">
                <a:solidFill>
                  <a:srgbClr val="FFFFFF"/>
                </a:solidFill>
              </a:rPr>
              <a:t> </a:t>
            </a:r>
            <a:r>
              <a:rPr lang="en-US" altLang="ja-JP" sz="1800" dirty="0" err="1">
                <a:solidFill>
                  <a:srgbClr val="FFFFFF"/>
                </a:solidFill>
              </a:rPr>
              <a:t>schlop</a:t>
            </a:r>
            <a:r>
              <a:rPr lang="en-US" sz="1800" dirty="0">
                <a:solidFill>
                  <a:srgbClr val="FFFFFF"/>
                </a:solidFill>
              </a:rPr>
              <a:t>”</a:t>
            </a:r>
            <a:r>
              <a:rPr lang="en-US" altLang="ja-JP" sz="1800" dirty="0">
                <a:solidFill>
                  <a:srgbClr val="FFFFFF"/>
                </a:solidFill>
              </a:rPr>
              <a:t> go in search of clean water.  </a:t>
            </a:r>
            <a:endParaRPr lang="en-US" sz="1800" dirty="0">
              <a:solidFill>
                <a:srgbClr val="FFFFFF"/>
              </a:solidFill>
            </a:endParaRPr>
          </a:p>
        </p:txBody>
      </p:sp>
      <p:pic>
        <p:nvPicPr>
          <p:cNvPr id="33795" name="Content Placeholder 5"/>
          <p:cNvPicPr>
            <a:picLocks noChangeAspect="1" noChangeArrowheads="1"/>
          </p:cNvPicPr>
          <p:nvPr/>
        </p:nvPicPr>
        <p:blipFill>
          <a:blip r:embed="rId3">
            <a:extLst>
              <a:ext uri="{28A0092B-C50C-407E-A947-70E740481C1C}">
                <a14:useLocalDpi xmlns:a14="http://schemas.microsoft.com/office/drawing/2010/main" val="0"/>
              </a:ext>
            </a:extLst>
          </a:blip>
          <a:srcRect l="-2138" t="19633" r="2138" b="34534"/>
          <a:stretch>
            <a:fillRect/>
          </a:stretch>
        </p:blipFill>
        <p:spPr bwMode="auto">
          <a:xfrm>
            <a:off x="1176338" y="4876800"/>
            <a:ext cx="59848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3604707"/>
      </p:ext>
    </p:extLst>
  </p:cSld>
  <p:clrMapOvr>
    <a:masterClrMapping/>
  </p:clrMapOvr>
  <p:transition xmlns:p14="http://schemas.microsoft.com/office/powerpoint/2010/mai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descr="SwomeeSwan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688975"/>
            <a:ext cx="4800600"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4"/>
          <p:cNvSpPr>
            <a:spLocks noChangeArrowheads="1"/>
          </p:cNvSpPr>
          <p:nvPr/>
        </p:nvSpPr>
        <p:spPr bwMode="auto">
          <a:xfrm>
            <a:off x="152400" y="304800"/>
            <a:ext cx="8839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dirty="0">
                <a:solidFill>
                  <a:srgbClr val="FFFFFF"/>
                </a:solidFill>
              </a:rPr>
              <a:t> The </a:t>
            </a:r>
            <a:r>
              <a:rPr lang="en-US" dirty="0" err="1">
                <a:solidFill>
                  <a:srgbClr val="FFFFFF"/>
                </a:solidFill>
              </a:rPr>
              <a:t>Swomee</a:t>
            </a:r>
            <a:r>
              <a:rPr lang="en-US" dirty="0">
                <a:solidFill>
                  <a:srgbClr val="FFFFFF"/>
                </a:solidFill>
              </a:rPr>
              <a:t> Swans, with “</a:t>
            </a:r>
            <a:r>
              <a:rPr lang="en-US" altLang="ja-JP" dirty="0" err="1">
                <a:solidFill>
                  <a:srgbClr val="FFFFFF"/>
                </a:solidFill>
              </a:rPr>
              <a:t>smogulous</a:t>
            </a:r>
            <a:r>
              <a:rPr lang="en-US" altLang="ja-JP" dirty="0">
                <a:solidFill>
                  <a:srgbClr val="FFFFFF"/>
                </a:solidFill>
              </a:rPr>
              <a:t> smog</a:t>
            </a:r>
            <a:r>
              <a:rPr lang="en-US" dirty="0">
                <a:solidFill>
                  <a:srgbClr val="FFFFFF"/>
                </a:solidFill>
              </a:rPr>
              <a:t>”</a:t>
            </a:r>
            <a:r>
              <a:rPr lang="en-US" altLang="ja-JP" dirty="0">
                <a:solidFill>
                  <a:srgbClr val="FFFFFF"/>
                </a:solidFill>
              </a:rPr>
              <a:t> in their lungs, also fly for clearer skies.  </a:t>
            </a:r>
          </a:p>
        </p:txBody>
      </p:sp>
      <p:pic>
        <p:nvPicPr>
          <p:cNvPr id="34819" name="Content Placeholder 5"/>
          <p:cNvPicPr>
            <a:picLocks noChangeAspect="1" noChangeArrowheads="1"/>
          </p:cNvPicPr>
          <p:nvPr/>
        </p:nvPicPr>
        <p:blipFill>
          <a:blip r:embed="rId3">
            <a:extLst>
              <a:ext uri="{28A0092B-C50C-407E-A947-70E740481C1C}">
                <a14:useLocalDpi xmlns:a14="http://schemas.microsoft.com/office/drawing/2010/main" val="0"/>
              </a:ext>
            </a:extLst>
          </a:blip>
          <a:srcRect l="-2138" t="19633" r="2138" b="34534"/>
          <a:stretch>
            <a:fillRect/>
          </a:stretch>
        </p:blipFill>
        <p:spPr bwMode="auto">
          <a:xfrm>
            <a:off x="1176338" y="4876800"/>
            <a:ext cx="59848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48572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noChangeArrowheads="1"/>
          </p:cNvSpPr>
          <p:nvPr>
            <p:ph type="title"/>
          </p:nvPr>
        </p:nvSpPr>
        <p:spPr>
          <a:xfrm>
            <a:off x="457200" y="274638"/>
            <a:ext cx="8229600" cy="334962"/>
          </a:xfrm>
        </p:spPr>
        <p:txBody>
          <a:bodyPr>
            <a:normAutofit fontScale="90000"/>
          </a:bodyPr>
          <a:lstStyle/>
          <a:p>
            <a:r>
              <a:rPr lang="en-US">
                <a:latin typeface="Arial" charset="0"/>
                <a:ea typeface="ＭＳ Ｐゴシック" charset="0"/>
                <a:cs typeface="ＭＳ Ｐゴシック" charset="0"/>
              </a:rPr>
              <a:t>Reduce Reuse Recycle Rap</a:t>
            </a:r>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t="5128"/>
          <a:stretch>
            <a:fillRect/>
          </a:stretch>
        </p:blipFill>
        <p:spPr bwMode="auto">
          <a:xfrm>
            <a:off x="385763" y="914400"/>
            <a:ext cx="4211637"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3"/>
          <p:cNvPicPr>
            <a:picLocks noChangeAspect="1" noChangeArrowheads="1"/>
          </p:cNvPicPr>
          <p:nvPr/>
        </p:nvPicPr>
        <p:blipFill>
          <a:blip r:embed="rId3">
            <a:extLst>
              <a:ext uri="{28A0092B-C50C-407E-A947-70E740481C1C}">
                <a14:useLocalDpi xmlns:a14="http://schemas.microsoft.com/office/drawing/2010/main" val="0"/>
              </a:ext>
            </a:extLst>
          </a:blip>
          <a:srcRect t="2544"/>
          <a:stretch>
            <a:fillRect/>
          </a:stretch>
        </p:blipFill>
        <p:spPr bwMode="auto">
          <a:xfrm>
            <a:off x="4800600" y="914400"/>
            <a:ext cx="4259263"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1939740"/>
      </p:ext>
    </p:extLst>
  </p:cSld>
  <p:clrMapOvr>
    <a:masterClrMapping/>
  </p:clrMapOvr>
  <p:transition xmlns:p14="http://schemas.microsoft.com/office/powerpoint/2010/mai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8914" name="Content Placeholder 9"/>
          <p:cNvSpPr>
            <a:spLocks noGrp="1" noChangeArrowheads="1"/>
          </p:cNvSpPr>
          <p:nvPr>
            <p:ph idx="1"/>
          </p:nvPr>
        </p:nvSpPr>
        <p:spPr/>
        <p:txBody>
          <a:bodyPr>
            <a:normAutofit fontScale="70000" lnSpcReduction="20000"/>
          </a:bodyPr>
          <a:lstStyle/>
          <a:p>
            <a:pPr marL="0" indent="0">
              <a:lnSpc>
                <a:spcPct val="150000"/>
              </a:lnSpc>
              <a:spcBef>
                <a:spcPct val="0"/>
              </a:spcBef>
              <a:buFontTx/>
              <a:buNone/>
            </a:pPr>
            <a:r>
              <a:rPr lang="en-US" sz="2400" dirty="0">
                <a:latin typeface="Arial" charset="0"/>
                <a:ea typeface="ＭＳ Ｐゴシック" charset="0"/>
                <a:cs typeface="ＭＳ Ｐゴシック" charset="0"/>
              </a:rPr>
              <a:t>Things don’t have </a:t>
            </a:r>
          </a:p>
          <a:p>
            <a:pPr marL="0" indent="0">
              <a:lnSpc>
                <a:spcPct val="150000"/>
              </a:lnSpc>
              <a:spcBef>
                <a:spcPct val="0"/>
              </a:spcBef>
              <a:buFontTx/>
              <a:buNone/>
            </a:pPr>
            <a:r>
              <a:rPr lang="en-US" sz="2400" dirty="0">
                <a:latin typeface="Arial" charset="0"/>
                <a:ea typeface="ＭＳ Ｐゴシック" charset="0"/>
                <a:cs typeface="ＭＳ Ｐゴシック" charset="0"/>
              </a:rPr>
              <a:t>to go on this way. </a:t>
            </a:r>
          </a:p>
          <a:p>
            <a:pPr marL="0" indent="0">
              <a:lnSpc>
                <a:spcPct val="150000"/>
              </a:lnSpc>
              <a:spcBef>
                <a:spcPct val="0"/>
              </a:spcBef>
              <a:buFontTx/>
              <a:buNone/>
            </a:pPr>
            <a:r>
              <a:rPr lang="en-US" sz="2400" dirty="0">
                <a:latin typeface="Arial" charset="0"/>
                <a:ea typeface="ＭＳ Ｐゴシック" charset="0"/>
                <a:cs typeface="ＭＳ Ｐゴシック" charset="0"/>
              </a:rPr>
              <a:t>We can reduce trash,</a:t>
            </a:r>
          </a:p>
          <a:p>
            <a:pPr marL="0" indent="0">
              <a:lnSpc>
                <a:spcPct val="150000"/>
              </a:lnSpc>
              <a:spcBef>
                <a:spcPct val="0"/>
              </a:spcBef>
              <a:buFontTx/>
              <a:buNone/>
            </a:pPr>
            <a:r>
              <a:rPr lang="en-US" sz="2400" dirty="0">
                <a:latin typeface="Arial" charset="0"/>
                <a:ea typeface="ＭＳ Ｐゴシック" charset="0"/>
                <a:cs typeface="ＭＳ Ｐゴシック" charset="0"/>
              </a:rPr>
              <a:t>We can start right away.</a:t>
            </a:r>
          </a:p>
          <a:p>
            <a:pPr marL="0" indent="0">
              <a:lnSpc>
                <a:spcPct val="150000"/>
              </a:lnSpc>
              <a:spcBef>
                <a:spcPct val="0"/>
              </a:spcBef>
              <a:buFontTx/>
              <a:buNone/>
            </a:pPr>
            <a:r>
              <a:rPr lang="en-US" sz="2400" dirty="0">
                <a:latin typeface="Arial" charset="0"/>
                <a:ea typeface="ＭＳ Ｐゴシック" charset="0"/>
                <a:cs typeface="ＭＳ Ｐゴシック" charset="0"/>
              </a:rPr>
              <a:t>Take your lunch in a bag,</a:t>
            </a:r>
          </a:p>
          <a:p>
            <a:pPr marL="0" indent="0">
              <a:lnSpc>
                <a:spcPct val="150000"/>
              </a:lnSpc>
              <a:spcBef>
                <a:spcPct val="0"/>
              </a:spcBef>
              <a:buFontTx/>
              <a:buNone/>
            </a:pPr>
            <a:r>
              <a:rPr lang="en-US" sz="2400" dirty="0">
                <a:latin typeface="Arial" charset="0"/>
                <a:ea typeface="ＭＳ Ｐゴシック" charset="0"/>
                <a:cs typeface="ＭＳ Ｐゴシック" charset="0"/>
              </a:rPr>
              <a:t>but don’t throw it away.</a:t>
            </a:r>
          </a:p>
          <a:p>
            <a:pPr marL="0" indent="0">
              <a:lnSpc>
                <a:spcPct val="150000"/>
              </a:lnSpc>
              <a:spcBef>
                <a:spcPct val="0"/>
              </a:spcBef>
              <a:buFontTx/>
              <a:buNone/>
            </a:pPr>
            <a:r>
              <a:rPr lang="en-US" sz="2400" dirty="0">
                <a:latin typeface="Arial" charset="0"/>
                <a:ea typeface="ＭＳ Ｐゴシック" charset="0"/>
                <a:cs typeface="ＭＳ Ｐゴシック" charset="0"/>
              </a:rPr>
              <a:t>Use the bag or a lunch box</a:t>
            </a:r>
          </a:p>
          <a:p>
            <a:pPr marL="0" indent="0">
              <a:lnSpc>
                <a:spcPct val="150000"/>
              </a:lnSpc>
              <a:spcBef>
                <a:spcPct val="0"/>
              </a:spcBef>
              <a:buFontTx/>
              <a:buNone/>
            </a:pPr>
            <a:r>
              <a:rPr lang="en-US" sz="2400" dirty="0">
                <a:latin typeface="Arial" charset="0"/>
                <a:ea typeface="ＭＳ Ｐゴシック" charset="0"/>
                <a:cs typeface="ＭＳ Ｐゴシック" charset="0"/>
              </a:rPr>
              <a:t>again the next day.</a:t>
            </a:r>
          </a:p>
          <a:p>
            <a:pPr marL="0" indent="0">
              <a:lnSpc>
                <a:spcPct val="150000"/>
              </a:lnSpc>
              <a:spcBef>
                <a:spcPct val="0"/>
              </a:spcBef>
              <a:buFontTx/>
              <a:buNone/>
            </a:pPr>
            <a:r>
              <a:rPr lang="en-US" sz="2400" dirty="0">
                <a:latin typeface="Arial" charset="0"/>
                <a:ea typeface="ＭＳ Ｐゴシック" charset="0"/>
                <a:cs typeface="ＭＳ Ｐゴシック" charset="0"/>
              </a:rPr>
              <a:t>Use both sides of your paper, </a:t>
            </a:r>
          </a:p>
          <a:p>
            <a:pPr marL="0" indent="0">
              <a:lnSpc>
                <a:spcPct val="150000"/>
              </a:lnSpc>
              <a:spcBef>
                <a:spcPct val="0"/>
              </a:spcBef>
              <a:buFontTx/>
              <a:buNone/>
            </a:pPr>
            <a:r>
              <a:rPr lang="en-US" sz="2400" dirty="0">
                <a:latin typeface="Arial" charset="0"/>
                <a:ea typeface="ＭＳ Ｐゴシック" charset="0"/>
                <a:cs typeface="ＭＳ Ｐゴシック" charset="0"/>
              </a:rPr>
              <a:t>and I have no doubt</a:t>
            </a:r>
          </a:p>
          <a:p>
            <a:pPr marL="0" indent="0">
              <a:lnSpc>
                <a:spcPct val="150000"/>
              </a:lnSpc>
              <a:spcBef>
                <a:spcPct val="0"/>
              </a:spcBef>
              <a:buFontTx/>
              <a:buNone/>
            </a:pPr>
            <a:r>
              <a:rPr lang="en-US" sz="2400" dirty="0">
                <a:latin typeface="Arial" charset="0"/>
                <a:ea typeface="ＭＳ Ｐゴシック" charset="0"/>
                <a:cs typeface="ＭＳ Ｐゴシック" charset="0"/>
              </a:rPr>
              <a:t>There will be much less paper</a:t>
            </a:r>
          </a:p>
          <a:p>
            <a:pPr marL="0" indent="0">
              <a:lnSpc>
                <a:spcPct val="150000"/>
              </a:lnSpc>
              <a:spcBef>
                <a:spcPct val="0"/>
              </a:spcBef>
              <a:buFontTx/>
              <a:buNone/>
            </a:pPr>
            <a:r>
              <a:rPr lang="en-US" sz="2400" dirty="0">
                <a:latin typeface="Arial" charset="0"/>
                <a:ea typeface="ＭＳ Ｐゴシック" charset="0"/>
                <a:cs typeface="ＭＳ Ｐゴシック" charset="0"/>
              </a:rPr>
              <a:t>for you to throw out!</a:t>
            </a:r>
          </a:p>
          <a:p>
            <a:pPr marL="0" indent="0">
              <a:lnSpc>
                <a:spcPct val="150000"/>
              </a:lnSpc>
              <a:spcBef>
                <a:spcPct val="0"/>
              </a:spcBef>
              <a:buFontTx/>
              <a:buNone/>
            </a:pPr>
            <a:endParaRPr lang="en-US" sz="2400" dirty="0">
              <a:latin typeface="Arial" charset="0"/>
              <a:ea typeface="ＭＳ Ｐゴシック" charset="0"/>
              <a:cs typeface="ＭＳ Ｐゴシック" charset="0"/>
            </a:endParaRPr>
          </a:p>
          <a:p>
            <a:pPr marL="0" indent="0">
              <a:lnSpc>
                <a:spcPct val="150000"/>
              </a:lnSpc>
              <a:spcBef>
                <a:spcPct val="0"/>
              </a:spcBef>
              <a:buFontTx/>
              <a:buNone/>
            </a:pPr>
            <a:r>
              <a:rPr lang="en-US" sz="2400" dirty="0">
                <a:latin typeface="Arial" charset="0"/>
                <a:ea typeface="ＭＳ Ｐゴシック" charset="0"/>
                <a:cs typeface="ＭＳ Ｐゴシック" charset="0"/>
              </a:rPr>
              <a:t>Rather than tossing </a:t>
            </a:r>
          </a:p>
          <a:p>
            <a:pPr marL="0" indent="0">
              <a:lnSpc>
                <a:spcPct val="150000"/>
              </a:lnSpc>
              <a:spcBef>
                <a:spcPct val="0"/>
              </a:spcBef>
              <a:buFontTx/>
              <a:buNone/>
            </a:pPr>
            <a:r>
              <a:rPr lang="en-US" sz="2400" dirty="0">
                <a:latin typeface="Arial" charset="0"/>
                <a:ea typeface="ＭＳ Ｐゴシック" charset="0"/>
                <a:cs typeface="ＭＳ Ｐゴシック" charset="0"/>
              </a:rPr>
              <a:t>Your old clothes, toys, and shoes,</a:t>
            </a:r>
          </a:p>
          <a:p>
            <a:pPr marL="0" indent="0">
              <a:lnSpc>
                <a:spcPct val="150000"/>
              </a:lnSpc>
              <a:spcBef>
                <a:spcPct val="0"/>
              </a:spcBef>
              <a:buFontTx/>
              <a:buNone/>
            </a:pPr>
            <a:r>
              <a:rPr lang="en-US" sz="2400" dirty="0">
                <a:latin typeface="Arial" charset="0"/>
                <a:ea typeface="ＭＳ Ｐゴシック" charset="0"/>
                <a:cs typeface="ＭＳ Ｐゴシック" charset="0"/>
              </a:rPr>
              <a:t>Donate them. They’re things</a:t>
            </a:r>
          </a:p>
          <a:p>
            <a:pPr marL="0" indent="0">
              <a:lnSpc>
                <a:spcPct val="150000"/>
              </a:lnSpc>
              <a:spcBef>
                <a:spcPct val="0"/>
              </a:spcBef>
              <a:buFontTx/>
              <a:buNone/>
            </a:pPr>
            <a:r>
              <a:rPr lang="en-US" sz="2400" dirty="0">
                <a:latin typeface="Arial" charset="0"/>
                <a:ea typeface="ＭＳ Ｐゴシック" charset="0"/>
                <a:cs typeface="ＭＳ Ｐゴシック" charset="0"/>
              </a:rPr>
              <a:t>Other people can use.</a:t>
            </a:r>
          </a:p>
        </p:txBody>
      </p:sp>
      <p:pic>
        <p:nvPicPr>
          <p:cNvPr id="38915"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7688" y="533166"/>
            <a:ext cx="394017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89620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Box 4"/>
          <p:cNvSpPr txBox="1">
            <a:spLocks noChangeArrowheads="1"/>
          </p:cNvSpPr>
          <p:nvPr/>
        </p:nvSpPr>
        <p:spPr bwMode="auto">
          <a:xfrm>
            <a:off x="1905000" y="76200"/>
            <a:ext cx="45926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r>
              <a:rPr lang="en-US" sz="1800">
                <a:hlinkClick r:id="rId2"/>
              </a:rPr>
              <a:t>https://www.flocabulary.com/instrumentals/</a:t>
            </a:r>
            <a:r>
              <a:rPr lang="en-US" sz="1800"/>
              <a:t> </a:t>
            </a:r>
          </a:p>
        </p:txBody>
      </p:sp>
      <p:pic>
        <p:nvPicPr>
          <p:cNvPr id="3993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61963"/>
            <a:ext cx="8428038" cy="636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9587222"/>
      </p:ext>
    </p:extLst>
  </p:cSld>
  <p:clrMapOvr>
    <a:masterClrMapping/>
  </p:clrMapOvr>
  <p:transition xmlns:p14="http://schemas.microsoft.com/office/powerpoint/2010/mai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51098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23085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86944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6210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7859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894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4BEAC67D-20C5-B44E-B802-12B89EF077E4}"/>
              </a:ext>
            </a:extLst>
          </p:cNvPr>
          <p:cNvSpPr/>
          <p:nvPr/>
        </p:nvSpPr>
        <p:spPr>
          <a:xfrm>
            <a:off x="0" y="6092456"/>
            <a:ext cx="914400" cy="7655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F7973513-D099-3945-8C52-B2C09ED4265B}"/>
              </a:ext>
            </a:extLst>
          </p:cNvPr>
          <p:cNvSpPr>
            <a:spLocks noGrp="1"/>
          </p:cNvSpPr>
          <p:nvPr>
            <p:ph type="title"/>
          </p:nvPr>
        </p:nvSpPr>
        <p:spPr/>
        <p:txBody>
          <a:bodyPr/>
          <a:lstStyle/>
          <a:p>
            <a:r>
              <a:rPr lang="en-US" dirty="0"/>
              <a:t>Today’s Training is Focused on…</a:t>
            </a:r>
          </a:p>
        </p:txBody>
      </p:sp>
      <p:sp>
        <p:nvSpPr>
          <p:cNvPr id="3" name="Content Placeholder 2">
            <a:extLst>
              <a:ext uri="{FF2B5EF4-FFF2-40B4-BE49-F238E27FC236}">
                <a16:creationId xmlns:a16="http://schemas.microsoft.com/office/drawing/2014/main" xmlns="" id="{634B746A-930E-6148-8D0A-A0182002862B}"/>
              </a:ext>
            </a:extLst>
          </p:cNvPr>
          <p:cNvSpPr>
            <a:spLocks noGrp="1"/>
          </p:cNvSpPr>
          <p:nvPr>
            <p:ph idx="1"/>
          </p:nvPr>
        </p:nvSpPr>
        <p:spPr>
          <a:xfrm>
            <a:off x="457201" y="1671638"/>
            <a:ext cx="8229600" cy="4089195"/>
          </a:xfrm>
        </p:spPr>
        <p:txBody>
          <a:bodyPr>
            <a:normAutofit fontScale="70000" lnSpcReduction="20000"/>
          </a:bodyPr>
          <a:lstStyle/>
          <a:p>
            <a:pPr marL="0" indent="0">
              <a:buNone/>
            </a:pPr>
            <a:r>
              <a:rPr lang="en-US" sz="3400" dirty="0" smtClean="0"/>
              <a:t>Engage students in problem solving and real world learning</a:t>
            </a:r>
            <a:endParaRPr lang="en-US" sz="3400" dirty="0"/>
          </a:p>
          <a:p>
            <a:endParaRPr lang="en-US" dirty="0"/>
          </a:p>
          <a:p>
            <a:pPr lvl="0"/>
            <a:r>
              <a:rPr lang="en-US" sz="3400" dirty="0"/>
              <a:t>Build strong content knowledge and apply learning to new contexts</a:t>
            </a:r>
          </a:p>
          <a:p>
            <a:pPr lvl="0"/>
            <a:r>
              <a:rPr lang="en-US" sz="3400" dirty="0"/>
              <a:t>Think critically to understand and solve real world problems</a:t>
            </a:r>
          </a:p>
          <a:p>
            <a:pPr lvl="0"/>
            <a:r>
              <a:rPr lang="en-US" sz="3400" dirty="0"/>
              <a:t>Collaborate and communicate to learn within and outside of their school community</a:t>
            </a:r>
          </a:p>
          <a:p>
            <a:pPr lvl="0"/>
            <a:r>
              <a:rPr lang="en-US" sz="3400" dirty="0"/>
              <a:t>Utilize a variety of tools and resources enhance their </a:t>
            </a:r>
            <a:r>
              <a:rPr lang="en-US" sz="3400" dirty="0" smtClean="0"/>
              <a:t>learning</a:t>
            </a:r>
            <a:endParaRPr lang="en-US" sz="3400" dirty="0"/>
          </a:p>
          <a:p>
            <a:pPr lvl="0"/>
            <a:r>
              <a:rPr lang="en-US" sz="3400" dirty="0"/>
              <a:t>Take ownership for their learning and reflect on their learning progress</a:t>
            </a:r>
          </a:p>
          <a:p>
            <a:pPr marL="0" indent="0">
              <a:buNone/>
            </a:pPr>
            <a:endParaRPr lang="en-US" dirty="0"/>
          </a:p>
        </p:txBody>
      </p:sp>
      <p:sp>
        <p:nvSpPr>
          <p:cNvPr id="4" name="Rounded Rectangle 3">
            <a:extLst>
              <a:ext uri="{FF2B5EF4-FFF2-40B4-BE49-F238E27FC236}">
                <a16:creationId xmlns:a16="http://schemas.microsoft.com/office/drawing/2014/main" xmlns="" id="{914C90F4-4C9A-7A48-91FA-3CDD826EB480}"/>
              </a:ext>
            </a:extLst>
          </p:cNvPr>
          <p:cNvSpPr/>
          <p:nvPr/>
        </p:nvSpPr>
        <p:spPr>
          <a:xfrm>
            <a:off x="133814" y="5847378"/>
            <a:ext cx="8767299" cy="914400"/>
          </a:xfrm>
          <a:prstGeom prst="roundRect">
            <a:avLst/>
          </a:prstGeom>
          <a:gradFill>
            <a:gsLst>
              <a:gs pos="0">
                <a:srgbClr val="8BBB1D"/>
              </a:gs>
              <a:gs pos="100000">
                <a:srgbClr val="8BBB1D"/>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t>How can you take every opportunity to be a world changer for your students?</a:t>
            </a:r>
          </a:p>
        </p:txBody>
      </p:sp>
    </p:spTree>
    <p:extLst>
      <p:ext uri="{BB962C8B-B14F-4D97-AF65-F5344CB8AC3E}">
        <p14:creationId xmlns:p14="http://schemas.microsoft.com/office/powerpoint/2010/main" val="136075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6117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A64198-4C68-E84D-A73E-CBDC1D40898D}"/>
              </a:ext>
            </a:extLst>
          </p:cNvPr>
          <p:cNvSpPr>
            <a:spLocks noGrp="1"/>
          </p:cNvSpPr>
          <p:nvPr>
            <p:ph type="ctrTitle"/>
          </p:nvPr>
        </p:nvSpPr>
        <p:spPr>
          <a:xfrm>
            <a:off x="133350" y="239713"/>
            <a:ext cx="8637588" cy="1470025"/>
          </a:xfrm>
        </p:spPr>
        <p:txBody>
          <a:bodyPr>
            <a:normAutofit fontScale="90000"/>
          </a:bodyPr>
          <a:lstStyle/>
          <a:p>
            <a:pPr>
              <a:defRPr/>
            </a:pPr>
            <a:r>
              <a:rPr lang="en-US" i="1" dirty="0">
                <a:latin typeface="Arial Black"/>
                <a:cs typeface="Arial Black"/>
              </a:rPr>
              <a:t/>
            </a:r>
            <a:br>
              <a:rPr lang="en-US" i="1" dirty="0">
                <a:latin typeface="Arial Black"/>
                <a:cs typeface="Arial Black"/>
              </a:rPr>
            </a:br>
            <a:r>
              <a:rPr lang="en-US" dirty="0" err="1">
                <a:latin typeface="Arial Black"/>
                <a:cs typeface="Arial Black"/>
              </a:rPr>
              <a:t>SustainabilitySuperheroes.org</a:t>
            </a:r>
            <a:r>
              <a:rPr lang="en-US" dirty="0">
                <a:latin typeface="Arial Black"/>
                <a:cs typeface="Arial Black"/>
              </a:rPr>
              <a:t> Meet the Lorax</a:t>
            </a:r>
            <a:br>
              <a:rPr lang="en-US" dirty="0">
                <a:latin typeface="Arial Black"/>
                <a:cs typeface="Arial Black"/>
              </a:rPr>
            </a:br>
            <a:endParaRPr lang="en-US" dirty="0"/>
          </a:p>
        </p:txBody>
      </p:sp>
      <p:sp>
        <p:nvSpPr>
          <p:cNvPr id="19458" name="Subtitle 2"/>
          <p:cNvSpPr>
            <a:spLocks noGrp="1" noChangeArrowheads="1"/>
          </p:cNvSpPr>
          <p:nvPr>
            <p:ph type="subTitle" idx="1"/>
          </p:nvPr>
        </p:nvSpPr>
        <p:spPr>
          <a:xfrm>
            <a:off x="133350" y="5573713"/>
            <a:ext cx="8934450" cy="1752600"/>
          </a:xfrm>
        </p:spPr>
        <p:txBody>
          <a:bodyPr/>
          <a:lstStyle/>
          <a:p>
            <a:r>
              <a:rPr lang="en-US" sz="2800">
                <a:latin typeface="Arial" charset="0"/>
                <a:ea typeface="ＭＳ Ｐゴシック" charset="0"/>
                <a:cs typeface="ＭＳ Ｐゴシック" charset="0"/>
              </a:rPr>
              <a:t>Unless someone like you cares a whole awful lot, nothing is going to get better, it's not. </a:t>
            </a:r>
            <a:r>
              <a:rPr lang="en-US" sz="2800" i="1">
                <a:latin typeface="Arial" charset="0"/>
                <a:ea typeface="ＭＳ Ｐゴシック" charset="0"/>
                <a:cs typeface="ＭＳ Ｐゴシック" charset="0"/>
              </a:rPr>
              <a:t>Lorax</a:t>
            </a:r>
            <a:r>
              <a:rPr lang="en-US">
                <a:latin typeface="Arial" charset="0"/>
                <a:ea typeface="ＭＳ Ｐゴシック" charset="0"/>
                <a:cs typeface="ＭＳ Ｐゴシック" charset="0"/>
              </a:rPr>
              <a:t/>
            </a:r>
            <a:br>
              <a:rPr lang="en-US">
                <a:latin typeface="Arial" charset="0"/>
                <a:ea typeface="ＭＳ Ｐゴシック" charset="0"/>
                <a:cs typeface="ＭＳ Ｐゴシック" charset="0"/>
              </a:rPr>
            </a:br>
            <a:endParaRPr lang="en-US">
              <a:latin typeface="Arial" charset="0"/>
              <a:ea typeface="ＭＳ Ｐゴシック" charset="0"/>
              <a:cs typeface="ＭＳ Ｐゴシック" charset="0"/>
            </a:endParaRPr>
          </a:p>
        </p:txBody>
      </p:sp>
      <p:pic>
        <p:nvPicPr>
          <p:cNvPr id="19459"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8163" y="1693863"/>
            <a:ext cx="5340350"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595688"/>
            <a:ext cx="2747963" cy="128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50" y="2887663"/>
            <a:ext cx="3349625"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Box 2"/>
          <p:cNvSpPr txBox="1">
            <a:spLocks noChangeArrowheads="1"/>
          </p:cNvSpPr>
          <p:nvPr/>
        </p:nvSpPr>
        <p:spPr bwMode="auto">
          <a:xfrm>
            <a:off x="733425" y="5041900"/>
            <a:ext cx="2149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a:t>Dkozdras@usf.edu</a:t>
            </a:r>
          </a:p>
        </p:txBody>
      </p:sp>
      <p:sp>
        <p:nvSpPr>
          <p:cNvPr id="19463" name="TextBox 7"/>
          <p:cNvSpPr txBox="1">
            <a:spLocks noChangeArrowheads="1"/>
          </p:cNvSpPr>
          <p:nvPr/>
        </p:nvSpPr>
        <p:spPr bwMode="auto">
          <a:xfrm>
            <a:off x="6264275" y="5041900"/>
            <a:ext cx="1954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a:t>#CokeGivesBack</a:t>
            </a:r>
          </a:p>
        </p:txBody>
      </p:sp>
    </p:spTree>
    <p:extLst>
      <p:ext uri="{BB962C8B-B14F-4D97-AF65-F5344CB8AC3E}">
        <p14:creationId xmlns:p14="http://schemas.microsoft.com/office/powerpoint/2010/main" val="554979103"/>
      </p:ext>
    </p:extLst>
  </p:cSld>
  <p:clrMapOvr>
    <a:masterClrMapping/>
  </p:clrMapOvr>
  <p:transition xmlns:p14="http://schemas.microsoft.com/office/powerpoint/2010/mai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noChangeArrowheads="1"/>
          </p:cNvSpPr>
          <p:nvPr>
            <p:ph type="title"/>
          </p:nvPr>
        </p:nvSpPr>
        <p:spPr>
          <a:xfrm>
            <a:off x="287338" y="274638"/>
            <a:ext cx="8466137" cy="1143000"/>
          </a:xfrm>
        </p:spPr>
        <p:txBody>
          <a:bodyPr>
            <a:normAutofit fontScale="90000"/>
          </a:bodyPr>
          <a:lstStyle/>
          <a:p>
            <a:r>
              <a:rPr lang="en-US" sz="3600">
                <a:latin typeface="Arial" charset="0"/>
                <a:ea typeface="ＭＳ Ｐゴシック" charset="0"/>
                <a:cs typeface="ＭＳ Ｐゴシック" charset="0"/>
              </a:rPr>
              <a:t>U.N. Definition of Sustainable Development</a:t>
            </a:r>
          </a:p>
        </p:txBody>
      </p:sp>
      <p:sp>
        <p:nvSpPr>
          <p:cNvPr id="20482" name="Content Placeholder 2"/>
          <p:cNvSpPr>
            <a:spLocks noGrp="1" noChangeArrowheads="1"/>
          </p:cNvSpPr>
          <p:nvPr>
            <p:ph idx="1"/>
          </p:nvPr>
        </p:nvSpPr>
        <p:spPr/>
        <p:txBody>
          <a:bodyPr/>
          <a:lstStyle/>
          <a:p>
            <a:pPr marL="0" indent="0">
              <a:buFontTx/>
              <a:buNone/>
            </a:pPr>
            <a:r>
              <a:rPr lang="en-US">
                <a:latin typeface="Arial" charset="0"/>
                <a:ea typeface="ＭＳ Ｐゴシック" charset="0"/>
                <a:cs typeface="ＭＳ Ｐゴシック" charset="0"/>
              </a:rPr>
              <a:t>In 1987, the </a:t>
            </a:r>
            <a:r>
              <a:rPr lang="en-US" b="1">
                <a:latin typeface="Arial" charset="0"/>
                <a:ea typeface="ＭＳ Ｐゴシック" charset="0"/>
                <a:cs typeface="ＭＳ Ｐゴシック" charset="0"/>
              </a:rPr>
              <a:t>UN</a:t>
            </a:r>
            <a:r>
              <a:rPr lang="en-US">
                <a:latin typeface="Arial" charset="0"/>
                <a:ea typeface="ＭＳ Ｐゴシック" charset="0"/>
                <a:cs typeface="ＭＳ Ｐゴシック" charset="0"/>
              </a:rPr>
              <a:t> Brundtland Commission defined</a:t>
            </a:r>
            <a:r>
              <a:rPr lang="en-US" b="1">
                <a:latin typeface="Arial" charset="0"/>
                <a:ea typeface="ＭＳ Ｐゴシック" charset="0"/>
                <a:cs typeface="ＭＳ Ｐゴシック" charset="0"/>
              </a:rPr>
              <a:t> sustainable development </a:t>
            </a:r>
            <a:r>
              <a:rPr lang="en-US">
                <a:latin typeface="Arial" charset="0"/>
                <a:ea typeface="ＭＳ Ｐゴシック" charset="0"/>
                <a:cs typeface="ＭＳ Ｐゴシック" charset="0"/>
              </a:rPr>
              <a:t>as: "</a:t>
            </a:r>
            <a:r>
              <a:rPr lang="en-US" i="1">
                <a:latin typeface="Arial" charset="0"/>
                <a:ea typeface="ＭＳ Ｐゴシック" charset="0"/>
                <a:cs typeface="ＭＳ Ｐゴシック" charset="0"/>
              </a:rPr>
              <a:t>meeting the needs of the present without compromising the ability of future generations to meet their own needs." </a:t>
            </a:r>
          </a:p>
          <a:p>
            <a:pPr marL="0" indent="0">
              <a:buFontTx/>
              <a:buNone/>
            </a:pPr>
            <a:endParaRPr lang="en-US" i="1">
              <a:latin typeface="Arial" charset="0"/>
              <a:ea typeface="ＭＳ Ｐゴシック" charset="0"/>
              <a:cs typeface="ＭＳ Ｐゴシック" charset="0"/>
            </a:endParaRPr>
          </a:p>
          <a:p>
            <a:pPr marL="0" indent="0">
              <a:buFontTx/>
              <a:buNone/>
            </a:pPr>
            <a:r>
              <a:rPr lang="en-US">
                <a:latin typeface="Arial" charset="0"/>
                <a:ea typeface="ＭＳ Ｐゴシック" charset="0"/>
                <a:cs typeface="ＭＳ Ｐゴシック" charset="0"/>
              </a:rPr>
              <a:t>(Report of the World Commission on Environment and Development.)</a:t>
            </a:r>
          </a:p>
        </p:txBody>
      </p:sp>
    </p:spTree>
    <p:extLst>
      <p:ext uri="{BB962C8B-B14F-4D97-AF65-F5344CB8AC3E}">
        <p14:creationId xmlns:p14="http://schemas.microsoft.com/office/powerpoint/2010/main" val="773987717"/>
      </p:ext>
    </p:extLst>
  </p:cSld>
  <p:clrMapOvr>
    <a:masterClrMapping/>
  </p:clrMapOvr>
  <p:transition xmlns:p14="http://schemas.microsoft.com/office/powerpoint/2010/mai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noChangeArrowheads="1"/>
          </p:cNvSpPr>
          <p:nvPr>
            <p:ph type="title"/>
          </p:nvPr>
        </p:nvSpPr>
        <p:spPr/>
        <p:txBody>
          <a:bodyPr/>
          <a:lstStyle/>
          <a:p>
            <a:r>
              <a:rPr lang="en-US">
                <a:latin typeface="Arial" charset="0"/>
                <a:ea typeface="ＭＳ Ｐゴシック" charset="0"/>
                <a:cs typeface="ＭＳ Ｐゴシック" charset="0"/>
              </a:rPr>
              <a:t>Sustainability Superheroes</a:t>
            </a:r>
          </a:p>
        </p:txBody>
      </p:sp>
      <p:pic>
        <p:nvPicPr>
          <p:cNvPr id="29698" name="Content Placeholder 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74900" y="2427288"/>
            <a:ext cx="4394200" cy="2870200"/>
          </a:xfrm>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317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500" y="1478638"/>
            <a:ext cx="7215018" cy="4713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1046745"/>
      </p:ext>
    </p:extLst>
  </p:cSld>
  <p:clrMapOvr>
    <a:masterClrMapping/>
  </p:clrMapOvr>
  <p:transition xmlns:p14="http://schemas.microsoft.com/office/powerpoint/2010/mai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2f44aea-0793-4130-99f3-81cfdcd2cb51">
      <UserInfo>
        <DisplayName>Lauren Ashley Miley</DisplayName>
        <AccountId>38</AccountId>
        <AccountType/>
      </UserInfo>
      <UserInfo>
        <DisplayName>Holly Ann Rockhill</DisplayName>
        <AccountId>401</AccountId>
        <AccountType/>
      </UserInfo>
      <UserInfo>
        <DisplayName>Tammy L. Rabon</DisplayName>
        <AccountId>469</AccountId>
        <AccountType/>
      </UserInfo>
      <UserInfo>
        <DisplayName>Roberta J. Starling</DisplayName>
        <AccountId>1395</AccountId>
        <AccountType/>
      </UserInfo>
      <UserInfo>
        <DisplayName>Theresa Lynn Springer</DisplayName>
        <AccountId>2664</AccountId>
        <AccountType/>
      </UserInfo>
      <UserInfo>
        <DisplayName>Michael F. Macchiarola</DisplayName>
        <AccountId>2685</AccountId>
        <AccountType/>
      </UserInfo>
      <UserInfo>
        <DisplayName>Sheri L. Beckum</DisplayName>
        <AccountId>2809</AccountId>
        <AccountType/>
      </UserInfo>
      <UserInfo>
        <DisplayName>Samantha Whitney Del Valle</DisplayName>
        <AccountId>3706</AccountId>
        <AccountType/>
      </UserInfo>
      <UserInfo>
        <DisplayName>Valerie Grady</DisplayName>
        <AccountId>8010</AccountId>
        <AccountType/>
      </UserInfo>
      <UserInfo>
        <DisplayName>Trevor R. Roppolo</DisplayName>
        <AccountId>9980</AccountId>
        <AccountType/>
      </UserInfo>
      <UserInfo>
        <DisplayName>Keiva Lynn Wiley</DisplayName>
        <AccountId>9995</AccountId>
        <AccountType/>
      </UserInfo>
    </SharedWithUsers>
    <CANVAS_x0020_LIVE_x0020_LINKS xmlns="b75cebe1-3a5b-4639-b40e-ca68b8a4cbb5">false</CANVAS_x0020_LIVE_x0020_LINK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5861BB43AA4354EBC88D0F650CEB23A" ma:contentTypeVersion="11" ma:contentTypeDescription="Create a new document." ma:contentTypeScope="" ma:versionID="20c8ef2a509b1c02a43c379b84efb9a3">
  <xsd:schema xmlns:xsd="http://www.w3.org/2001/XMLSchema" xmlns:xs="http://www.w3.org/2001/XMLSchema" xmlns:p="http://schemas.microsoft.com/office/2006/metadata/properties" xmlns:ns2="92f44aea-0793-4130-99f3-81cfdcd2cb51" xmlns:ns3="b75cebe1-3a5b-4639-b40e-ca68b8a4cbb5" targetNamespace="http://schemas.microsoft.com/office/2006/metadata/properties" ma:root="true" ma:fieldsID="5f38172d1074fb627cde670703583cd3" ns2:_="" ns3:_="">
    <xsd:import namespace="92f44aea-0793-4130-99f3-81cfdcd2cb51"/>
    <xsd:import namespace="b75cebe1-3a5b-4639-b40e-ca68b8a4cbb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CANVAS_x0020_LIVE_x0020_LINKS"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f44aea-0793-4130-99f3-81cfdcd2cb5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75cebe1-3a5b-4639-b40e-ca68b8a4cbb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CANVAS_x0020_LIVE_x0020_LINKS" ma:index="16" nillable="true" ma:displayName="CANVAS LIVE LINKS" ma:default="0" ma:internalName="CANVAS_x0020_LIVE_x0020_LINKS">
      <xsd:simpleType>
        <xsd:restriction base="dms:Boolea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5ED59D2-29ED-45E1-9587-3D8707D301DC}">
  <ds:schemaRefs>
    <ds:schemaRef ds:uri="http://purl.org/dc/dcmitype/"/>
    <ds:schemaRef ds:uri="http://schemas.microsoft.com/office/2006/metadata/properties"/>
    <ds:schemaRef ds:uri="b75cebe1-3a5b-4639-b40e-ca68b8a4cbb5"/>
    <ds:schemaRef ds:uri="http://purl.org/dc/elements/1.1/"/>
    <ds:schemaRef ds:uri="http://www.w3.org/XML/1998/namespace"/>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92f44aea-0793-4130-99f3-81cfdcd2cb51"/>
  </ds:schemaRefs>
</ds:datastoreItem>
</file>

<file path=customXml/itemProps2.xml><?xml version="1.0" encoding="utf-8"?>
<ds:datastoreItem xmlns:ds="http://schemas.openxmlformats.org/officeDocument/2006/customXml" ds:itemID="{BDF9F17D-708B-494F-AE47-11F00B1E77EB}">
  <ds:schemaRefs>
    <ds:schemaRef ds:uri="http://schemas.microsoft.com/sharepoint/v3/contenttype/forms"/>
  </ds:schemaRefs>
</ds:datastoreItem>
</file>

<file path=customXml/itemProps3.xml><?xml version="1.0" encoding="utf-8"?>
<ds:datastoreItem xmlns:ds="http://schemas.openxmlformats.org/officeDocument/2006/customXml" ds:itemID="{9C013F3A-464B-4610-BB5A-09A39A783C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f44aea-0793-4130-99f3-81cfdcd2cb51"/>
    <ds:schemaRef ds:uri="b75cebe1-3a5b-4639-b40e-ca68b8a4cb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3672</TotalTime>
  <Words>1057</Words>
  <Application>Microsoft Macintosh PowerPoint</Application>
  <PresentationFormat>On-screen Show (4:3)</PresentationFormat>
  <Paragraphs>106</Paragraphs>
  <Slides>22</Slides>
  <Notes>8</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SustainabilitySuperheroes.org</vt:lpstr>
      <vt:lpstr>PowerPoint Presentation</vt:lpstr>
      <vt:lpstr>PowerPoint Presentation</vt:lpstr>
      <vt:lpstr>PowerPoint Presentation</vt:lpstr>
      <vt:lpstr>Today’s Training is Focused on…</vt:lpstr>
      <vt:lpstr>PowerPoint Presentation</vt:lpstr>
      <vt:lpstr> SustainabilitySuperheroes.org Meet the Lorax </vt:lpstr>
      <vt:lpstr>U.N. Definition of Sustainable Development</vt:lpstr>
      <vt:lpstr>Sustainability Superheroes</vt:lpstr>
      <vt:lpstr>Problems Not Included in Traditional Circular Economy Model: Scarcity and Externalities</vt:lpstr>
      <vt:lpstr>Sustainability Paradigm Ikerd, 2012:  5 Key Principles: </vt:lpstr>
      <vt:lpstr>To cut or not to cut . . . Is that THE question?</vt:lpstr>
      <vt:lpstr>PowerPoint Presentation</vt:lpstr>
      <vt:lpstr>Solutions With Entrepreneurial Thinking</vt:lpstr>
      <vt:lpstr>PowerPoint Presentation</vt:lpstr>
      <vt:lpstr>PowerPoint Presentation</vt:lpstr>
      <vt:lpstr>Reduce Reuse Recycle Rap</vt:lpstr>
      <vt:lpstr>PowerPoint Presentation</vt:lpstr>
      <vt:lpstr>PowerPoint Presentation</vt:lpstr>
      <vt:lpstr>PowerPoint Presentation</vt:lpstr>
      <vt:lpstr>PowerPoint Presentation</vt:lpstr>
      <vt:lpstr>PowerPoint Presentation</vt:lpstr>
    </vt:vector>
  </TitlesOfParts>
  <Company>DSBPC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Debbie Smith</dc:creator>
  <cp:lastModifiedBy>Information Technology</cp:lastModifiedBy>
  <cp:revision>308</cp:revision>
  <cp:lastPrinted>2019-06-07T20:45:58Z</cp:lastPrinted>
  <dcterms:created xsi:type="dcterms:W3CDTF">2013-08-20T13:00:43Z</dcterms:created>
  <dcterms:modified xsi:type="dcterms:W3CDTF">2019-07-23T18:04:10Z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0x010100E5861BB43AA4354EBC88D0F650CEB23A</vt:lpwstr>
  </property>
</Properties>
</file>