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31" r:id="rId2"/>
    <p:sldId id="333" r:id="rId3"/>
    <p:sldId id="325" r:id="rId4"/>
    <p:sldId id="327" r:id="rId5"/>
    <p:sldId id="326" r:id="rId6"/>
    <p:sldId id="291" r:id="rId7"/>
    <p:sldId id="321" r:id="rId8"/>
    <p:sldId id="320" r:id="rId9"/>
    <p:sldId id="603" r:id="rId10"/>
    <p:sldId id="322" r:id="rId11"/>
    <p:sldId id="614" r:id="rId12"/>
    <p:sldId id="609" r:id="rId13"/>
    <p:sldId id="613" r:id="rId14"/>
    <p:sldId id="615" r:id="rId15"/>
    <p:sldId id="314" r:id="rId16"/>
    <p:sldId id="295" r:id="rId17"/>
    <p:sldId id="334" r:id="rId18"/>
    <p:sldId id="31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6C2C3"/>
    <a:srgbClr val="E2FF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0FC5E0-97E2-2248-BA58-F544673DC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E40AEE-29B4-EA45-BB48-97530AE65C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73D4F-A06C-9F44-92C9-DF648814684E}" type="datetimeFigureOut">
              <a:rPr lang="en-US" smtClean="0"/>
              <a:t>10/20/20</a:t>
            </a:fld>
            <a:endParaRPr lang="en-US"/>
          </a:p>
        </p:txBody>
      </p:sp>
      <p:sp>
        <p:nvSpPr>
          <p:cNvPr id="4" name="Footer Placeholder 3">
            <a:extLst>
              <a:ext uri="{FF2B5EF4-FFF2-40B4-BE49-F238E27FC236}">
                <a16:creationId xmlns:a16="http://schemas.microsoft.com/office/drawing/2014/main" id="{B0D56DEC-3793-EF45-BBE6-3575D4DB36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AA4AEF-7A0C-DD40-BA7E-4CE83574D1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F826A6-D7C1-154D-B569-90BB72F05CE5}" type="slidenum">
              <a:rPr lang="en-US" smtClean="0"/>
              <a:t>‹#›</a:t>
            </a:fld>
            <a:endParaRPr lang="en-US"/>
          </a:p>
        </p:txBody>
      </p:sp>
    </p:spTree>
    <p:extLst>
      <p:ext uri="{BB962C8B-B14F-4D97-AF65-F5344CB8AC3E}">
        <p14:creationId xmlns:p14="http://schemas.microsoft.com/office/powerpoint/2010/main" val="870481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4ACD9-10AA-C248-8CDF-74DD46ACBDA2}" type="datetimeFigureOut">
              <a:rPr lang="en-US" smtClean="0"/>
              <a:t>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3C17D-C956-8748-B64D-D4F29B303C84}" type="slidenum">
              <a:rPr lang="en-US" smtClean="0"/>
              <a:t>‹#›</a:t>
            </a:fld>
            <a:endParaRPr lang="en-US"/>
          </a:p>
        </p:txBody>
      </p:sp>
    </p:spTree>
    <p:extLst>
      <p:ext uri="{BB962C8B-B14F-4D97-AF65-F5344CB8AC3E}">
        <p14:creationId xmlns:p14="http://schemas.microsoft.com/office/powerpoint/2010/main" val="15389822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Home is a comfortable place, but it can make you complacent and overly reliant on what’s readily available to you. Traveling as a child (and later as a young adult), you come to realize that the world can function in totally different ways. There is not necessarily a “right” or “normal” way to do anything. That is, cars don’t always have to drive on the right side of the road, gas doesn’t always need to be calculated in gallons, food can be made of things you never imagined eating and could be prepared in many ways, and cars don’t all have to look the same. The business world, just like a foreign country you’ve never traveled to, requires that you are comfortable while navigating alone without a map.</a:t>
            </a:r>
          </a:p>
          <a:p>
            <a:r>
              <a:rPr lang="en-US" sz="1200" kern="1200" dirty="0">
                <a:solidFill>
                  <a:schemeClr val="tx1"/>
                </a:solidFill>
                <a:latin typeface="+mn-lt"/>
                <a:ea typeface="+mn-ea"/>
                <a:cs typeface="+mn-cs"/>
              </a:rPr>
              <a:t>The earlier you realize there is more than one way to do things, the sooner you’ll break the psychological barriers that keep you from taking on new challenges. If there were a single formula to success, everyone would be successful.</a:t>
            </a:r>
            <a:endParaRPr lang="en-US" dirty="0"/>
          </a:p>
        </p:txBody>
      </p:sp>
      <p:sp>
        <p:nvSpPr>
          <p:cNvPr id="4" name="Slide Number Placeholder 3"/>
          <p:cNvSpPr>
            <a:spLocks noGrp="1"/>
          </p:cNvSpPr>
          <p:nvPr>
            <p:ph type="sldNum" sz="quarter" idx="10"/>
          </p:nvPr>
        </p:nvSpPr>
        <p:spPr/>
        <p:txBody>
          <a:bodyPr/>
          <a:lstStyle/>
          <a:p>
            <a:fld id="{6B83C17D-C956-8748-B64D-D4F29B303C84}" type="slidenum">
              <a:rPr lang="en-US" smtClean="0"/>
              <a:t>6</a:t>
            </a:fld>
            <a:endParaRPr lang="en-US"/>
          </a:p>
        </p:txBody>
      </p:sp>
    </p:spTree>
    <p:extLst>
      <p:ext uri="{BB962C8B-B14F-4D97-AF65-F5344CB8AC3E}">
        <p14:creationId xmlns:p14="http://schemas.microsoft.com/office/powerpoint/2010/main" val="53997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22E780-2289-824C-B233-B7357EFC9323}"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18289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2E780-2289-824C-B233-B7357EFC9323}"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60828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2E780-2289-824C-B233-B7357EFC9323}"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375975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2E780-2289-824C-B233-B7357EFC9323}"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201860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22E780-2289-824C-B233-B7357EFC9323}"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398741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22E780-2289-824C-B233-B7357EFC9323}"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273956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22E780-2289-824C-B233-B7357EFC9323}" type="datetimeFigureOut">
              <a:rPr lang="en-US" smtClean="0"/>
              <a:t>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116182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22E780-2289-824C-B233-B7357EFC9323}" type="datetimeFigureOut">
              <a:rPr lang="en-US" smtClean="0"/>
              <a:t>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321074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2E780-2289-824C-B233-B7357EFC9323}" type="datetimeFigureOut">
              <a:rPr lang="en-US" smtClean="0"/>
              <a:t>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360916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22E780-2289-824C-B233-B7357EFC9323}"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164842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22E780-2289-824C-B233-B7357EFC9323}"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6DBE2-C5C2-5D47-B6E8-2D06AF839BE7}" type="slidenum">
              <a:rPr lang="en-US" smtClean="0"/>
              <a:t>‹#›</a:t>
            </a:fld>
            <a:endParaRPr lang="en-US"/>
          </a:p>
        </p:txBody>
      </p:sp>
    </p:spTree>
    <p:extLst>
      <p:ext uri="{BB962C8B-B14F-4D97-AF65-F5344CB8AC3E}">
        <p14:creationId xmlns:p14="http://schemas.microsoft.com/office/powerpoint/2010/main" val="318764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2E780-2289-824C-B233-B7357EFC9323}" type="datetimeFigureOut">
              <a:rPr lang="en-US" smtClean="0"/>
              <a:t>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6DBE2-C5C2-5D47-B6E8-2D06AF839BE7}" type="slidenum">
              <a:rPr lang="en-US" smtClean="0"/>
              <a:t>‹#›</a:t>
            </a:fld>
            <a:endParaRPr lang="en-US"/>
          </a:p>
        </p:txBody>
      </p:sp>
    </p:spTree>
    <p:extLst>
      <p:ext uri="{BB962C8B-B14F-4D97-AF65-F5344CB8AC3E}">
        <p14:creationId xmlns:p14="http://schemas.microsoft.com/office/powerpoint/2010/main" val="19565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4ocean.com/"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oceancleanup.co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forbes.com/steve-job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theatlantic.com/science/archive/2016/04/ocean-garbage-marine-debris/47648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4198-4C68-E84D-A73E-CBDC1D40898D}"/>
              </a:ext>
            </a:extLst>
          </p:cNvPr>
          <p:cNvSpPr>
            <a:spLocks noGrp="1"/>
          </p:cNvSpPr>
          <p:nvPr>
            <p:ph type="ctrTitle"/>
          </p:nvPr>
        </p:nvSpPr>
        <p:spPr>
          <a:xfrm>
            <a:off x="133565" y="239980"/>
            <a:ext cx="8638140" cy="1470025"/>
          </a:xfrm>
        </p:spPr>
        <p:txBody>
          <a:bodyPr>
            <a:normAutofit fontScale="90000"/>
          </a:bodyPr>
          <a:lstStyle/>
          <a:p>
            <a:pPr marL="0" indent="0"/>
            <a:br>
              <a:rPr lang="en-US" i="1" dirty="0">
                <a:solidFill>
                  <a:srgbClr val="000000"/>
                </a:solidFill>
                <a:latin typeface="Arial Black"/>
                <a:cs typeface="Arial Black"/>
              </a:rPr>
            </a:br>
            <a:r>
              <a:rPr lang="en-US" dirty="0" err="1">
                <a:solidFill>
                  <a:srgbClr val="000000"/>
                </a:solidFill>
                <a:latin typeface="Arial Black"/>
                <a:cs typeface="Arial Black"/>
              </a:rPr>
              <a:t>SustainabilitySuperheroes.org</a:t>
            </a:r>
            <a:r>
              <a:rPr lang="en-US" dirty="0">
                <a:solidFill>
                  <a:srgbClr val="000000"/>
                </a:solidFill>
                <a:latin typeface="Arial Black"/>
                <a:cs typeface="Arial Black"/>
              </a:rPr>
              <a:t> in the Shark Tank</a:t>
            </a:r>
            <a:br>
              <a:rPr lang="en-US" dirty="0">
                <a:solidFill>
                  <a:srgbClr val="000000"/>
                </a:solidFill>
                <a:latin typeface="Arial Black"/>
                <a:cs typeface="Arial Black"/>
              </a:rPr>
            </a:br>
            <a:endParaRPr lang="en-US" dirty="0"/>
          </a:p>
        </p:txBody>
      </p:sp>
      <p:sp>
        <p:nvSpPr>
          <p:cNvPr id="3" name="Subtitle 2">
            <a:extLst>
              <a:ext uri="{FF2B5EF4-FFF2-40B4-BE49-F238E27FC236}">
                <a16:creationId xmlns:a16="http://schemas.microsoft.com/office/drawing/2014/main" id="{1CE9243F-92F4-2E44-9678-AF689CA89D99}"/>
              </a:ext>
            </a:extLst>
          </p:cNvPr>
          <p:cNvSpPr>
            <a:spLocks noGrp="1"/>
          </p:cNvSpPr>
          <p:nvPr>
            <p:ph type="subTitle" idx="1"/>
          </p:nvPr>
        </p:nvSpPr>
        <p:spPr>
          <a:xfrm>
            <a:off x="372296" y="5108825"/>
            <a:ext cx="8399408" cy="1752600"/>
          </a:xfrm>
        </p:spPr>
        <p:txBody>
          <a:bodyPr>
            <a:normAutofit/>
          </a:bodyPr>
          <a:lstStyle/>
          <a:p>
            <a:r>
              <a:rPr lang="en-US" sz="2600" dirty="0">
                <a:solidFill>
                  <a:srgbClr val="000000"/>
                </a:solidFill>
                <a:latin typeface="Arial Black"/>
                <a:cs typeface="Arial Black"/>
              </a:rPr>
              <a:t>Presented by: Deborah Kozdras, Ph.D.</a:t>
            </a:r>
          </a:p>
          <a:p>
            <a:r>
              <a:rPr lang="en-US" sz="2600" i="1" dirty="0">
                <a:solidFill>
                  <a:srgbClr val="000000"/>
                </a:solidFill>
                <a:latin typeface="Arial Black"/>
                <a:cs typeface="Arial Black"/>
              </a:rPr>
              <a:t>There is nothing more powerful than an idea whose time has come </a:t>
            </a:r>
            <a:r>
              <a:rPr lang="en-US" sz="2600" dirty="0">
                <a:solidFill>
                  <a:srgbClr val="000000"/>
                </a:solidFill>
                <a:latin typeface="Arial Black"/>
                <a:cs typeface="Arial Black"/>
              </a:rPr>
              <a:t>–Victor Hugo</a:t>
            </a:r>
          </a:p>
          <a:p>
            <a:endParaRPr lang="en-US" dirty="0"/>
          </a:p>
        </p:txBody>
      </p:sp>
      <p:pic>
        <p:nvPicPr>
          <p:cNvPr id="4" name="Picture 3">
            <a:extLst>
              <a:ext uri="{FF2B5EF4-FFF2-40B4-BE49-F238E27FC236}">
                <a16:creationId xmlns:a16="http://schemas.microsoft.com/office/drawing/2014/main" id="{6641546D-BA97-C346-8D29-A7FF8083C55B}"/>
              </a:ext>
            </a:extLst>
          </p:cNvPr>
          <p:cNvPicPr>
            <a:picLocks noChangeAspect="1"/>
          </p:cNvPicPr>
          <p:nvPr/>
        </p:nvPicPr>
        <p:blipFill>
          <a:blip r:embed="rId2"/>
          <a:stretch>
            <a:fillRect/>
          </a:stretch>
        </p:blipFill>
        <p:spPr>
          <a:xfrm>
            <a:off x="2943489" y="1781573"/>
            <a:ext cx="3451217" cy="3451217"/>
          </a:xfrm>
          <a:prstGeom prst="rect">
            <a:avLst/>
          </a:prstGeom>
        </p:spPr>
      </p:pic>
      <p:pic>
        <p:nvPicPr>
          <p:cNvPr id="6" name="Picture 5">
            <a:extLst>
              <a:ext uri="{FF2B5EF4-FFF2-40B4-BE49-F238E27FC236}">
                <a16:creationId xmlns:a16="http://schemas.microsoft.com/office/drawing/2014/main" id="{386C2B82-D2D9-D14A-9FA3-D82507846C8B}"/>
              </a:ext>
            </a:extLst>
          </p:cNvPr>
          <p:cNvPicPr>
            <a:picLocks noChangeAspect="1"/>
          </p:cNvPicPr>
          <p:nvPr/>
        </p:nvPicPr>
        <p:blipFill>
          <a:blip r:embed="rId3"/>
          <a:stretch>
            <a:fillRect/>
          </a:stretch>
        </p:blipFill>
        <p:spPr>
          <a:xfrm>
            <a:off x="6023745" y="3254158"/>
            <a:ext cx="2747959" cy="128701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E37F059-A54B-2F42-8914-56ACE5FF7561}"/>
              </a:ext>
            </a:extLst>
          </p:cNvPr>
          <p:cNvPicPr>
            <a:picLocks noChangeAspect="1"/>
          </p:cNvPicPr>
          <p:nvPr/>
        </p:nvPicPr>
        <p:blipFill>
          <a:blip r:embed="rId4"/>
          <a:stretch>
            <a:fillRect/>
          </a:stretch>
        </p:blipFill>
        <p:spPr>
          <a:xfrm>
            <a:off x="372296" y="2494786"/>
            <a:ext cx="2989608" cy="2391103"/>
          </a:xfrm>
          <a:prstGeom prst="rect">
            <a:avLst/>
          </a:prstGeom>
        </p:spPr>
      </p:pic>
    </p:spTree>
    <p:extLst>
      <p:ext uri="{BB962C8B-B14F-4D97-AF65-F5344CB8AC3E}">
        <p14:creationId xmlns:p14="http://schemas.microsoft.com/office/powerpoint/2010/main" val="345734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a:t>
            </a:r>
          </a:p>
        </p:txBody>
      </p:sp>
      <p:sp>
        <p:nvSpPr>
          <p:cNvPr id="12" name="Content Placeholder 11"/>
          <p:cNvSpPr>
            <a:spLocks noGrp="1"/>
          </p:cNvSpPr>
          <p:nvPr>
            <p:ph sz="half" idx="1"/>
          </p:nvPr>
        </p:nvSpPr>
        <p:spPr/>
        <p:txBody>
          <a:bodyPr/>
          <a:lstStyle/>
          <a:p>
            <a:r>
              <a:rPr lang="en-US" dirty="0"/>
              <a:t>What is the situation? </a:t>
            </a:r>
          </a:p>
          <a:p>
            <a:r>
              <a:rPr lang="en-US" dirty="0"/>
              <a:t>What problems do people have?</a:t>
            </a:r>
          </a:p>
          <a:p>
            <a:r>
              <a:rPr lang="en-US" dirty="0"/>
              <a:t>What pains do they have?</a:t>
            </a:r>
          </a:p>
          <a:p>
            <a:r>
              <a:rPr lang="en-US" dirty="0"/>
              <a:t>What gains could they use?</a:t>
            </a:r>
          </a:p>
          <a:p>
            <a:endParaRPr lang="en-US" dirty="0"/>
          </a:p>
        </p:txBody>
      </p:sp>
      <p:pic>
        <p:nvPicPr>
          <p:cNvPr id="14" name="Content Placeholder 13" descr="valuecanvas_7.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0000" r="24474"/>
          <a:stretch/>
        </p:blipFill>
        <p:spPr>
          <a:xfrm>
            <a:off x="4648200" y="1600200"/>
            <a:ext cx="2326084" cy="4525963"/>
          </a:xfrm>
        </p:spPr>
      </p:pic>
      <p:sp>
        <p:nvSpPr>
          <p:cNvPr id="5" name="Title 1"/>
          <p:cNvSpPr txBox="1">
            <a:spLocks/>
          </p:cNvSpPr>
          <p:nvPr/>
        </p:nvSpPr>
        <p:spPr>
          <a:xfrm>
            <a:off x="457200" y="5554663"/>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dirty="0"/>
          </a:p>
        </p:txBody>
      </p:sp>
    </p:spTree>
    <p:extLst>
      <p:ext uri="{BB962C8B-B14F-4D97-AF65-F5344CB8AC3E}">
        <p14:creationId xmlns:p14="http://schemas.microsoft.com/office/powerpoint/2010/main" val="1732256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D938-1BA1-C540-83B6-2ECC71E538F4}"/>
              </a:ext>
            </a:extLst>
          </p:cNvPr>
          <p:cNvSpPr>
            <a:spLocks noGrp="1"/>
          </p:cNvSpPr>
          <p:nvPr>
            <p:ph type="title"/>
          </p:nvPr>
        </p:nvSpPr>
        <p:spPr/>
        <p:txBody>
          <a:bodyPr/>
          <a:lstStyle/>
          <a:p>
            <a:r>
              <a:rPr lang="en-US" dirty="0"/>
              <a:t>What if . . .</a:t>
            </a:r>
          </a:p>
        </p:txBody>
      </p:sp>
      <p:pic>
        <p:nvPicPr>
          <p:cNvPr id="5" name="Picture 4">
            <a:extLst>
              <a:ext uri="{FF2B5EF4-FFF2-40B4-BE49-F238E27FC236}">
                <a16:creationId xmlns:a16="http://schemas.microsoft.com/office/drawing/2014/main" id="{340E2EB0-A7BE-A947-AB44-32E6D076172E}"/>
              </a:ext>
            </a:extLst>
          </p:cNvPr>
          <p:cNvPicPr>
            <a:picLocks noChangeAspect="1"/>
          </p:cNvPicPr>
          <p:nvPr/>
        </p:nvPicPr>
        <p:blipFill>
          <a:blip r:embed="rId2"/>
          <a:stretch>
            <a:fillRect/>
          </a:stretch>
        </p:blipFill>
        <p:spPr>
          <a:xfrm>
            <a:off x="0" y="1417638"/>
            <a:ext cx="9144000" cy="4496403"/>
          </a:xfrm>
          <a:prstGeom prst="rect">
            <a:avLst/>
          </a:prstGeom>
        </p:spPr>
      </p:pic>
    </p:spTree>
    <p:extLst>
      <p:ext uri="{BB962C8B-B14F-4D97-AF65-F5344CB8AC3E}">
        <p14:creationId xmlns:p14="http://schemas.microsoft.com/office/powerpoint/2010/main" val="97799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1E01-B596-A341-AB29-12BC326DA4B7}"/>
              </a:ext>
            </a:extLst>
          </p:cNvPr>
          <p:cNvSpPr>
            <a:spLocks noGrp="1"/>
          </p:cNvSpPr>
          <p:nvPr>
            <p:ph type="title"/>
          </p:nvPr>
        </p:nvSpPr>
        <p:spPr/>
        <p:txBody>
          <a:bodyPr/>
          <a:lstStyle/>
          <a:p>
            <a:r>
              <a:rPr lang="en-US" dirty="0"/>
              <a:t>What if . . .</a:t>
            </a:r>
          </a:p>
        </p:txBody>
      </p:sp>
      <p:pic>
        <p:nvPicPr>
          <p:cNvPr id="6" name="Picture 5">
            <a:extLst>
              <a:ext uri="{FF2B5EF4-FFF2-40B4-BE49-F238E27FC236}">
                <a16:creationId xmlns:a16="http://schemas.microsoft.com/office/drawing/2014/main" id="{188A9CA9-8ACA-EF44-964F-9383A8BCE922}"/>
              </a:ext>
            </a:extLst>
          </p:cNvPr>
          <p:cNvPicPr>
            <a:picLocks noChangeAspect="1"/>
          </p:cNvPicPr>
          <p:nvPr/>
        </p:nvPicPr>
        <p:blipFill>
          <a:blip r:embed="rId2"/>
          <a:stretch>
            <a:fillRect/>
          </a:stretch>
        </p:blipFill>
        <p:spPr>
          <a:xfrm>
            <a:off x="781707" y="1295400"/>
            <a:ext cx="7528802" cy="4533472"/>
          </a:xfrm>
          <a:prstGeom prst="rect">
            <a:avLst/>
          </a:prstGeom>
        </p:spPr>
      </p:pic>
    </p:spTree>
    <p:extLst>
      <p:ext uri="{BB962C8B-B14F-4D97-AF65-F5344CB8AC3E}">
        <p14:creationId xmlns:p14="http://schemas.microsoft.com/office/powerpoint/2010/main" val="1616384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D938-1BA1-C540-83B6-2ECC71E538F4}"/>
              </a:ext>
            </a:extLst>
          </p:cNvPr>
          <p:cNvSpPr>
            <a:spLocks noGrp="1"/>
          </p:cNvSpPr>
          <p:nvPr>
            <p:ph type="title"/>
          </p:nvPr>
        </p:nvSpPr>
        <p:spPr/>
        <p:txBody>
          <a:bodyPr/>
          <a:lstStyle/>
          <a:p>
            <a:r>
              <a:rPr lang="en-US" dirty="0"/>
              <a:t>What if . . .</a:t>
            </a:r>
          </a:p>
        </p:txBody>
      </p:sp>
      <p:pic>
        <p:nvPicPr>
          <p:cNvPr id="3" name="Picture 2">
            <a:extLst>
              <a:ext uri="{FF2B5EF4-FFF2-40B4-BE49-F238E27FC236}">
                <a16:creationId xmlns:a16="http://schemas.microsoft.com/office/drawing/2014/main" id="{D689FB16-C24B-0748-A695-C58E47920ECF}"/>
              </a:ext>
            </a:extLst>
          </p:cNvPr>
          <p:cNvPicPr>
            <a:picLocks noChangeAspect="1"/>
          </p:cNvPicPr>
          <p:nvPr/>
        </p:nvPicPr>
        <p:blipFill>
          <a:blip r:embed="rId2"/>
          <a:stretch>
            <a:fillRect/>
          </a:stretch>
        </p:blipFill>
        <p:spPr>
          <a:xfrm>
            <a:off x="457200" y="1327320"/>
            <a:ext cx="8351841" cy="4675215"/>
          </a:xfrm>
          <a:prstGeom prst="rect">
            <a:avLst/>
          </a:prstGeom>
        </p:spPr>
      </p:pic>
      <p:sp>
        <p:nvSpPr>
          <p:cNvPr id="4" name="TextBox 3">
            <a:extLst>
              <a:ext uri="{FF2B5EF4-FFF2-40B4-BE49-F238E27FC236}">
                <a16:creationId xmlns:a16="http://schemas.microsoft.com/office/drawing/2014/main" id="{8E9D11C0-077A-D64B-B67D-4FFF7502CB55}"/>
              </a:ext>
            </a:extLst>
          </p:cNvPr>
          <p:cNvSpPr txBox="1"/>
          <p:nvPr/>
        </p:nvSpPr>
        <p:spPr>
          <a:xfrm>
            <a:off x="3390472" y="6092576"/>
            <a:ext cx="2141484" cy="369332"/>
          </a:xfrm>
          <a:prstGeom prst="rect">
            <a:avLst/>
          </a:prstGeom>
          <a:noFill/>
        </p:spPr>
        <p:txBody>
          <a:bodyPr wrap="none" rtlCol="0">
            <a:spAutoFit/>
          </a:bodyPr>
          <a:lstStyle/>
          <a:p>
            <a:r>
              <a:rPr lang="en-US" dirty="0">
                <a:hlinkClick r:id="rId3"/>
              </a:rPr>
              <a:t>https://4ocean.com/</a:t>
            </a:r>
            <a:endParaRPr lang="en-US" dirty="0"/>
          </a:p>
        </p:txBody>
      </p:sp>
    </p:spTree>
    <p:extLst>
      <p:ext uri="{BB962C8B-B14F-4D97-AF65-F5344CB8AC3E}">
        <p14:creationId xmlns:p14="http://schemas.microsoft.com/office/powerpoint/2010/main" val="4168857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D938-1BA1-C540-83B6-2ECC71E538F4}"/>
              </a:ext>
            </a:extLst>
          </p:cNvPr>
          <p:cNvSpPr>
            <a:spLocks noGrp="1"/>
          </p:cNvSpPr>
          <p:nvPr>
            <p:ph type="title"/>
          </p:nvPr>
        </p:nvSpPr>
        <p:spPr/>
        <p:txBody>
          <a:bodyPr/>
          <a:lstStyle/>
          <a:p>
            <a:r>
              <a:rPr lang="en-US" dirty="0"/>
              <a:t>What if . . .</a:t>
            </a:r>
          </a:p>
        </p:txBody>
      </p:sp>
      <p:pic>
        <p:nvPicPr>
          <p:cNvPr id="3" name="Picture 2">
            <a:extLst>
              <a:ext uri="{FF2B5EF4-FFF2-40B4-BE49-F238E27FC236}">
                <a16:creationId xmlns:a16="http://schemas.microsoft.com/office/drawing/2014/main" id="{A5CD62B6-07E3-694A-841D-660946F05B82}"/>
              </a:ext>
            </a:extLst>
          </p:cNvPr>
          <p:cNvPicPr>
            <a:picLocks noChangeAspect="1"/>
          </p:cNvPicPr>
          <p:nvPr/>
        </p:nvPicPr>
        <p:blipFill>
          <a:blip r:embed="rId2"/>
          <a:stretch>
            <a:fillRect/>
          </a:stretch>
        </p:blipFill>
        <p:spPr>
          <a:xfrm>
            <a:off x="457200" y="1202169"/>
            <a:ext cx="8229600" cy="4618048"/>
          </a:xfrm>
          <a:prstGeom prst="rect">
            <a:avLst/>
          </a:prstGeom>
        </p:spPr>
      </p:pic>
      <p:sp>
        <p:nvSpPr>
          <p:cNvPr id="4" name="TextBox 3">
            <a:extLst>
              <a:ext uri="{FF2B5EF4-FFF2-40B4-BE49-F238E27FC236}">
                <a16:creationId xmlns:a16="http://schemas.microsoft.com/office/drawing/2014/main" id="{DDA0BA3D-C3B0-5A4C-93B5-BF94885D31A0}"/>
              </a:ext>
            </a:extLst>
          </p:cNvPr>
          <p:cNvSpPr txBox="1"/>
          <p:nvPr/>
        </p:nvSpPr>
        <p:spPr>
          <a:xfrm>
            <a:off x="2938409" y="6020656"/>
            <a:ext cx="3615990" cy="369332"/>
          </a:xfrm>
          <a:prstGeom prst="rect">
            <a:avLst/>
          </a:prstGeom>
          <a:noFill/>
        </p:spPr>
        <p:txBody>
          <a:bodyPr wrap="none" rtlCol="0">
            <a:spAutoFit/>
          </a:bodyPr>
          <a:lstStyle/>
          <a:p>
            <a:r>
              <a:rPr lang="en-US" dirty="0">
                <a:hlinkClick r:id="rId3"/>
              </a:rPr>
              <a:t>https://www.theoceancleanup.com/</a:t>
            </a:r>
            <a:endParaRPr lang="en-US" dirty="0"/>
          </a:p>
        </p:txBody>
      </p:sp>
    </p:spTree>
    <p:extLst>
      <p:ext uri="{BB962C8B-B14F-4D97-AF65-F5344CB8AC3E}">
        <p14:creationId xmlns:p14="http://schemas.microsoft.com/office/powerpoint/2010/main" val="393195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With SCAMPER</a:t>
            </a:r>
          </a:p>
        </p:txBody>
      </p:sp>
      <p:pic>
        <p:nvPicPr>
          <p:cNvPr id="14" name="Picture 13">
            <a:extLst>
              <a:ext uri="{FF2B5EF4-FFF2-40B4-BE49-F238E27FC236}">
                <a16:creationId xmlns:a16="http://schemas.microsoft.com/office/drawing/2014/main" id="{B2D0CE3D-AAEC-EA45-88ED-599AFE1658DD}"/>
              </a:ext>
            </a:extLst>
          </p:cNvPr>
          <p:cNvPicPr>
            <a:picLocks noChangeAspect="1"/>
          </p:cNvPicPr>
          <p:nvPr/>
        </p:nvPicPr>
        <p:blipFill>
          <a:blip r:embed="rId2"/>
          <a:stretch>
            <a:fillRect/>
          </a:stretch>
        </p:blipFill>
        <p:spPr>
          <a:xfrm>
            <a:off x="457200" y="1096340"/>
            <a:ext cx="8003569" cy="5464506"/>
          </a:xfrm>
          <a:prstGeom prst="rect">
            <a:avLst/>
          </a:prstGeom>
        </p:spPr>
      </p:pic>
    </p:spTree>
    <p:extLst>
      <p:ext uri="{BB962C8B-B14F-4D97-AF65-F5344CB8AC3E}">
        <p14:creationId xmlns:p14="http://schemas.microsoft.com/office/powerpoint/2010/main" val="344649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39247" y="0"/>
            <a:ext cx="6520815" cy="6858000"/>
          </a:xfrm>
          <a:prstGeom prst="rect">
            <a:avLst/>
          </a:prstGeom>
        </p:spPr>
      </p:pic>
    </p:spTree>
    <p:extLst>
      <p:ext uri="{BB962C8B-B14F-4D97-AF65-F5344CB8AC3E}">
        <p14:creationId xmlns:p14="http://schemas.microsoft.com/office/powerpoint/2010/main" val="303484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32CB-0E46-264F-9F64-078715275CA5}"/>
              </a:ext>
            </a:extLst>
          </p:cNvPr>
          <p:cNvSpPr>
            <a:spLocks noGrp="1"/>
          </p:cNvSpPr>
          <p:nvPr>
            <p:ph type="title"/>
          </p:nvPr>
        </p:nvSpPr>
        <p:spPr/>
        <p:txBody>
          <a:bodyPr/>
          <a:lstStyle/>
          <a:p>
            <a:r>
              <a:rPr lang="en-US" dirty="0"/>
              <a:t>What Wows? What Works? </a:t>
            </a:r>
          </a:p>
        </p:txBody>
      </p:sp>
      <p:pic>
        <p:nvPicPr>
          <p:cNvPr id="5" name="Content Placeholder 4">
            <a:extLst>
              <a:ext uri="{FF2B5EF4-FFF2-40B4-BE49-F238E27FC236}">
                <a16:creationId xmlns:a16="http://schemas.microsoft.com/office/drawing/2014/main" id="{98BD21D0-9C39-3941-B952-0041EEE268BF}"/>
              </a:ext>
            </a:extLst>
          </p:cNvPr>
          <p:cNvPicPr>
            <a:picLocks noGrp="1" noChangeAspect="1"/>
          </p:cNvPicPr>
          <p:nvPr>
            <p:ph idx="1"/>
          </p:nvPr>
        </p:nvPicPr>
        <p:blipFill>
          <a:blip r:embed="rId2"/>
          <a:stretch>
            <a:fillRect/>
          </a:stretch>
        </p:blipFill>
        <p:spPr>
          <a:xfrm>
            <a:off x="512818" y="1592494"/>
            <a:ext cx="8191480" cy="4582275"/>
          </a:xfrm>
        </p:spPr>
      </p:pic>
    </p:spTree>
    <p:extLst>
      <p:ext uri="{BB962C8B-B14F-4D97-AF65-F5344CB8AC3E}">
        <p14:creationId xmlns:p14="http://schemas.microsoft.com/office/powerpoint/2010/main" val="2501968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8971"/>
          </a:xfrm>
        </p:spPr>
        <p:txBody>
          <a:bodyPr>
            <a:normAutofit fontScale="90000"/>
          </a:bodyPr>
          <a:lstStyle/>
          <a:p>
            <a:r>
              <a:rPr lang="en-US" dirty="0"/>
              <a:t>Business Model Canvas</a:t>
            </a:r>
          </a:p>
        </p:txBody>
      </p:sp>
      <p:pic>
        <p:nvPicPr>
          <p:cNvPr id="5" name="Content Placeholder 4"/>
          <p:cNvPicPr>
            <a:picLocks noGrp="1" noChangeAspect="1"/>
          </p:cNvPicPr>
          <p:nvPr>
            <p:ph idx="1"/>
          </p:nvPr>
        </p:nvPicPr>
        <p:blipFill>
          <a:blip r:embed="rId2"/>
          <a:srcRect l="-4457" r="-4457"/>
          <a:stretch>
            <a:fillRect/>
          </a:stretch>
        </p:blipFill>
        <p:spPr>
          <a:xfrm>
            <a:off x="-371121" y="1190012"/>
            <a:ext cx="9861935" cy="5423684"/>
          </a:xfrm>
        </p:spPr>
      </p:pic>
      <p:pic>
        <p:nvPicPr>
          <p:cNvPr id="3" name="Picture 2">
            <a:extLst>
              <a:ext uri="{FF2B5EF4-FFF2-40B4-BE49-F238E27FC236}">
                <a16:creationId xmlns:a16="http://schemas.microsoft.com/office/drawing/2014/main" id="{C1CAC77A-EA88-4A41-B0DA-CD05D291CD8A}"/>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38A936B1-E472-724A-AC53-75C05EAE3AC9}"/>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9711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9A7F-BE80-914E-B0C5-B9482CF9456A}"/>
              </a:ext>
            </a:extLst>
          </p:cNvPr>
          <p:cNvSpPr>
            <a:spLocks noGrp="1"/>
          </p:cNvSpPr>
          <p:nvPr>
            <p:ph type="title"/>
          </p:nvPr>
        </p:nvSpPr>
        <p:spPr>
          <a:xfrm>
            <a:off x="287676" y="274638"/>
            <a:ext cx="8465906" cy="1143000"/>
          </a:xfrm>
        </p:spPr>
        <p:txBody>
          <a:bodyPr>
            <a:noAutofit/>
          </a:bodyPr>
          <a:lstStyle/>
          <a:p>
            <a:r>
              <a:rPr lang="en-US" sz="3600" dirty="0"/>
              <a:t>U.N. Definition of Sustainable Development</a:t>
            </a:r>
          </a:p>
        </p:txBody>
      </p:sp>
      <p:sp>
        <p:nvSpPr>
          <p:cNvPr id="3" name="Content Placeholder 2">
            <a:extLst>
              <a:ext uri="{FF2B5EF4-FFF2-40B4-BE49-F238E27FC236}">
                <a16:creationId xmlns:a16="http://schemas.microsoft.com/office/drawing/2014/main" id="{E9528557-003C-AE41-ABC9-D5E467AB49A6}"/>
              </a:ext>
            </a:extLst>
          </p:cNvPr>
          <p:cNvSpPr>
            <a:spLocks noGrp="1"/>
          </p:cNvSpPr>
          <p:nvPr>
            <p:ph idx="1"/>
          </p:nvPr>
        </p:nvSpPr>
        <p:spPr/>
        <p:txBody>
          <a:bodyPr/>
          <a:lstStyle/>
          <a:p>
            <a:pPr marL="0" indent="0">
              <a:buNone/>
            </a:pPr>
            <a:r>
              <a:rPr lang="en-US" dirty="0"/>
              <a:t>In 1987, the </a:t>
            </a:r>
            <a:r>
              <a:rPr lang="en-US" b="1" dirty="0"/>
              <a:t>UN</a:t>
            </a:r>
            <a:r>
              <a:rPr lang="en-US" dirty="0"/>
              <a:t> Brundtland Commission defined</a:t>
            </a:r>
            <a:r>
              <a:rPr lang="en-US" b="1" dirty="0"/>
              <a:t> sustainable development </a:t>
            </a:r>
            <a:r>
              <a:rPr lang="en-US" dirty="0"/>
              <a:t>as: "</a:t>
            </a:r>
            <a:r>
              <a:rPr lang="en-US" i="1" dirty="0"/>
              <a:t>meeting the needs of the present without compromising the ability of future generations to meet their own needs." </a:t>
            </a:r>
          </a:p>
          <a:p>
            <a:pPr marL="0" indent="0">
              <a:buNone/>
            </a:pPr>
            <a:endParaRPr lang="en-US" i="1" dirty="0"/>
          </a:p>
          <a:p>
            <a:pPr marL="0" indent="0">
              <a:buNone/>
            </a:pPr>
            <a:r>
              <a:rPr lang="en-US" dirty="0"/>
              <a:t>(Report of the World Commission on Environment and Development.)</a:t>
            </a:r>
          </a:p>
        </p:txBody>
      </p:sp>
    </p:spTree>
    <p:extLst>
      <p:ext uri="{BB962C8B-B14F-4D97-AF65-F5344CB8AC3E}">
        <p14:creationId xmlns:p14="http://schemas.microsoft.com/office/powerpoint/2010/main" val="411191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B734-6080-B241-AE82-A823339944C7}"/>
              </a:ext>
            </a:extLst>
          </p:cNvPr>
          <p:cNvSpPr>
            <a:spLocks noGrp="1"/>
          </p:cNvSpPr>
          <p:nvPr>
            <p:ph type="title"/>
          </p:nvPr>
        </p:nvSpPr>
        <p:spPr/>
        <p:txBody>
          <a:bodyPr/>
          <a:lstStyle/>
          <a:p>
            <a:r>
              <a:rPr lang="en-US" dirty="0"/>
              <a:t>Sustainability: Triple Bottom Line</a:t>
            </a:r>
          </a:p>
        </p:txBody>
      </p:sp>
      <p:pic>
        <p:nvPicPr>
          <p:cNvPr id="5" name="Content Placeholder 4">
            <a:extLst>
              <a:ext uri="{FF2B5EF4-FFF2-40B4-BE49-F238E27FC236}">
                <a16:creationId xmlns:a16="http://schemas.microsoft.com/office/drawing/2014/main" id="{3187A6B0-0EF2-6E4A-B305-4D2D970E3367}"/>
              </a:ext>
            </a:extLst>
          </p:cNvPr>
          <p:cNvPicPr>
            <a:picLocks noGrp="1" noChangeAspect="1"/>
          </p:cNvPicPr>
          <p:nvPr>
            <p:ph idx="1"/>
          </p:nvPr>
        </p:nvPicPr>
        <p:blipFill>
          <a:blip r:embed="rId2"/>
          <a:stretch>
            <a:fillRect/>
          </a:stretch>
        </p:blipFill>
        <p:spPr>
          <a:xfrm>
            <a:off x="1726059" y="1284369"/>
            <a:ext cx="5363109" cy="5363109"/>
          </a:xfrm>
        </p:spPr>
      </p:pic>
    </p:spTree>
    <p:extLst>
      <p:ext uri="{BB962C8B-B14F-4D97-AF65-F5344CB8AC3E}">
        <p14:creationId xmlns:p14="http://schemas.microsoft.com/office/powerpoint/2010/main" val="193396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0AA8-3F13-EA43-AF41-DBE9AA7D1F88}"/>
              </a:ext>
            </a:extLst>
          </p:cNvPr>
          <p:cNvSpPr>
            <a:spLocks noGrp="1"/>
          </p:cNvSpPr>
          <p:nvPr>
            <p:ph type="title"/>
          </p:nvPr>
        </p:nvSpPr>
        <p:spPr/>
        <p:txBody>
          <a:bodyPr/>
          <a:lstStyle/>
          <a:p>
            <a:r>
              <a:rPr lang="en-US" dirty="0"/>
              <a:t>#</a:t>
            </a:r>
            <a:r>
              <a:rPr lang="en-US" dirty="0" err="1"/>
              <a:t>cokegivesback</a:t>
            </a:r>
            <a:endParaRPr lang="en-US" dirty="0"/>
          </a:p>
        </p:txBody>
      </p:sp>
      <p:sp>
        <p:nvSpPr>
          <p:cNvPr id="3" name="Content Placeholder 2">
            <a:extLst>
              <a:ext uri="{FF2B5EF4-FFF2-40B4-BE49-F238E27FC236}">
                <a16:creationId xmlns:a16="http://schemas.microsoft.com/office/drawing/2014/main" id="{86F3AAD0-D0BD-EB47-8B52-3F138075892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F1C4248-0FF0-DB42-80C2-FDA27066CFCA}"/>
              </a:ext>
            </a:extLst>
          </p:cNvPr>
          <p:cNvPicPr>
            <a:picLocks noChangeAspect="1"/>
          </p:cNvPicPr>
          <p:nvPr/>
        </p:nvPicPr>
        <p:blipFill>
          <a:blip r:embed="rId2"/>
          <a:stretch>
            <a:fillRect/>
          </a:stretch>
        </p:blipFill>
        <p:spPr>
          <a:xfrm>
            <a:off x="574097" y="1417638"/>
            <a:ext cx="7995805" cy="5296634"/>
          </a:xfrm>
          <a:prstGeom prst="rect">
            <a:avLst/>
          </a:prstGeom>
        </p:spPr>
      </p:pic>
    </p:spTree>
    <p:extLst>
      <p:ext uri="{BB962C8B-B14F-4D97-AF65-F5344CB8AC3E}">
        <p14:creationId xmlns:p14="http://schemas.microsoft.com/office/powerpoint/2010/main" val="403108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FA8F-10B1-7F4D-B1ED-A14C31624E5D}"/>
              </a:ext>
            </a:extLst>
          </p:cNvPr>
          <p:cNvSpPr>
            <a:spLocks noGrp="1"/>
          </p:cNvSpPr>
          <p:nvPr>
            <p:ph type="title"/>
          </p:nvPr>
        </p:nvSpPr>
        <p:spPr/>
        <p:txBody>
          <a:bodyPr/>
          <a:lstStyle/>
          <a:p>
            <a:r>
              <a:rPr lang="en-US" dirty="0"/>
              <a:t>Sustainability Superheroes</a:t>
            </a:r>
          </a:p>
        </p:txBody>
      </p:sp>
      <p:pic>
        <p:nvPicPr>
          <p:cNvPr id="7" name="Content Placeholder 6">
            <a:extLst>
              <a:ext uri="{FF2B5EF4-FFF2-40B4-BE49-F238E27FC236}">
                <a16:creationId xmlns:a16="http://schemas.microsoft.com/office/drawing/2014/main" id="{21EDEA7A-9810-8140-B28E-12F15ACA4BE7}"/>
              </a:ext>
            </a:extLst>
          </p:cNvPr>
          <p:cNvPicPr>
            <a:picLocks noGrp="1" noChangeAspect="1"/>
          </p:cNvPicPr>
          <p:nvPr>
            <p:ph idx="1"/>
          </p:nvPr>
        </p:nvPicPr>
        <p:blipFill>
          <a:blip r:embed="rId2"/>
          <a:stretch>
            <a:fillRect/>
          </a:stretch>
        </p:blipFill>
        <p:spPr>
          <a:xfrm>
            <a:off x="2374900" y="2428081"/>
            <a:ext cx="4394200" cy="2870200"/>
          </a:xfrm>
        </p:spPr>
      </p:pic>
      <p:pic>
        <p:nvPicPr>
          <p:cNvPr id="4" name="Picture 3">
            <a:extLst>
              <a:ext uri="{FF2B5EF4-FFF2-40B4-BE49-F238E27FC236}">
                <a16:creationId xmlns:a16="http://schemas.microsoft.com/office/drawing/2014/main" id="{979530D3-C4B1-6B47-B4A8-AB42AEC514C1}"/>
              </a:ext>
            </a:extLst>
          </p:cNvPr>
          <p:cNvPicPr>
            <a:picLocks noChangeAspect="1"/>
          </p:cNvPicPr>
          <p:nvPr/>
        </p:nvPicPr>
        <p:blipFill>
          <a:blip r:embed="rId3"/>
          <a:stretch>
            <a:fillRect/>
          </a:stretch>
        </p:blipFill>
        <p:spPr>
          <a:xfrm>
            <a:off x="654" y="3501"/>
            <a:ext cx="9144000" cy="6858000"/>
          </a:xfrm>
          <a:prstGeom prst="rect">
            <a:avLst/>
          </a:prstGeom>
        </p:spPr>
      </p:pic>
      <p:pic>
        <p:nvPicPr>
          <p:cNvPr id="5" name="Picture 4">
            <a:extLst>
              <a:ext uri="{FF2B5EF4-FFF2-40B4-BE49-F238E27FC236}">
                <a16:creationId xmlns:a16="http://schemas.microsoft.com/office/drawing/2014/main" id="{B7BD2C50-AE0B-6A41-BB84-94D3810893DF}"/>
              </a:ext>
            </a:extLst>
          </p:cNvPr>
          <p:cNvPicPr>
            <a:picLocks noChangeAspect="1"/>
          </p:cNvPicPr>
          <p:nvPr/>
        </p:nvPicPr>
        <p:blipFill>
          <a:blip r:embed="rId4"/>
          <a:stretch>
            <a:fillRect/>
          </a:stretch>
        </p:blipFill>
        <p:spPr>
          <a:xfrm>
            <a:off x="861" y="2615"/>
            <a:ext cx="9144000" cy="6858000"/>
          </a:xfrm>
          <a:prstGeom prst="rect">
            <a:avLst/>
          </a:prstGeom>
        </p:spPr>
      </p:pic>
      <p:pic>
        <p:nvPicPr>
          <p:cNvPr id="9" name="Picture 8">
            <a:extLst>
              <a:ext uri="{FF2B5EF4-FFF2-40B4-BE49-F238E27FC236}">
                <a16:creationId xmlns:a16="http://schemas.microsoft.com/office/drawing/2014/main" id="{38E31164-3DD0-D442-AFC0-7D10D8E9AD2B}"/>
              </a:ext>
            </a:extLst>
          </p:cNvPr>
          <p:cNvPicPr>
            <a:picLocks noChangeAspect="1"/>
          </p:cNvPicPr>
          <p:nvPr/>
        </p:nvPicPr>
        <p:blipFill>
          <a:blip r:embed="rId2"/>
          <a:stretch>
            <a:fillRect/>
          </a:stretch>
        </p:blipFill>
        <p:spPr>
          <a:xfrm>
            <a:off x="1972638" y="1973350"/>
            <a:ext cx="5320444" cy="3475203"/>
          </a:xfrm>
          <a:prstGeom prst="rect">
            <a:avLst/>
          </a:prstGeom>
        </p:spPr>
      </p:pic>
    </p:spTree>
    <p:extLst>
      <p:ext uri="{BB962C8B-B14F-4D97-AF65-F5344CB8AC3E}">
        <p14:creationId xmlns:p14="http://schemas.microsoft.com/office/powerpoint/2010/main" val="2033945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Entrepreneurship</a:t>
            </a:r>
          </a:p>
        </p:txBody>
      </p:sp>
      <p:sp>
        <p:nvSpPr>
          <p:cNvPr id="7" name="Text Placeholder 6"/>
          <p:cNvSpPr>
            <a:spLocks noGrp="1"/>
          </p:cNvSpPr>
          <p:nvPr>
            <p:ph idx="1"/>
          </p:nvPr>
        </p:nvSpPr>
        <p:spPr>
          <a:xfrm>
            <a:off x="3182022" y="2193772"/>
            <a:ext cx="5504778" cy="4525963"/>
          </a:xfrm>
        </p:spPr>
        <p:txBody>
          <a:bodyPr/>
          <a:lstStyle/>
          <a:p>
            <a:pPr marL="0" indent="0">
              <a:buNone/>
            </a:pPr>
            <a:r>
              <a:rPr lang="en-US" i="1" dirty="0"/>
              <a:t>Life can be much broader once you discover one simple fact:</a:t>
            </a:r>
            <a:endParaRPr lang="en-US" dirty="0"/>
          </a:p>
        </p:txBody>
      </p:sp>
      <p:pic>
        <p:nvPicPr>
          <p:cNvPr id="3" name="Picture 2"/>
          <p:cNvPicPr>
            <a:picLocks noChangeAspect="1"/>
          </p:cNvPicPr>
          <p:nvPr/>
        </p:nvPicPr>
        <p:blipFill>
          <a:blip r:embed="rId3"/>
          <a:stretch>
            <a:fillRect/>
          </a:stretch>
        </p:blipFill>
        <p:spPr>
          <a:xfrm>
            <a:off x="571080" y="1177252"/>
            <a:ext cx="2479795" cy="2431679"/>
          </a:xfrm>
          <a:prstGeom prst="rect">
            <a:avLst/>
          </a:prstGeom>
          <a:ln>
            <a:noFill/>
          </a:ln>
          <a:effectLst>
            <a:softEdge rad="112500"/>
          </a:effectLst>
        </p:spPr>
      </p:pic>
      <p:sp>
        <p:nvSpPr>
          <p:cNvPr id="11" name="Text Placeholder 6"/>
          <p:cNvSpPr txBox="1">
            <a:spLocks/>
          </p:cNvSpPr>
          <p:nvPr/>
        </p:nvSpPr>
        <p:spPr>
          <a:xfrm>
            <a:off x="283546" y="3643441"/>
            <a:ext cx="8668911" cy="38628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i="1" dirty="0"/>
              <a:t>Everything around you that you call life was made up by people that were no smarter than you and you can change it, you can influence it, you can build your own things that other people can use. </a:t>
            </a:r>
          </a:p>
          <a:p>
            <a:pPr marL="0" indent="0" algn="r">
              <a:buNone/>
            </a:pPr>
            <a:r>
              <a:rPr lang="en-US" i="1" dirty="0">
                <a:hlinkClick r:id="rId4"/>
              </a:rPr>
              <a:t>–</a:t>
            </a:r>
            <a:r>
              <a:rPr lang="en-US" i="1" u="sng" dirty="0">
                <a:hlinkClick r:id="rId4"/>
              </a:rPr>
              <a:t>Steve Jobs</a:t>
            </a:r>
            <a:endParaRPr lang="en-US" dirty="0"/>
          </a:p>
          <a:p>
            <a:pPr marL="0" indent="0" algn="r">
              <a:buFont typeface="Arial"/>
              <a:buNone/>
            </a:pPr>
            <a:endParaRPr lang="en-US" dirty="0"/>
          </a:p>
        </p:txBody>
      </p:sp>
    </p:spTree>
    <p:extLst>
      <p:ext uri="{BB962C8B-B14F-4D97-AF65-F5344CB8AC3E}">
        <p14:creationId xmlns:p14="http://schemas.microsoft.com/office/powerpoint/2010/main" val="66702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2E886B-BE48-5C4E-9434-04287483D352}"/>
              </a:ext>
            </a:extLst>
          </p:cNvPr>
          <p:cNvPicPr>
            <a:picLocks noGrp="1" noChangeAspect="1"/>
          </p:cNvPicPr>
          <p:nvPr>
            <p:ph idx="1"/>
          </p:nvPr>
        </p:nvPicPr>
        <p:blipFill>
          <a:blip r:embed="rId2"/>
          <a:stretch>
            <a:fillRect/>
          </a:stretch>
        </p:blipFill>
        <p:spPr>
          <a:xfrm>
            <a:off x="1177528" y="1600200"/>
            <a:ext cx="6788944" cy="4525963"/>
          </a:xfrm>
        </p:spPr>
      </p:pic>
      <p:sp>
        <p:nvSpPr>
          <p:cNvPr id="7" name="TextBox 6">
            <a:extLst>
              <a:ext uri="{FF2B5EF4-FFF2-40B4-BE49-F238E27FC236}">
                <a16:creationId xmlns:a16="http://schemas.microsoft.com/office/drawing/2014/main" id="{AAB32477-9B42-2B47-99CD-F60A64CC53C9}"/>
              </a:ext>
            </a:extLst>
          </p:cNvPr>
          <p:cNvSpPr txBox="1"/>
          <p:nvPr/>
        </p:nvSpPr>
        <p:spPr>
          <a:xfrm>
            <a:off x="2106202" y="863029"/>
            <a:ext cx="5146794" cy="461665"/>
          </a:xfrm>
          <a:prstGeom prst="rect">
            <a:avLst/>
          </a:prstGeom>
          <a:noFill/>
        </p:spPr>
        <p:txBody>
          <a:bodyPr wrap="none" rtlCol="0">
            <a:spAutoFit/>
          </a:bodyPr>
          <a:lstStyle/>
          <a:p>
            <a:r>
              <a:rPr lang="en-US" sz="2400" b="1" dirty="0"/>
              <a:t>Entrepreneurship with Design Thinking</a:t>
            </a:r>
          </a:p>
        </p:txBody>
      </p:sp>
    </p:spTree>
    <p:extLst>
      <p:ext uri="{BB962C8B-B14F-4D97-AF65-F5344CB8AC3E}">
        <p14:creationId xmlns:p14="http://schemas.microsoft.com/office/powerpoint/2010/main" val="277590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99DD6-8240-C04E-858A-FED824BEDEFE}"/>
              </a:ext>
            </a:extLst>
          </p:cNvPr>
          <p:cNvPicPr>
            <a:picLocks noChangeAspect="1"/>
          </p:cNvPicPr>
          <p:nvPr/>
        </p:nvPicPr>
        <p:blipFill>
          <a:blip r:embed="rId2"/>
          <a:stretch>
            <a:fillRect/>
          </a:stretch>
        </p:blipFill>
        <p:spPr>
          <a:xfrm>
            <a:off x="825784" y="606176"/>
            <a:ext cx="7783959" cy="5189306"/>
          </a:xfrm>
          <a:prstGeom prst="rect">
            <a:avLst/>
          </a:prstGeom>
        </p:spPr>
      </p:pic>
    </p:spTree>
    <p:extLst>
      <p:ext uri="{BB962C8B-B14F-4D97-AF65-F5344CB8AC3E}">
        <p14:creationId xmlns:p14="http://schemas.microsoft.com/office/powerpoint/2010/main" val="239152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4A97-E6FA-7144-8403-6D2CF5018D3E}"/>
              </a:ext>
            </a:extLst>
          </p:cNvPr>
          <p:cNvSpPr>
            <a:spLocks noGrp="1"/>
          </p:cNvSpPr>
          <p:nvPr>
            <p:ph type="title"/>
          </p:nvPr>
        </p:nvSpPr>
        <p:spPr/>
        <p:txBody>
          <a:bodyPr/>
          <a:lstStyle/>
          <a:p>
            <a:r>
              <a:rPr lang="en-US" dirty="0"/>
              <a:t>What is . . .</a:t>
            </a:r>
          </a:p>
        </p:txBody>
      </p:sp>
      <p:sp>
        <p:nvSpPr>
          <p:cNvPr id="3" name="Rectangle 2">
            <a:extLst>
              <a:ext uri="{FF2B5EF4-FFF2-40B4-BE49-F238E27FC236}">
                <a16:creationId xmlns:a16="http://schemas.microsoft.com/office/drawing/2014/main" id="{1AE6C598-CCE0-454D-9A32-F5A167B2F4D5}"/>
              </a:ext>
            </a:extLst>
          </p:cNvPr>
          <p:cNvSpPr/>
          <p:nvPr/>
        </p:nvSpPr>
        <p:spPr>
          <a:xfrm>
            <a:off x="442645" y="6219375"/>
            <a:ext cx="8534400" cy="338554"/>
          </a:xfrm>
          <a:prstGeom prst="rect">
            <a:avLst/>
          </a:prstGeom>
        </p:spPr>
        <p:txBody>
          <a:bodyPr wrap="square">
            <a:spAutoFit/>
          </a:bodyPr>
          <a:lstStyle/>
          <a:p>
            <a:r>
              <a:rPr lang="en-US" sz="1600" dirty="0">
                <a:hlinkClick r:id="rId2"/>
              </a:rPr>
              <a:t>https://www.theatlantic.com/science/archive/2016/04/ocean-garbage-marine-debris/476481/</a:t>
            </a:r>
            <a:endParaRPr lang="en-US" sz="1600" dirty="0"/>
          </a:p>
        </p:txBody>
      </p:sp>
      <p:pic>
        <p:nvPicPr>
          <p:cNvPr id="9" name="Content Placeholder 8">
            <a:extLst>
              <a:ext uri="{FF2B5EF4-FFF2-40B4-BE49-F238E27FC236}">
                <a16:creationId xmlns:a16="http://schemas.microsoft.com/office/drawing/2014/main" id="{CDF16FAF-9933-BF49-B67C-B6FEF543E0BD}"/>
              </a:ext>
            </a:extLst>
          </p:cNvPr>
          <p:cNvPicPr>
            <a:picLocks noGrp="1" noChangeAspect="1"/>
          </p:cNvPicPr>
          <p:nvPr>
            <p:ph idx="1"/>
          </p:nvPr>
        </p:nvPicPr>
        <p:blipFill>
          <a:blip r:embed="rId3"/>
          <a:stretch>
            <a:fillRect/>
          </a:stretch>
        </p:blipFill>
        <p:spPr>
          <a:xfrm>
            <a:off x="533400" y="1417638"/>
            <a:ext cx="7614435" cy="4272544"/>
          </a:xfrm>
        </p:spPr>
      </p:pic>
    </p:spTree>
    <p:extLst>
      <p:ext uri="{BB962C8B-B14F-4D97-AF65-F5344CB8AC3E}">
        <p14:creationId xmlns:p14="http://schemas.microsoft.com/office/powerpoint/2010/main" val="3808323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Summer.thmx</Template>
  <TotalTime>66849</TotalTime>
  <Words>443</Words>
  <Application>Microsoft Macintosh PowerPoint</Application>
  <PresentationFormat>On-screen Show (4:3)</PresentationFormat>
  <Paragraphs>34</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Office Theme</vt:lpstr>
      <vt:lpstr> SustainabilitySuperheroes.org in the Shark Tank </vt:lpstr>
      <vt:lpstr>U.N. Definition of Sustainable Development</vt:lpstr>
      <vt:lpstr>Sustainability: Triple Bottom Line</vt:lpstr>
      <vt:lpstr>#cokegivesback</vt:lpstr>
      <vt:lpstr>Sustainability Superheroes</vt:lpstr>
      <vt:lpstr>Entrepreneurship</vt:lpstr>
      <vt:lpstr>PowerPoint Presentation</vt:lpstr>
      <vt:lpstr>PowerPoint Presentation</vt:lpstr>
      <vt:lpstr>What is . . .</vt:lpstr>
      <vt:lpstr>What is?</vt:lpstr>
      <vt:lpstr>What if . . .</vt:lpstr>
      <vt:lpstr>What if . . .</vt:lpstr>
      <vt:lpstr>What if . . .</vt:lpstr>
      <vt:lpstr>What if . . .</vt:lpstr>
      <vt:lpstr>What If? With SCAMPER</vt:lpstr>
      <vt:lpstr>PowerPoint Presentation</vt:lpstr>
      <vt:lpstr>What Wows? What Works? </vt:lpstr>
      <vt:lpstr>Business Model Canvas</vt:lpstr>
    </vt:vector>
  </TitlesOfParts>
  <Company>University of South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Kozdras, Deborah</cp:lastModifiedBy>
  <cp:revision>141</cp:revision>
  <cp:lastPrinted>2019-02-28T17:03:30Z</cp:lastPrinted>
  <dcterms:created xsi:type="dcterms:W3CDTF">2015-07-01T15:22:34Z</dcterms:created>
  <dcterms:modified xsi:type="dcterms:W3CDTF">2020-10-20T17:30:46Z</dcterms:modified>
</cp:coreProperties>
</file>