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8"/>
  </p:notesMasterIdLst>
  <p:handoutMasterIdLst>
    <p:handoutMasterId r:id="rId49"/>
  </p:handoutMasterIdLst>
  <p:sldIdLst>
    <p:sldId id="256" r:id="rId5"/>
    <p:sldId id="307" r:id="rId6"/>
    <p:sldId id="313" r:id="rId7"/>
    <p:sldId id="315" r:id="rId8"/>
    <p:sldId id="312" r:id="rId9"/>
    <p:sldId id="314" r:id="rId10"/>
    <p:sldId id="259" r:id="rId11"/>
    <p:sldId id="283" r:id="rId12"/>
    <p:sldId id="288" r:id="rId13"/>
    <p:sldId id="291" r:id="rId14"/>
    <p:sldId id="311" r:id="rId15"/>
    <p:sldId id="292" r:id="rId16"/>
    <p:sldId id="287" r:id="rId17"/>
    <p:sldId id="289" r:id="rId18"/>
    <p:sldId id="296" r:id="rId19"/>
    <p:sldId id="297" r:id="rId20"/>
    <p:sldId id="294" r:id="rId21"/>
    <p:sldId id="285" r:id="rId22"/>
    <p:sldId id="286" r:id="rId23"/>
    <p:sldId id="299" r:id="rId24"/>
    <p:sldId id="300" r:id="rId25"/>
    <p:sldId id="302" r:id="rId26"/>
    <p:sldId id="284" r:id="rId27"/>
    <p:sldId id="298" r:id="rId28"/>
    <p:sldId id="290" r:id="rId29"/>
    <p:sldId id="316" r:id="rId30"/>
    <p:sldId id="317" r:id="rId31"/>
    <p:sldId id="319" r:id="rId32"/>
    <p:sldId id="320" r:id="rId33"/>
    <p:sldId id="321" r:id="rId34"/>
    <p:sldId id="274" r:id="rId35"/>
    <p:sldId id="324" r:id="rId36"/>
    <p:sldId id="326" r:id="rId37"/>
    <p:sldId id="279" r:id="rId38"/>
    <p:sldId id="329" r:id="rId39"/>
    <p:sldId id="330" r:id="rId40"/>
    <p:sldId id="331" r:id="rId41"/>
    <p:sldId id="327" r:id="rId42"/>
    <p:sldId id="328" r:id="rId43"/>
    <p:sldId id="303" r:id="rId44"/>
    <p:sldId id="305" r:id="rId45"/>
    <p:sldId id="309" r:id="rId46"/>
    <p:sldId id="269" r:id="rId4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E52"/>
    <a:srgbClr val="067F9C"/>
    <a:srgbClr val="79AE02"/>
    <a:srgbClr val="E4FDAD"/>
    <a:srgbClr val="F3FEDA"/>
    <a:srgbClr val="1ABEEB"/>
    <a:srgbClr val="01C6FD"/>
    <a:srgbClr val="0C596D"/>
    <a:srgbClr val="03556D"/>
    <a:srgbClr val="145C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snapToGrid="0">
      <p:cViewPr varScale="1">
        <p:scale>
          <a:sx n="68" d="100"/>
          <a:sy n="68" d="100"/>
        </p:scale>
        <p:origin x="72" y="156"/>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8/8/2019</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5:27.7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1,'8'1,"0"0,1 0,-1 1,0 1,0-1,3 3,35 8,19-7,1-2,1-3,20-5,-8 1,78 8,-68 13,-67-13,1 0,0-1,6 0,52 1,57 13,83 20,-111-26,-81-11,0 2,0 1,17 5,-6-1,-1-2,1-2,0-2,0-1,20-3,3 1,34 5,-7 13,-68-11,1-1,0-1,5-1,417 1,-229-7,-173 3,-1 2,-1-2,0-2,1-2,-1-1,0-3,37-11,-4-2,1 3,0 3,32 0,-54 9,92-17,-86 14,-1 2,1 3,0 3,46 6,20-2,1981-3,-2099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5:33.8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80,'1070'0,"-1042"-1,0-2,0-1,20-6,-18 3,0 2,1 1,3 1,-11 3,19-1,1-1,-1-2,0-3,1-1,10 0,0 1,0 3,0 2,0 3,3 2,51 0,-67-1,0 2,0 2,11 4,36 5,-30-4,37 12,-46-10,0-2,36 3,18 4,-72-11,0-1,29 1,-22-4,-1 3,13 3,-16-2,1-1,34 0,112-8,-82-1,66 8,-50 13,-76-10,1-3,28 2,636-6,-338-3,1032 2,-1365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5:43.3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76,'77'1,"-41"1,0-1,0-2,0-2,0-1,25-6,-24 1,0 2,1 2,-1 1,9 1,156 6,-69 0,1450-3,-1547-2,0-2,-1-1,11-4,-8 2,1 1,26 0,317 5,-175 3,-179 0,0 1,0 1,0 1,1 3,51 8,140 21,-180-30,1 2,21 10,61 12,-93-27,1-1,12-2,-18-1,-1 2,0 0,1 1,7 4,29 4,-1-3,1-2,0-3,1-3,30-4,42 1,306 3,-436 0,-1 0,-1 0,1 0,-1 0,1 0,-1 0,0-1,1 1,-1-1,0 1,1-1,-1 0,0 0,2-1,3-6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5:53.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1,'849'0,"-827"2,1 0,-1 1,1 2,6 2,-3-1,1-1,23 2,395-3,-229-7,263 3,-442 2,0 1,0 3,4 1,-1 1,1-2,20-1,667-3,-351-5,101 3,-454-1,-1-2,0 0,0-2,3-1,1 0,1 1,20-1,2 0,36-8,-42 6,0 2,26 0,408 7,-442 1,-1 2,1 1,10 4,-8-2,1-1,26 0,-5-4,1 3,39 9,-16-3,0-5,1-3,66-6,-3 0,-67 4,-19 1,51-6,-89-1,-8-3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5:59.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43,'9'1,"0"0,0 1,0 0,0 0,0 1,5 2,32 9,174 31,-132-29,-44-8,1-1,36 0,483-6,-259-3,-257-1,1-2,-1-2,6-3,19-3,78-22,-27 2,-76 19,42-8,-25 15,0 3,0 2,46 6,17-1,608-3,-699 2,0 2,0 1,4 3,0-1,-1-1,21-1,667-3,-351-5,-223 1,-26-1,69 9,-84 12,-74-10,-1-2,29 0,149-8,-100-2,67 10,-69 11,-74-9,0-3,24 1,6-6,-45-1,0 1,1 1,-1 1,1 1,20 6,6 3,1-2,39 1,11 2,8-2,1-4,-1-5,17-6,45 1,893 3,-1034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22T12:46:08.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75,'739'0,"-716"2,0 0,0 1,0 2,3 1,2 0,-1 0,21 0,-12-3,0 3,12 4,-16-3,0-2,1 0,6-2,30-2,0 4,52 10,-29 4,-45-8,0-2,0-2,1-2,0-3,1279-3,-1298-1,-1-1,0-2,0 0,1-2,51-9,-5 3,-20 3,0 3,53-1,-83 7,-1-2,-1 0,24-8,-19 5,0 1,19-1,-16 3,-1-2,17-5,-17 3,0 2,23-2,-12 3,0-1,4-4,-4 1,1 2,5 1,-10 1,-1-1,12-4,-14 2,-1 1,1 2,1 1,408 4,-415 1,0 1,-1 1,22 6,-19-4,0 0,1-2,2-2,89-3,-59-1,47 6,-21 13,-67-11,1-1,0-1,5-1,203 23,-132-13,-16 4,-59-11,0-1,0-1,7-1,58 1,-36-3,-1 2,1 3,4 3,13 1,0-4,0-2,1-3,20-5,42 1,1229 3,-1325-2,0-1,0-3,4-1,0-1,-1 2,21 1,41 5,-60 2,0-3,1-1,-1-2,19-5,22-4,1 4,0 3,0 4,51 7,20-3,-112 1,-1 1,0 2,18 6,11 1,-20-2,35 12,-51-12,0-2,1-1,0-2,15 0,1-1,36 8,-41-5,0-2,15-1,-6-3,0 2,53 12,-28-6,1-3,0-3,78-8,-13 1,1155 3,-1254-2,1-3,33-7,-32 4,0 1,27 2,-48 3,0-1,0-1,12-4,-24 4,14-2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US" noProof="0" smtClean="0"/>
              <a:t>8/8/2019</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hyperlink" Target="https://www.participatelearning.com/blog/4-reasons-to-teach-the-sustainable-development-goals/" TargetMode="External"/><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http://www.teachsdgs.org/TeachSDGsAmbassadorsBios.html" TargetMode="Externa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www.ifhe.org/publications/ifhe-special-publications/ifhe-position-statements-on-un-sdgs/" TargetMode="External"/><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30.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0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20.png"/><Relationship Id="rId4" Type="http://schemas.openxmlformats.org/officeDocument/2006/relationships/image" Target="../media/image190.png"/><Relationship Id="rId9" Type="http://schemas.openxmlformats.org/officeDocument/2006/relationships/customXml" Target="../ink/ink4.xml"/><Relationship Id="rId14" Type="http://schemas.openxmlformats.org/officeDocument/2006/relationships/image" Target="../media/image240.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hyperlink" Target="http://www.gh.undp.org/content/ghana/en/home/presscenter/articles/2016/11/08/undp-joins-effort-to-reach-out-to-schools-on-the-sdgs.html"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hyperlink" Target="http://www.trschools.com/community/un-sustainability-expert-talks-tech-business-at-high-school-south"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Qs8fItoxoc"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hyperlink" Target="mailto:hrothrock@usf.edu" TargetMode="External"/><Relationship Id="rId4" Type="http://schemas.openxmlformats.org/officeDocument/2006/relationships/hyperlink" Target="mailto:kbhansen@usf.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www.tandfonline.com/doi/full/10.1080/03098265.2010.548086"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www.tourism4development2017.org/" TargetMode="External"/><Relationship Id="rId2" Type="http://schemas.openxmlformats.org/officeDocument/2006/relationships/hyperlink" Target="https://www.gdrc.org/uem/eco-tour/quebec-declaration.pdf" TargetMode="Externa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www.tbep.org/enjoy_tampa_bay_responsibly-ecotourism_operators.html" TargetMode="External"/><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hyperlink" Target="https://www.visittampabay.com/things-to-do/tampa-outdoors-nature/eco-tourism/" TargetMode="Externa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hyperlink" Target="https://www.floridasee.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www.sweetwater-organic.org/community-programs/" TargetMode="External"/><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oceanallies.org/lead-an-ocean-friendly-life/" TargetMode="External"/><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alaupledge.com/" TargetMode="External"/><Relationship Id="rId1" Type="http://schemas.openxmlformats.org/officeDocument/2006/relationships/slideLayout" Target="../slideLayouts/slideLayout5.xml"/><Relationship Id="rId4" Type="http://schemas.openxmlformats.org/officeDocument/2006/relationships/hyperlink" Target="https://sdghub.com/goodlifegoa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hyperlink" Target="https://www.theecoexperts.co.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worldslargestlesson.globalgoals.org/teachers-guide/" TargetMode="External"/><Relationship Id="rId4" Type="http://schemas.openxmlformats.org/officeDocument/2006/relationships/hyperlink" Target="http://www.teachsdgs.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dgacademy.org/courses/" TargetMode="External"/><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hyperlink" Target="https://study.com/academy/lesson/environmental-sustainability-definition-and-application.html"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hyperlink" Target="https://docs.google.com/document/d/1FnbtvXio7g_c8jNnWApKtt5C0kAzwo5GafW-7xC2GbM/edit" TargetMode="External"/><Relationship Id="rId5" Type="http://schemas.openxmlformats.org/officeDocument/2006/relationships/hyperlink" Target="https://worldgeochat.wordpress.com/2017/09/08/sustainable-development-goals/"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hyperlink" Target="http://www.ungeorgia.ge/eng/news_center/media_releases?info_id=493#.XORdYchKjI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BCF59-6F91-4E11-AC15-2466758A8ACA}"/>
              </a:ext>
            </a:extLst>
          </p:cNvPr>
          <p:cNvPicPr>
            <a:picLocks noChangeAspect="1"/>
          </p:cNvPicPr>
          <p:nvPr/>
        </p:nvPicPr>
        <p:blipFill>
          <a:blip r:embed="rId2"/>
          <a:stretch>
            <a:fillRect/>
          </a:stretch>
        </p:blipFill>
        <p:spPr>
          <a:xfrm>
            <a:off x="0" y="-84004"/>
            <a:ext cx="12192000" cy="7262641"/>
          </a:xfrm>
          <a:prstGeom prst="rect">
            <a:avLst/>
          </a:prstGeo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210891" y="1587719"/>
            <a:ext cx="10607040" cy="1311128"/>
          </a:xfrm>
          <a:solidFill>
            <a:schemeClr val="accent4">
              <a:lumMod val="60000"/>
              <a:lumOff val="40000"/>
              <a:alpha val="74000"/>
            </a:schemeClr>
          </a:solidFill>
        </p:spPr>
        <p:txBody>
          <a:bodyPr/>
          <a:lstStyle/>
          <a:p>
            <a:pPr algn="ctr"/>
            <a:r>
              <a:rPr lang="en-US" dirty="0">
                <a:solidFill>
                  <a:schemeClr val="tx1"/>
                </a:solidFill>
              </a:rPr>
              <a:t>Human Geography &amp; Sustainability</a:t>
            </a:r>
            <a:br>
              <a:rPr lang="en-US" dirty="0">
                <a:solidFill>
                  <a:schemeClr val="tx1"/>
                </a:solidFill>
              </a:rPr>
            </a:br>
            <a:r>
              <a:rPr lang="en-US" dirty="0">
                <a:solidFill>
                  <a:schemeClr val="tx1"/>
                </a:solidFill>
              </a:rPr>
              <a:t>Infusing the Curriculum</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780734" y="463682"/>
            <a:ext cx="3015738" cy="369332"/>
          </a:xfrm>
        </p:spPr>
        <p:txBody>
          <a:bodyPr/>
          <a:lstStyle/>
          <a:p>
            <a:r>
              <a:rPr lang="en-US" sz="2000" b="1" dirty="0">
                <a:solidFill>
                  <a:schemeClr val="accent2">
                    <a:lumMod val="20000"/>
                    <a:lumOff val="80000"/>
                  </a:schemeClr>
                </a:solidFill>
                <a:effectLst>
                  <a:outerShdw blurRad="38100" dist="38100" dir="2700000" algn="tl">
                    <a:srgbClr val="000000">
                      <a:alpha val="43137"/>
                    </a:srgbClr>
                  </a:outerShdw>
                </a:effectLst>
              </a:rPr>
              <a:t>Dr. Brooke Hansen</a:t>
            </a:r>
          </a:p>
        </p:txBody>
      </p:sp>
      <p:pic>
        <p:nvPicPr>
          <p:cNvPr id="4" name="Picture 3">
            <a:extLst>
              <a:ext uri="{FF2B5EF4-FFF2-40B4-BE49-F238E27FC236}">
                <a16:creationId xmlns:a16="http://schemas.microsoft.com/office/drawing/2014/main" id="{2DF718C9-BA8C-4944-A188-F545DC5672CA}"/>
              </a:ext>
            </a:extLst>
          </p:cNvPr>
          <p:cNvPicPr>
            <a:picLocks noChangeAspect="1"/>
          </p:cNvPicPr>
          <p:nvPr/>
        </p:nvPicPr>
        <p:blipFill>
          <a:blip r:embed="rId3"/>
          <a:stretch>
            <a:fillRect/>
          </a:stretch>
        </p:blipFill>
        <p:spPr>
          <a:xfrm>
            <a:off x="8243637" y="256663"/>
            <a:ext cx="3663950" cy="783370"/>
          </a:xfrm>
          <a:prstGeom prst="rect">
            <a:avLst/>
          </a:prstGeom>
          <a:ln w="25400">
            <a:solidFill>
              <a:schemeClr val="bg2"/>
            </a:solidFill>
          </a:ln>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47BAA-9E56-4F08-BE4F-AB156A20AC6A}"/>
              </a:ext>
            </a:extLst>
          </p:cNvPr>
          <p:cNvSpPr>
            <a:spLocks noGrp="1"/>
          </p:cNvSpPr>
          <p:nvPr>
            <p:ph type="title"/>
          </p:nvPr>
        </p:nvSpPr>
        <p:spPr>
          <a:xfrm>
            <a:off x="2317668" y="192918"/>
            <a:ext cx="9666514" cy="746846"/>
          </a:xfrm>
        </p:spPr>
        <p:txBody>
          <a:bodyPr/>
          <a:lstStyle/>
          <a:p>
            <a:r>
              <a:rPr lang="en-US" dirty="0"/>
              <a:t>Why use the UN SDGs?</a:t>
            </a:r>
          </a:p>
        </p:txBody>
      </p:sp>
      <p:pic>
        <p:nvPicPr>
          <p:cNvPr id="5" name="Picture 4">
            <a:extLst>
              <a:ext uri="{FF2B5EF4-FFF2-40B4-BE49-F238E27FC236}">
                <a16:creationId xmlns:a16="http://schemas.microsoft.com/office/drawing/2014/main" id="{2444F2FA-9300-4A87-85A9-98B9854B546F}"/>
              </a:ext>
            </a:extLst>
          </p:cNvPr>
          <p:cNvPicPr>
            <a:picLocks noChangeAspect="1"/>
          </p:cNvPicPr>
          <p:nvPr/>
        </p:nvPicPr>
        <p:blipFill>
          <a:blip r:embed="rId2"/>
          <a:stretch>
            <a:fillRect/>
          </a:stretch>
        </p:blipFill>
        <p:spPr>
          <a:xfrm>
            <a:off x="3721436" y="1233860"/>
            <a:ext cx="3617014" cy="3617014"/>
          </a:xfrm>
          <a:prstGeom prst="rect">
            <a:avLst/>
          </a:prstGeom>
        </p:spPr>
      </p:pic>
      <p:sp>
        <p:nvSpPr>
          <p:cNvPr id="7" name="Title 2">
            <a:extLst>
              <a:ext uri="{FF2B5EF4-FFF2-40B4-BE49-F238E27FC236}">
                <a16:creationId xmlns:a16="http://schemas.microsoft.com/office/drawing/2014/main" id="{0A74884E-3327-4EC7-90D7-0DDAD3C5CEED}"/>
              </a:ext>
            </a:extLst>
          </p:cNvPr>
          <p:cNvSpPr txBox="1">
            <a:spLocks/>
          </p:cNvSpPr>
          <p:nvPr/>
        </p:nvSpPr>
        <p:spPr>
          <a:xfrm>
            <a:off x="1608990" y="5286286"/>
            <a:ext cx="9666514" cy="746846"/>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200" dirty="0"/>
              <a:t>…to prepare our students and communities for </a:t>
            </a:r>
          </a:p>
          <a:p>
            <a:pPr algn="ctr"/>
            <a:r>
              <a:rPr lang="en-US" sz="3200" dirty="0"/>
              <a:t>well being, adaptation &amp; resiliency</a:t>
            </a:r>
          </a:p>
        </p:txBody>
      </p:sp>
    </p:spTree>
    <p:extLst>
      <p:ext uri="{BB962C8B-B14F-4D97-AF65-F5344CB8AC3E}">
        <p14:creationId xmlns:p14="http://schemas.microsoft.com/office/powerpoint/2010/main" val="3254076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947BAA-9E56-4F08-BE4F-AB156A20AC6A}"/>
              </a:ext>
            </a:extLst>
          </p:cNvPr>
          <p:cNvSpPr>
            <a:spLocks noGrp="1"/>
          </p:cNvSpPr>
          <p:nvPr>
            <p:ph type="title"/>
          </p:nvPr>
        </p:nvSpPr>
        <p:spPr>
          <a:xfrm>
            <a:off x="2583675" y="289911"/>
            <a:ext cx="9666514" cy="746846"/>
          </a:xfrm>
        </p:spPr>
        <p:txBody>
          <a:bodyPr/>
          <a:lstStyle/>
          <a:p>
            <a:r>
              <a:rPr lang="en-US" dirty="0"/>
              <a:t>Why use the UN SDGs?</a:t>
            </a:r>
          </a:p>
        </p:txBody>
      </p:sp>
      <p:pic>
        <p:nvPicPr>
          <p:cNvPr id="6" name="Picture 5">
            <a:extLst>
              <a:ext uri="{FF2B5EF4-FFF2-40B4-BE49-F238E27FC236}">
                <a16:creationId xmlns:a16="http://schemas.microsoft.com/office/drawing/2014/main" id="{683F9ED8-CD5A-4500-9B8D-F3605056852C}"/>
              </a:ext>
            </a:extLst>
          </p:cNvPr>
          <p:cNvPicPr>
            <a:picLocks noChangeAspect="1"/>
          </p:cNvPicPr>
          <p:nvPr/>
        </p:nvPicPr>
        <p:blipFill>
          <a:blip r:embed="rId2"/>
          <a:stretch>
            <a:fillRect/>
          </a:stretch>
        </p:blipFill>
        <p:spPr>
          <a:xfrm>
            <a:off x="6311342" y="1382778"/>
            <a:ext cx="4288488" cy="3402306"/>
          </a:xfrm>
          <a:prstGeom prst="rect">
            <a:avLst/>
          </a:prstGeom>
        </p:spPr>
      </p:pic>
      <p:sp>
        <p:nvSpPr>
          <p:cNvPr id="7" name="Title 2">
            <a:extLst>
              <a:ext uri="{FF2B5EF4-FFF2-40B4-BE49-F238E27FC236}">
                <a16:creationId xmlns:a16="http://schemas.microsoft.com/office/drawing/2014/main" id="{0A74884E-3327-4EC7-90D7-0DDAD3C5CEED}"/>
              </a:ext>
            </a:extLst>
          </p:cNvPr>
          <p:cNvSpPr txBox="1">
            <a:spLocks/>
          </p:cNvSpPr>
          <p:nvPr/>
        </p:nvSpPr>
        <p:spPr>
          <a:xfrm>
            <a:off x="1168055" y="5427602"/>
            <a:ext cx="9666514" cy="746846"/>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200" dirty="0"/>
              <a:t>…to prepare our students and communities for </a:t>
            </a:r>
          </a:p>
          <a:p>
            <a:pPr algn="ctr"/>
            <a:r>
              <a:rPr lang="en-US" sz="3200" dirty="0"/>
              <a:t>well being, adaptation &amp; resiliency</a:t>
            </a:r>
          </a:p>
        </p:txBody>
      </p:sp>
      <p:pic>
        <p:nvPicPr>
          <p:cNvPr id="2" name="Picture 1"/>
          <p:cNvPicPr>
            <a:picLocks noChangeAspect="1"/>
          </p:cNvPicPr>
          <p:nvPr/>
        </p:nvPicPr>
        <p:blipFill>
          <a:blip r:embed="rId3"/>
          <a:stretch>
            <a:fillRect/>
          </a:stretch>
        </p:blipFill>
        <p:spPr>
          <a:xfrm>
            <a:off x="1729047" y="1305852"/>
            <a:ext cx="3538105" cy="3556157"/>
          </a:xfrm>
          <a:prstGeom prst="rect">
            <a:avLst/>
          </a:prstGeom>
        </p:spPr>
      </p:pic>
      <p:cxnSp>
        <p:nvCxnSpPr>
          <p:cNvPr id="8" name="Straight Arrow Connector 7"/>
          <p:cNvCxnSpPr/>
          <p:nvPr/>
        </p:nvCxnSpPr>
        <p:spPr>
          <a:xfrm>
            <a:off x="5267152" y="2854036"/>
            <a:ext cx="911975"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37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0DA49-4C6B-4D9C-ACB8-EDF3494E6E03}"/>
              </a:ext>
            </a:extLst>
          </p:cNvPr>
          <p:cNvSpPr>
            <a:spLocks noGrp="1"/>
          </p:cNvSpPr>
          <p:nvPr>
            <p:ph type="title"/>
          </p:nvPr>
        </p:nvSpPr>
        <p:spPr>
          <a:xfrm>
            <a:off x="3162795" y="233175"/>
            <a:ext cx="9666514" cy="746846"/>
          </a:xfrm>
        </p:spPr>
        <p:txBody>
          <a:bodyPr/>
          <a:lstStyle/>
          <a:p>
            <a:r>
              <a:rPr lang="en-US" dirty="0"/>
              <a:t>Why use the UN SDGs?</a:t>
            </a:r>
          </a:p>
        </p:txBody>
      </p:sp>
      <p:pic>
        <p:nvPicPr>
          <p:cNvPr id="5" name="Picture 4">
            <a:extLst>
              <a:ext uri="{FF2B5EF4-FFF2-40B4-BE49-F238E27FC236}">
                <a16:creationId xmlns:a16="http://schemas.microsoft.com/office/drawing/2014/main" id="{D959A74C-0E55-4C1E-AB84-3C584FD0927D}"/>
              </a:ext>
            </a:extLst>
          </p:cNvPr>
          <p:cNvPicPr>
            <a:picLocks noChangeAspect="1"/>
          </p:cNvPicPr>
          <p:nvPr/>
        </p:nvPicPr>
        <p:blipFill>
          <a:blip r:embed="rId2"/>
          <a:stretch>
            <a:fillRect/>
          </a:stretch>
        </p:blipFill>
        <p:spPr>
          <a:xfrm>
            <a:off x="4524964" y="2437120"/>
            <a:ext cx="2205220" cy="2205220"/>
          </a:xfrm>
          <a:prstGeom prst="rect">
            <a:avLst/>
          </a:prstGeom>
        </p:spPr>
      </p:pic>
      <p:pic>
        <p:nvPicPr>
          <p:cNvPr id="6" name="Picture 5">
            <a:extLst>
              <a:ext uri="{FF2B5EF4-FFF2-40B4-BE49-F238E27FC236}">
                <a16:creationId xmlns:a16="http://schemas.microsoft.com/office/drawing/2014/main" id="{B01117FA-1AFE-4855-A48E-462E034749AE}"/>
              </a:ext>
            </a:extLst>
          </p:cNvPr>
          <p:cNvPicPr>
            <a:picLocks noChangeAspect="1"/>
          </p:cNvPicPr>
          <p:nvPr/>
        </p:nvPicPr>
        <p:blipFill>
          <a:blip r:embed="rId3"/>
          <a:stretch>
            <a:fillRect/>
          </a:stretch>
        </p:blipFill>
        <p:spPr>
          <a:xfrm>
            <a:off x="611237" y="1187537"/>
            <a:ext cx="3821080" cy="5052667"/>
          </a:xfrm>
          <a:prstGeom prst="rect">
            <a:avLst/>
          </a:prstGeom>
        </p:spPr>
      </p:pic>
      <p:pic>
        <p:nvPicPr>
          <p:cNvPr id="7" name="Picture 6">
            <a:extLst>
              <a:ext uri="{FF2B5EF4-FFF2-40B4-BE49-F238E27FC236}">
                <a16:creationId xmlns:a16="http://schemas.microsoft.com/office/drawing/2014/main" id="{D76B6816-92F2-46E9-B413-3D059EDEFF09}"/>
              </a:ext>
            </a:extLst>
          </p:cNvPr>
          <p:cNvPicPr>
            <a:picLocks noChangeAspect="1"/>
          </p:cNvPicPr>
          <p:nvPr/>
        </p:nvPicPr>
        <p:blipFill>
          <a:blip r:embed="rId4"/>
          <a:stretch>
            <a:fillRect/>
          </a:stretch>
        </p:blipFill>
        <p:spPr>
          <a:xfrm>
            <a:off x="6822831" y="1379971"/>
            <a:ext cx="5256628" cy="4667800"/>
          </a:xfrm>
          <a:prstGeom prst="rect">
            <a:avLst/>
          </a:prstGeom>
        </p:spPr>
      </p:pic>
    </p:spTree>
    <p:extLst>
      <p:ext uri="{BB962C8B-B14F-4D97-AF65-F5344CB8AC3E}">
        <p14:creationId xmlns:p14="http://schemas.microsoft.com/office/powerpoint/2010/main" val="257676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E4FDA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5E88B2-47FD-441B-B1B5-B178C97E65A3}"/>
              </a:ext>
            </a:extLst>
          </p:cNvPr>
          <p:cNvPicPr>
            <a:picLocks noChangeAspect="1"/>
          </p:cNvPicPr>
          <p:nvPr/>
        </p:nvPicPr>
        <p:blipFill>
          <a:blip r:embed="rId2"/>
          <a:stretch>
            <a:fillRect/>
          </a:stretch>
        </p:blipFill>
        <p:spPr>
          <a:xfrm>
            <a:off x="205521" y="227729"/>
            <a:ext cx="6262287" cy="5771546"/>
          </a:xfrm>
          <a:prstGeom prst="rect">
            <a:avLst/>
          </a:prstGeom>
        </p:spPr>
      </p:pic>
      <p:pic>
        <p:nvPicPr>
          <p:cNvPr id="6" name="Picture 5">
            <a:extLst>
              <a:ext uri="{FF2B5EF4-FFF2-40B4-BE49-F238E27FC236}">
                <a16:creationId xmlns:a16="http://schemas.microsoft.com/office/drawing/2014/main" id="{CD418C67-F6E0-4705-9AD4-AB7387C1F5D9}"/>
              </a:ext>
            </a:extLst>
          </p:cNvPr>
          <p:cNvPicPr>
            <a:picLocks noChangeAspect="1"/>
          </p:cNvPicPr>
          <p:nvPr/>
        </p:nvPicPr>
        <p:blipFill>
          <a:blip r:embed="rId3"/>
          <a:stretch>
            <a:fillRect/>
          </a:stretch>
        </p:blipFill>
        <p:spPr>
          <a:xfrm>
            <a:off x="5918409" y="1269838"/>
            <a:ext cx="5341034" cy="463179"/>
          </a:xfrm>
          <a:prstGeom prst="rect">
            <a:avLst/>
          </a:prstGeom>
          <a:solidFill>
            <a:schemeClr val="accent5">
              <a:lumMod val="40000"/>
              <a:lumOff val="60000"/>
            </a:schemeClr>
          </a:solidFill>
          <a:ln>
            <a:solidFill>
              <a:schemeClr val="bg2"/>
            </a:solidFill>
          </a:ln>
        </p:spPr>
      </p:pic>
      <p:pic>
        <p:nvPicPr>
          <p:cNvPr id="7" name="Picture 6">
            <a:extLst>
              <a:ext uri="{FF2B5EF4-FFF2-40B4-BE49-F238E27FC236}">
                <a16:creationId xmlns:a16="http://schemas.microsoft.com/office/drawing/2014/main" id="{32F98F87-0515-442A-84E3-81DD9CB5C0EE}"/>
              </a:ext>
            </a:extLst>
          </p:cNvPr>
          <p:cNvPicPr>
            <a:picLocks noChangeAspect="1"/>
          </p:cNvPicPr>
          <p:nvPr/>
        </p:nvPicPr>
        <p:blipFill>
          <a:blip r:embed="rId4"/>
          <a:stretch>
            <a:fillRect/>
          </a:stretch>
        </p:blipFill>
        <p:spPr>
          <a:xfrm>
            <a:off x="4844386" y="2005744"/>
            <a:ext cx="7142093" cy="437271"/>
          </a:xfrm>
          <a:prstGeom prst="rect">
            <a:avLst/>
          </a:prstGeom>
        </p:spPr>
      </p:pic>
      <p:pic>
        <p:nvPicPr>
          <p:cNvPr id="8" name="Picture 7">
            <a:extLst>
              <a:ext uri="{FF2B5EF4-FFF2-40B4-BE49-F238E27FC236}">
                <a16:creationId xmlns:a16="http://schemas.microsoft.com/office/drawing/2014/main" id="{D6A58DBB-E2AA-41FB-B8FB-F7D4F26EDDA1}"/>
              </a:ext>
            </a:extLst>
          </p:cNvPr>
          <p:cNvPicPr>
            <a:picLocks noChangeAspect="1"/>
          </p:cNvPicPr>
          <p:nvPr/>
        </p:nvPicPr>
        <p:blipFill>
          <a:blip r:embed="rId5"/>
          <a:stretch>
            <a:fillRect/>
          </a:stretch>
        </p:blipFill>
        <p:spPr>
          <a:xfrm>
            <a:off x="6096000" y="2676231"/>
            <a:ext cx="5757402" cy="437271"/>
          </a:xfrm>
          <a:prstGeom prst="rect">
            <a:avLst/>
          </a:prstGeom>
        </p:spPr>
      </p:pic>
      <p:pic>
        <p:nvPicPr>
          <p:cNvPr id="9" name="Picture 8">
            <a:extLst>
              <a:ext uri="{FF2B5EF4-FFF2-40B4-BE49-F238E27FC236}">
                <a16:creationId xmlns:a16="http://schemas.microsoft.com/office/drawing/2014/main" id="{ECC6E0EF-6DEF-4075-9BC0-317F6398A540}"/>
              </a:ext>
            </a:extLst>
          </p:cNvPr>
          <p:cNvPicPr>
            <a:picLocks noChangeAspect="1"/>
          </p:cNvPicPr>
          <p:nvPr/>
        </p:nvPicPr>
        <p:blipFill>
          <a:blip r:embed="rId6"/>
          <a:stretch>
            <a:fillRect/>
          </a:stretch>
        </p:blipFill>
        <p:spPr>
          <a:xfrm>
            <a:off x="5324450" y="3431375"/>
            <a:ext cx="6528952" cy="542856"/>
          </a:xfrm>
          <a:prstGeom prst="rect">
            <a:avLst/>
          </a:prstGeom>
        </p:spPr>
      </p:pic>
      <p:pic>
        <p:nvPicPr>
          <p:cNvPr id="10" name="Picture 9">
            <a:extLst>
              <a:ext uri="{FF2B5EF4-FFF2-40B4-BE49-F238E27FC236}">
                <a16:creationId xmlns:a16="http://schemas.microsoft.com/office/drawing/2014/main" id="{A2281466-86CD-4596-8C18-EB9681376269}"/>
              </a:ext>
            </a:extLst>
          </p:cNvPr>
          <p:cNvPicPr>
            <a:picLocks noChangeAspect="1"/>
          </p:cNvPicPr>
          <p:nvPr/>
        </p:nvPicPr>
        <p:blipFill>
          <a:blip r:embed="rId7"/>
          <a:stretch>
            <a:fillRect/>
          </a:stretch>
        </p:blipFill>
        <p:spPr>
          <a:xfrm>
            <a:off x="237385" y="5892061"/>
            <a:ext cx="6233631" cy="627370"/>
          </a:xfrm>
          <a:prstGeom prst="rect">
            <a:avLst/>
          </a:prstGeom>
        </p:spPr>
      </p:pic>
      <p:sp>
        <p:nvSpPr>
          <p:cNvPr id="11" name="Rectangle 10">
            <a:extLst>
              <a:ext uri="{FF2B5EF4-FFF2-40B4-BE49-F238E27FC236}">
                <a16:creationId xmlns:a16="http://schemas.microsoft.com/office/drawing/2014/main" id="{0AE721A1-BFD5-4ADA-9909-978EDC5C4D81}"/>
              </a:ext>
            </a:extLst>
          </p:cNvPr>
          <p:cNvSpPr/>
          <p:nvPr/>
        </p:nvSpPr>
        <p:spPr>
          <a:xfrm>
            <a:off x="7264737" y="5137427"/>
            <a:ext cx="3994706" cy="1015663"/>
          </a:xfrm>
          <a:prstGeom prst="rect">
            <a:avLst/>
          </a:prstGeom>
        </p:spPr>
        <p:txBody>
          <a:bodyPr wrap="square">
            <a:spAutoFit/>
          </a:bodyPr>
          <a:lstStyle/>
          <a:p>
            <a:r>
              <a:rPr lang="en-US" sz="1400" dirty="0">
                <a:hlinkClick r:id="rId8"/>
              </a:rPr>
              <a:t>https://www.participatelearning.com/blog/4-reasons-to-teach-the-sustainable-development-goals/</a:t>
            </a:r>
            <a:endParaRPr lang="en-US" sz="1400" dirty="0"/>
          </a:p>
          <a:p>
            <a:endParaRPr lang="en-US" dirty="0"/>
          </a:p>
        </p:txBody>
      </p:sp>
      <p:sp>
        <p:nvSpPr>
          <p:cNvPr id="12" name="Title 2">
            <a:extLst>
              <a:ext uri="{FF2B5EF4-FFF2-40B4-BE49-F238E27FC236}">
                <a16:creationId xmlns:a16="http://schemas.microsoft.com/office/drawing/2014/main" id="{1D639078-DB15-4E06-93C9-DBCC2E46AE86}"/>
              </a:ext>
            </a:extLst>
          </p:cNvPr>
          <p:cNvSpPr>
            <a:spLocks noGrp="1"/>
          </p:cNvSpPr>
          <p:nvPr>
            <p:ph type="title"/>
          </p:nvPr>
        </p:nvSpPr>
        <p:spPr>
          <a:xfrm>
            <a:off x="6766182" y="316521"/>
            <a:ext cx="9666514" cy="746846"/>
          </a:xfrm>
        </p:spPr>
        <p:txBody>
          <a:bodyPr/>
          <a:lstStyle/>
          <a:p>
            <a:r>
              <a:rPr lang="en-US" sz="3600" dirty="0"/>
              <a:t>Why use the UN SDGs?</a:t>
            </a:r>
          </a:p>
        </p:txBody>
      </p:sp>
    </p:spTree>
    <p:extLst>
      <p:ext uri="{BB962C8B-B14F-4D97-AF65-F5344CB8AC3E}">
        <p14:creationId xmlns:p14="http://schemas.microsoft.com/office/powerpoint/2010/main" val="313373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9BA15-A37C-4076-983B-6E7492668183}"/>
              </a:ext>
            </a:extLst>
          </p:cNvPr>
          <p:cNvSpPr>
            <a:spLocks noGrp="1"/>
          </p:cNvSpPr>
          <p:nvPr>
            <p:ph type="title"/>
          </p:nvPr>
        </p:nvSpPr>
        <p:spPr>
          <a:xfrm>
            <a:off x="547637" y="1294949"/>
            <a:ext cx="4297345" cy="1823217"/>
          </a:xfrm>
          <a:solidFill>
            <a:schemeClr val="accent2">
              <a:lumMod val="40000"/>
              <a:lumOff val="60000"/>
            </a:schemeClr>
          </a:solidFill>
        </p:spPr>
        <p:txBody>
          <a:bodyPr/>
          <a:lstStyle/>
          <a:p>
            <a:r>
              <a:rPr lang="en-US" sz="3200" dirty="0"/>
              <a:t>To collaborate and learn from other teachers around the world</a:t>
            </a:r>
          </a:p>
        </p:txBody>
      </p:sp>
      <p:pic>
        <p:nvPicPr>
          <p:cNvPr id="5" name="Picture 4">
            <a:extLst>
              <a:ext uri="{FF2B5EF4-FFF2-40B4-BE49-F238E27FC236}">
                <a16:creationId xmlns:a16="http://schemas.microsoft.com/office/drawing/2014/main" id="{93CBBFCF-E26B-4CD3-905E-BC266D9ED9E7}"/>
              </a:ext>
            </a:extLst>
          </p:cNvPr>
          <p:cNvPicPr>
            <a:picLocks noChangeAspect="1"/>
          </p:cNvPicPr>
          <p:nvPr/>
        </p:nvPicPr>
        <p:blipFill>
          <a:blip r:embed="rId2"/>
          <a:stretch>
            <a:fillRect/>
          </a:stretch>
        </p:blipFill>
        <p:spPr>
          <a:xfrm>
            <a:off x="0" y="3428999"/>
            <a:ext cx="12108001" cy="2712507"/>
          </a:xfrm>
          <a:prstGeom prst="rect">
            <a:avLst/>
          </a:prstGeom>
        </p:spPr>
      </p:pic>
      <p:pic>
        <p:nvPicPr>
          <p:cNvPr id="10" name="Picture 9">
            <a:extLst>
              <a:ext uri="{FF2B5EF4-FFF2-40B4-BE49-F238E27FC236}">
                <a16:creationId xmlns:a16="http://schemas.microsoft.com/office/drawing/2014/main" id="{1643BAC2-0865-4C17-9BF4-FBC4DCAADA67}"/>
              </a:ext>
            </a:extLst>
          </p:cNvPr>
          <p:cNvPicPr>
            <a:picLocks noChangeAspect="1"/>
          </p:cNvPicPr>
          <p:nvPr/>
        </p:nvPicPr>
        <p:blipFill>
          <a:blip r:embed="rId3"/>
          <a:stretch>
            <a:fillRect/>
          </a:stretch>
        </p:blipFill>
        <p:spPr>
          <a:xfrm>
            <a:off x="5029710" y="692307"/>
            <a:ext cx="2352675" cy="2581275"/>
          </a:xfrm>
          <a:prstGeom prst="rect">
            <a:avLst/>
          </a:prstGeom>
        </p:spPr>
      </p:pic>
      <p:pic>
        <p:nvPicPr>
          <p:cNvPr id="11" name="Picture 10">
            <a:extLst>
              <a:ext uri="{FF2B5EF4-FFF2-40B4-BE49-F238E27FC236}">
                <a16:creationId xmlns:a16="http://schemas.microsoft.com/office/drawing/2014/main" id="{588E4091-5C30-473B-8A50-70745C5F14AF}"/>
              </a:ext>
            </a:extLst>
          </p:cNvPr>
          <p:cNvPicPr>
            <a:picLocks noChangeAspect="1"/>
          </p:cNvPicPr>
          <p:nvPr/>
        </p:nvPicPr>
        <p:blipFill>
          <a:blip r:embed="rId4"/>
          <a:stretch>
            <a:fillRect/>
          </a:stretch>
        </p:blipFill>
        <p:spPr>
          <a:xfrm>
            <a:off x="7603078" y="1062182"/>
            <a:ext cx="4484688" cy="678641"/>
          </a:xfrm>
          <a:prstGeom prst="rect">
            <a:avLst/>
          </a:prstGeom>
        </p:spPr>
      </p:pic>
      <p:sp>
        <p:nvSpPr>
          <p:cNvPr id="12" name="Rectangle 11">
            <a:extLst>
              <a:ext uri="{FF2B5EF4-FFF2-40B4-BE49-F238E27FC236}">
                <a16:creationId xmlns:a16="http://schemas.microsoft.com/office/drawing/2014/main" id="{926F609E-2B27-4730-A185-9AC100530C32}"/>
              </a:ext>
            </a:extLst>
          </p:cNvPr>
          <p:cNvSpPr/>
          <p:nvPr/>
        </p:nvSpPr>
        <p:spPr>
          <a:xfrm>
            <a:off x="7926314" y="2052839"/>
            <a:ext cx="3873305" cy="923330"/>
          </a:xfrm>
          <a:prstGeom prst="rect">
            <a:avLst/>
          </a:prstGeom>
        </p:spPr>
        <p:txBody>
          <a:bodyPr wrap="square">
            <a:spAutoFit/>
          </a:bodyPr>
          <a:lstStyle/>
          <a:p>
            <a:r>
              <a:rPr lang="en-US" dirty="0">
                <a:hlinkClick r:id="rId5"/>
              </a:rPr>
              <a:t>http://www.teachsdgs.org/TeachSDGsAmbassadorsBios.html</a:t>
            </a:r>
            <a:endParaRPr lang="en-US" dirty="0"/>
          </a:p>
          <a:p>
            <a:endParaRPr lang="en-US" dirty="0"/>
          </a:p>
        </p:txBody>
      </p:sp>
      <p:sp>
        <p:nvSpPr>
          <p:cNvPr id="7" name="Title 2">
            <a:extLst>
              <a:ext uri="{FF2B5EF4-FFF2-40B4-BE49-F238E27FC236}">
                <a16:creationId xmlns:a16="http://schemas.microsoft.com/office/drawing/2014/main" id="{1D639078-DB15-4E06-93C9-DBCC2E46AE86}"/>
              </a:ext>
            </a:extLst>
          </p:cNvPr>
          <p:cNvSpPr txBox="1">
            <a:spLocks/>
          </p:cNvSpPr>
          <p:nvPr/>
        </p:nvSpPr>
        <p:spPr>
          <a:xfrm>
            <a:off x="196453" y="524539"/>
            <a:ext cx="4833257" cy="746846"/>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600" dirty="0"/>
              <a:t>Why use the UN SDGs?</a:t>
            </a:r>
          </a:p>
        </p:txBody>
      </p:sp>
    </p:spTree>
    <p:extLst>
      <p:ext uri="{BB962C8B-B14F-4D97-AF65-F5344CB8AC3E}">
        <p14:creationId xmlns:p14="http://schemas.microsoft.com/office/powerpoint/2010/main" val="3587621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3D313E-3672-4CF6-91AC-795101B157A9}"/>
              </a:ext>
            </a:extLst>
          </p:cNvPr>
          <p:cNvPicPr>
            <a:picLocks noChangeAspect="1"/>
          </p:cNvPicPr>
          <p:nvPr/>
        </p:nvPicPr>
        <p:blipFill>
          <a:blip r:embed="rId2"/>
          <a:stretch>
            <a:fillRect/>
          </a:stretch>
        </p:blipFill>
        <p:spPr>
          <a:xfrm>
            <a:off x="3995988" y="118577"/>
            <a:ext cx="8115300" cy="3505200"/>
          </a:xfrm>
          <a:prstGeom prst="rect">
            <a:avLst/>
          </a:prstGeom>
        </p:spPr>
      </p:pic>
      <p:sp>
        <p:nvSpPr>
          <p:cNvPr id="7" name="Title 2">
            <a:extLst>
              <a:ext uri="{FF2B5EF4-FFF2-40B4-BE49-F238E27FC236}">
                <a16:creationId xmlns:a16="http://schemas.microsoft.com/office/drawing/2014/main" id="{75B817F2-2B13-4E51-883C-2CD38AD9EC05}"/>
              </a:ext>
            </a:extLst>
          </p:cNvPr>
          <p:cNvSpPr>
            <a:spLocks noGrp="1"/>
          </p:cNvSpPr>
          <p:nvPr>
            <p:ph type="title"/>
          </p:nvPr>
        </p:nvSpPr>
        <p:spPr>
          <a:xfrm>
            <a:off x="389431" y="3980781"/>
            <a:ext cx="3716488" cy="2046684"/>
          </a:xfrm>
          <a:solidFill>
            <a:schemeClr val="accent2">
              <a:lumMod val="40000"/>
              <a:lumOff val="60000"/>
            </a:schemeClr>
          </a:solidFill>
        </p:spPr>
        <p:txBody>
          <a:bodyPr/>
          <a:lstStyle/>
          <a:p>
            <a:r>
              <a:rPr lang="en-US" sz="2800" dirty="0"/>
              <a:t>To collaborate and learn from global-regional teacher organizat</a:t>
            </a:r>
            <a:r>
              <a:rPr lang="en-US" sz="2800" b="0" dirty="0"/>
              <a:t>i</a:t>
            </a:r>
            <a:r>
              <a:rPr lang="en-US" sz="2800" dirty="0"/>
              <a:t>ons &amp; foster interdisciplinarity</a:t>
            </a:r>
          </a:p>
        </p:txBody>
      </p:sp>
      <p:sp>
        <p:nvSpPr>
          <p:cNvPr id="8" name="Rectangle 7">
            <a:extLst>
              <a:ext uri="{FF2B5EF4-FFF2-40B4-BE49-F238E27FC236}">
                <a16:creationId xmlns:a16="http://schemas.microsoft.com/office/drawing/2014/main" id="{3F909155-9C62-4C36-A868-B10DF372447A}"/>
              </a:ext>
            </a:extLst>
          </p:cNvPr>
          <p:cNvSpPr/>
          <p:nvPr/>
        </p:nvSpPr>
        <p:spPr>
          <a:xfrm>
            <a:off x="123992" y="6260718"/>
            <a:ext cx="11313042" cy="646331"/>
          </a:xfrm>
          <a:prstGeom prst="rect">
            <a:avLst/>
          </a:prstGeom>
        </p:spPr>
        <p:txBody>
          <a:bodyPr wrap="square">
            <a:spAutoFit/>
          </a:bodyPr>
          <a:lstStyle/>
          <a:p>
            <a:r>
              <a:rPr lang="en-US" dirty="0">
                <a:hlinkClick r:id="rId3"/>
              </a:rPr>
              <a:t>https://www.ifhe.org/publications/ifhe-special-publications/ifhe-position-statements-on-un-sdgs/</a:t>
            </a:r>
            <a:endParaRPr lang="en-US" dirty="0"/>
          </a:p>
          <a:p>
            <a:endParaRPr lang="en-US" dirty="0"/>
          </a:p>
        </p:txBody>
      </p:sp>
      <p:pic>
        <p:nvPicPr>
          <p:cNvPr id="9" name="Picture 8">
            <a:extLst>
              <a:ext uri="{FF2B5EF4-FFF2-40B4-BE49-F238E27FC236}">
                <a16:creationId xmlns:a16="http://schemas.microsoft.com/office/drawing/2014/main" id="{99930734-8ACA-4448-9BF3-7DB2C85BCF8F}"/>
              </a:ext>
            </a:extLst>
          </p:cNvPr>
          <p:cNvPicPr>
            <a:picLocks noChangeAspect="1"/>
          </p:cNvPicPr>
          <p:nvPr/>
        </p:nvPicPr>
        <p:blipFill>
          <a:blip r:embed="rId4"/>
          <a:stretch>
            <a:fillRect/>
          </a:stretch>
        </p:blipFill>
        <p:spPr>
          <a:xfrm>
            <a:off x="4706284" y="3747528"/>
            <a:ext cx="7146387" cy="2544977"/>
          </a:xfrm>
          <a:prstGeom prst="rect">
            <a:avLst/>
          </a:prstGeom>
        </p:spPr>
      </p:pic>
      <p:pic>
        <p:nvPicPr>
          <p:cNvPr id="10" name="Picture 9">
            <a:extLst>
              <a:ext uri="{FF2B5EF4-FFF2-40B4-BE49-F238E27FC236}">
                <a16:creationId xmlns:a16="http://schemas.microsoft.com/office/drawing/2014/main" id="{F71B38FC-3531-498E-B461-C7F4C18F9C5E}"/>
              </a:ext>
            </a:extLst>
          </p:cNvPr>
          <p:cNvPicPr>
            <a:picLocks noChangeAspect="1"/>
          </p:cNvPicPr>
          <p:nvPr/>
        </p:nvPicPr>
        <p:blipFill>
          <a:blip r:embed="rId5"/>
          <a:stretch>
            <a:fillRect/>
          </a:stretch>
        </p:blipFill>
        <p:spPr>
          <a:xfrm>
            <a:off x="948621" y="2129670"/>
            <a:ext cx="1981722" cy="1189033"/>
          </a:xfrm>
          <a:prstGeom prst="rect">
            <a:avLst/>
          </a:prstGeom>
        </p:spPr>
      </p:pic>
      <p:sp>
        <p:nvSpPr>
          <p:cNvPr id="11" name="Title 2">
            <a:extLst>
              <a:ext uri="{FF2B5EF4-FFF2-40B4-BE49-F238E27FC236}">
                <a16:creationId xmlns:a16="http://schemas.microsoft.com/office/drawing/2014/main" id="{1D639078-DB15-4E06-93C9-DBCC2E46AE86}"/>
              </a:ext>
            </a:extLst>
          </p:cNvPr>
          <p:cNvSpPr txBox="1">
            <a:spLocks/>
          </p:cNvSpPr>
          <p:nvPr/>
        </p:nvSpPr>
        <p:spPr>
          <a:xfrm>
            <a:off x="666523" y="720746"/>
            <a:ext cx="2924008" cy="746846"/>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600" dirty="0"/>
              <a:t>Why use the UN SDGs?</a:t>
            </a:r>
          </a:p>
        </p:txBody>
      </p:sp>
    </p:spTree>
    <p:extLst>
      <p:ext uri="{BB962C8B-B14F-4D97-AF65-F5344CB8AC3E}">
        <p14:creationId xmlns:p14="http://schemas.microsoft.com/office/powerpoint/2010/main" val="69689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855574-130E-4F2D-9117-091E7EEA9796}"/>
              </a:ext>
            </a:extLst>
          </p:cNvPr>
          <p:cNvPicPr>
            <a:picLocks noChangeAspect="1"/>
          </p:cNvPicPr>
          <p:nvPr/>
        </p:nvPicPr>
        <p:blipFill>
          <a:blip r:embed="rId2"/>
          <a:stretch>
            <a:fillRect/>
          </a:stretch>
        </p:blipFill>
        <p:spPr>
          <a:xfrm>
            <a:off x="1269677" y="0"/>
            <a:ext cx="9656754" cy="6871152"/>
          </a:xfrm>
          <a:prstGeom prst="rect">
            <a:avLst/>
          </a:prstGeom>
        </p:spPr>
      </p:pic>
    </p:spTree>
    <p:extLst>
      <p:ext uri="{BB962C8B-B14F-4D97-AF65-F5344CB8AC3E}">
        <p14:creationId xmlns:p14="http://schemas.microsoft.com/office/powerpoint/2010/main" val="237089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90B8E-2B8F-4A3C-A209-56670CEC9A64}"/>
              </a:ext>
            </a:extLst>
          </p:cNvPr>
          <p:cNvPicPr>
            <a:picLocks noChangeAspect="1"/>
          </p:cNvPicPr>
          <p:nvPr/>
        </p:nvPicPr>
        <p:blipFill>
          <a:blip r:embed="rId2"/>
          <a:stretch>
            <a:fillRect/>
          </a:stretch>
        </p:blipFill>
        <p:spPr>
          <a:xfrm>
            <a:off x="379313" y="264395"/>
            <a:ext cx="11006140" cy="6652885"/>
          </a:xfrm>
          <a:prstGeom prst="rect">
            <a:avLst/>
          </a:prstGeom>
        </p:spPr>
      </p:pic>
      <p:sp>
        <p:nvSpPr>
          <p:cNvPr id="3" name="Title 2">
            <a:extLst>
              <a:ext uri="{FF2B5EF4-FFF2-40B4-BE49-F238E27FC236}">
                <a16:creationId xmlns:a16="http://schemas.microsoft.com/office/drawing/2014/main" id="{E4D9BA15-A37C-4076-983B-6E7492668183}"/>
              </a:ext>
            </a:extLst>
          </p:cNvPr>
          <p:cNvSpPr>
            <a:spLocks noGrp="1"/>
          </p:cNvSpPr>
          <p:nvPr>
            <p:ph type="title"/>
          </p:nvPr>
        </p:nvSpPr>
        <p:spPr>
          <a:xfrm>
            <a:off x="5289453" y="5642575"/>
            <a:ext cx="5148775" cy="903849"/>
          </a:xfrm>
          <a:solidFill>
            <a:schemeClr val="accent3">
              <a:lumMod val="50000"/>
              <a:lumOff val="50000"/>
            </a:schemeClr>
          </a:solidFill>
        </p:spPr>
        <p:txBody>
          <a:bodyPr/>
          <a:lstStyle/>
          <a:p>
            <a:r>
              <a:rPr lang="en-US" sz="2800" dirty="0"/>
              <a:t>To collaborate and learn from teachers around our area</a:t>
            </a:r>
          </a:p>
        </p:txBody>
      </p:sp>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E4DBBBD0-0EAC-4647-B3E8-F42DD231BD8F}"/>
                  </a:ext>
                </a:extLst>
              </p14:cNvPr>
              <p14:cNvContentPartPr/>
              <p14:nvPr/>
            </p14:nvContentPartPr>
            <p14:xfrm>
              <a:off x="6267861" y="4757066"/>
              <a:ext cx="2246400" cy="81000"/>
            </p14:xfrm>
          </p:contentPart>
        </mc:Choice>
        <mc:Fallback xmlns="">
          <p:pic>
            <p:nvPicPr>
              <p:cNvPr id="26" name="Ink 25">
                <a:extLst>
                  <a:ext uri="{FF2B5EF4-FFF2-40B4-BE49-F238E27FC236}">
                    <a16:creationId xmlns:a16="http://schemas.microsoft.com/office/drawing/2014/main" id="{E4DBBBD0-0EAC-4647-B3E8-F42DD231BD8F}"/>
                  </a:ext>
                </a:extLst>
              </p:cNvPr>
              <p:cNvPicPr/>
              <p:nvPr/>
            </p:nvPicPr>
            <p:blipFill>
              <a:blip r:embed="rId4"/>
              <a:stretch>
                <a:fillRect/>
              </a:stretch>
            </p:blipFill>
            <p:spPr>
              <a:xfrm>
                <a:off x="6214221" y="4649426"/>
                <a:ext cx="235404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BCD06022-366B-4BE3-B424-6C44FA9F03F7}"/>
                  </a:ext>
                </a:extLst>
              </p14:cNvPr>
              <p14:cNvContentPartPr/>
              <p14:nvPr/>
            </p14:nvContentPartPr>
            <p14:xfrm>
              <a:off x="6241221" y="4675346"/>
              <a:ext cx="2251800" cy="83160"/>
            </p14:xfrm>
          </p:contentPart>
        </mc:Choice>
        <mc:Fallback xmlns="">
          <p:pic>
            <p:nvPicPr>
              <p:cNvPr id="27" name="Ink 26">
                <a:extLst>
                  <a:ext uri="{FF2B5EF4-FFF2-40B4-BE49-F238E27FC236}">
                    <a16:creationId xmlns:a16="http://schemas.microsoft.com/office/drawing/2014/main" id="{BCD06022-366B-4BE3-B424-6C44FA9F03F7}"/>
                  </a:ext>
                </a:extLst>
              </p:cNvPr>
              <p:cNvPicPr/>
              <p:nvPr/>
            </p:nvPicPr>
            <p:blipFill>
              <a:blip r:embed="rId6"/>
              <a:stretch>
                <a:fillRect/>
              </a:stretch>
            </p:blipFill>
            <p:spPr>
              <a:xfrm>
                <a:off x="6187581" y="4567346"/>
                <a:ext cx="23594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C4ACE31C-32BC-4CB3-B68A-3666E696395D}"/>
                  </a:ext>
                </a:extLst>
              </p14:cNvPr>
              <p14:cNvContentPartPr/>
              <p14:nvPr/>
            </p14:nvContentPartPr>
            <p14:xfrm>
              <a:off x="2331981" y="4995026"/>
              <a:ext cx="1898640" cy="69840"/>
            </p14:xfrm>
          </p:contentPart>
        </mc:Choice>
        <mc:Fallback xmlns="">
          <p:pic>
            <p:nvPicPr>
              <p:cNvPr id="28" name="Ink 27">
                <a:extLst>
                  <a:ext uri="{FF2B5EF4-FFF2-40B4-BE49-F238E27FC236}">
                    <a16:creationId xmlns:a16="http://schemas.microsoft.com/office/drawing/2014/main" id="{C4ACE31C-32BC-4CB3-B68A-3666E696395D}"/>
                  </a:ext>
                </a:extLst>
              </p:cNvPr>
              <p:cNvPicPr/>
              <p:nvPr/>
            </p:nvPicPr>
            <p:blipFill>
              <a:blip r:embed="rId8"/>
              <a:stretch>
                <a:fillRect/>
              </a:stretch>
            </p:blipFill>
            <p:spPr>
              <a:xfrm>
                <a:off x="2278341" y="4887026"/>
                <a:ext cx="20062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6850A493-DCE7-4F83-8116-92944DE5CBB9}"/>
                  </a:ext>
                </a:extLst>
              </p14:cNvPr>
              <p14:cNvContentPartPr/>
              <p14:nvPr/>
            </p14:nvContentPartPr>
            <p14:xfrm>
              <a:off x="8070021" y="5233706"/>
              <a:ext cx="2320920" cy="29520"/>
            </p14:xfrm>
          </p:contentPart>
        </mc:Choice>
        <mc:Fallback xmlns="">
          <p:pic>
            <p:nvPicPr>
              <p:cNvPr id="29" name="Ink 28">
                <a:extLst>
                  <a:ext uri="{FF2B5EF4-FFF2-40B4-BE49-F238E27FC236}">
                    <a16:creationId xmlns:a16="http://schemas.microsoft.com/office/drawing/2014/main" id="{6850A493-DCE7-4F83-8116-92944DE5CBB9}"/>
                  </a:ext>
                </a:extLst>
              </p:cNvPr>
              <p:cNvPicPr/>
              <p:nvPr/>
            </p:nvPicPr>
            <p:blipFill>
              <a:blip r:embed="rId10"/>
              <a:stretch>
                <a:fillRect/>
              </a:stretch>
            </p:blipFill>
            <p:spPr>
              <a:xfrm>
                <a:off x="8016381" y="5125706"/>
                <a:ext cx="2428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k 29">
                <a:extLst>
                  <a:ext uri="{FF2B5EF4-FFF2-40B4-BE49-F238E27FC236}">
                    <a16:creationId xmlns:a16="http://schemas.microsoft.com/office/drawing/2014/main" id="{98A0D2B9-BA6C-4298-A753-4640B48EFEFB}"/>
                  </a:ext>
                </a:extLst>
              </p14:cNvPr>
              <p14:cNvContentPartPr/>
              <p14:nvPr/>
            </p14:nvContentPartPr>
            <p14:xfrm>
              <a:off x="556101" y="5443946"/>
              <a:ext cx="3060360" cy="71640"/>
            </p14:xfrm>
          </p:contentPart>
        </mc:Choice>
        <mc:Fallback xmlns="">
          <p:pic>
            <p:nvPicPr>
              <p:cNvPr id="30" name="Ink 29">
                <a:extLst>
                  <a:ext uri="{FF2B5EF4-FFF2-40B4-BE49-F238E27FC236}">
                    <a16:creationId xmlns:a16="http://schemas.microsoft.com/office/drawing/2014/main" id="{98A0D2B9-BA6C-4298-A753-4640B48EFEFB}"/>
                  </a:ext>
                </a:extLst>
              </p:cNvPr>
              <p:cNvPicPr/>
              <p:nvPr/>
            </p:nvPicPr>
            <p:blipFill>
              <a:blip r:embed="rId12"/>
              <a:stretch>
                <a:fillRect/>
              </a:stretch>
            </p:blipFill>
            <p:spPr>
              <a:xfrm>
                <a:off x="502101" y="5335946"/>
                <a:ext cx="316800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Ink 30">
                <a:extLst>
                  <a:ext uri="{FF2B5EF4-FFF2-40B4-BE49-F238E27FC236}">
                    <a16:creationId xmlns:a16="http://schemas.microsoft.com/office/drawing/2014/main" id="{4DC5BEC0-C369-4FDE-B535-237498AE51AE}"/>
                  </a:ext>
                </a:extLst>
              </p14:cNvPr>
              <p14:cNvContentPartPr/>
              <p14:nvPr/>
            </p14:nvContentPartPr>
            <p14:xfrm>
              <a:off x="3272661" y="5194106"/>
              <a:ext cx="4756320" cy="109080"/>
            </p14:xfrm>
          </p:contentPart>
        </mc:Choice>
        <mc:Fallback xmlns="">
          <p:pic>
            <p:nvPicPr>
              <p:cNvPr id="31" name="Ink 30">
                <a:extLst>
                  <a:ext uri="{FF2B5EF4-FFF2-40B4-BE49-F238E27FC236}">
                    <a16:creationId xmlns:a16="http://schemas.microsoft.com/office/drawing/2014/main" id="{4DC5BEC0-C369-4FDE-B535-237498AE51AE}"/>
                  </a:ext>
                </a:extLst>
              </p:cNvPr>
              <p:cNvPicPr/>
              <p:nvPr/>
            </p:nvPicPr>
            <p:blipFill>
              <a:blip r:embed="rId14"/>
              <a:stretch>
                <a:fillRect/>
              </a:stretch>
            </p:blipFill>
            <p:spPr>
              <a:xfrm>
                <a:off x="3219021" y="5086106"/>
                <a:ext cx="4863960" cy="324720"/>
              </a:xfrm>
              <a:prstGeom prst="rect">
                <a:avLst/>
              </a:prstGeom>
            </p:spPr>
          </p:pic>
        </mc:Fallback>
      </mc:AlternateContent>
      <p:sp>
        <p:nvSpPr>
          <p:cNvPr id="4" name="Rectangle 3">
            <a:extLst>
              <a:ext uri="{FF2B5EF4-FFF2-40B4-BE49-F238E27FC236}">
                <a16:creationId xmlns:a16="http://schemas.microsoft.com/office/drawing/2014/main" id="{B2C6D650-1BB1-4CAF-9697-EB8CD1B687BB}"/>
              </a:ext>
            </a:extLst>
          </p:cNvPr>
          <p:cNvSpPr/>
          <p:nvPr/>
        </p:nvSpPr>
        <p:spPr>
          <a:xfrm>
            <a:off x="5838460" y="2100934"/>
            <a:ext cx="5309122" cy="923330"/>
          </a:xfrm>
          <a:prstGeom prst="rect">
            <a:avLst/>
          </a:prstGeom>
          <a:solidFill>
            <a:schemeClr val="bg1"/>
          </a:solidFill>
        </p:spPr>
        <p:txBody>
          <a:bodyPr wrap="square">
            <a:spAutoFit/>
          </a:bodyPr>
          <a:lstStyle/>
          <a:p>
            <a:r>
              <a:rPr lang="en-US" dirty="0"/>
              <a:t>Middle school girls living in the South County area, entering 6th, 7th or 8th grade and are on a free or reduced lunch program.</a:t>
            </a:r>
          </a:p>
        </p:txBody>
      </p:sp>
    </p:spTree>
    <p:extLst>
      <p:ext uri="{BB962C8B-B14F-4D97-AF65-F5344CB8AC3E}">
        <p14:creationId xmlns:p14="http://schemas.microsoft.com/office/powerpoint/2010/main" val="3101881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CACF7-D3A0-4D44-A3FA-A73606EEEA88}"/>
              </a:ext>
            </a:extLst>
          </p:cNvPr>
          <p:cNvPicPr>
            <a:picLocks noChangeAspect="1"/>
          </p:cNvPicPr>
          <p:nvPr/>
        </p:nvPicPr>
        <p:blipFill rotWithShape="1">
          <a:blip r:embed="rId2"/>
          <a:srcRect b="2500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2E4BFC11-A8DE-43F7-8048-FC87B8A5003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400" dirty="0">
                <a:solidFill>
                  <a:schemeClr val="tx1"/>
                </a:solidFill>
              </a:rPr>
              <a:t>Who is using the SDGs?</a:t>
            </a:r>
          </a:p>
        </p:txBody>
      </p:sp>
      <p:sp>
        <p:nvSpPr>
          <p:cNvPr id="4" name="Text Placeholder 3">
            <a:extLst>
              <a:ext uri="{FF2B5EF4-FFF2-40B4-BE49-F238E27FC236}">
                <a16:creationId xmlns:a16="http://schemas.microsoft.com/office/drawing/2014/main" id="{1EB4312F-8786-405C-881F-82F49E433CF0}"/>
              </a:ext>
            </a:extLst>
          </p:cNvPr>
          <p:cNvSpPr>
            <a:spLocks noGrp="1"/>
          </p:cNvSpPr>
          <p:nvPr>
            <p:ph type="body" idx="1"/>
          </p:nvPr>
        </p:nvSpPr>
        <p:spPr>
          <a:xfrm>
            <a:off x="7782910" y="5242675"/>
            <a:ext cx="4330262" cy="683284"/>
          </a:xfrm>
        </p:spPr>
        <p:txBody>
          <a:bodyPr vert="horz" lIns="91440" tIns="45720" rIns="91440" bIns="45720" rtlCol="0">
            <a:noAutofit/>
          </a:bodyPr>
          <a:lstStyle/>
          <a:p>
            <a:pPr algn="ctr"/>
            <a:r>
              <a:rPr lang="en-US" sz="4000" b="1" dirty="0">
                <a:solidFill>
                  <a:schemeClr val="tx1"/>
                </a:solidFill>
              </a:rPr>
              <a:t>Everyone!!</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79EBEF6-60C9-4058-8FC3-776C1AA4D9D3}"/>
              </a:ext>
            </a:extLst>
          </p:cNvPr>
          <p:cNvPicPr>
            <a:picLocks noChangeAspect="1"/>
          </p:cNvPicPr>
          <p:nvPr/>
        </p:nvPicPr>
        <p:blipFill>
          <a:blip r:embed="rId3"/>
          <a:stretch>
            <a:fillRect/>
          </a:stretch>
        </p:blipFill>
        <p:spPr>
          <a:xfrm>
            <a:off x="6889531" y="219885"/>
            <a:ext cx="5181600" cy="1352550"/>
          </a:xfrm>
          <a:prstGeom prst="rect">
            <a:avLst/>
          </a:prstGeom>
        </p:spPr>
      </p:pic>
      <p:pic>
        <p:nvPicPr>
          <p:cNvPr id="7" name="Picture 6">
            <a:extLst>
              <a:ext uri="{FF2B5EF4-FFF2-40B4-BE49-F238E27FC236}">
                <a16:creationId xmlns:a16="http://schemas.microsoft.com/office/drawing/2014/main" id="{1550A1DA-CF65-47C5-9A4F-33F0CC415934}"/>
              </a:ext>
            </a:extLst>
          </p:cNvPr>
          <p:cNvPicPr>
            <a:picLocks noChangeAspect="1"/>
          </p:cNvPicPr>
          <p:nvPr/>
        </p:nvPicPr>
        <p:blipFill>
          <a:blip r:embed="rId4"/>
          <a:stretch>
            <a:fillRect/>
          </a:stretch>
        </p:blipFill>
        <p:spPr>
          <a:xfrm>
            <a:off x="9634701" y="955250"/>
            <a:ext cx="1346194" cy="492510"/>
          </a:xfrm>
          <a:prstGeom prst="rect">
            <a:avLst/>
          </a:prstGeom>
        </p:spPr>
      </p:pic>
      <p:sp>
        <p:nvSpPr>
          <p:cNvPr id="8" name="Rectangle 7">
            <a:extLst>
              <a:ext uri="{FF2B5EF4-FFF2-40B4-BE49-F238E27FC236}">
                <a16:creationId xmlns:a16="http://schemas.microsoft.com/office/drawing/2014/main" id="{5313F903-D5AD-4C0F-893A-ACAE78FDDCDB}"/>
              </a:ext>
            </a:extLst>
          </p:cNvPr>
          <p:cNvSpPr/>
          <p:nvPr/>
        </p:nvSpPr>
        <p:spPr>
          <a:xfrm>
            <a:off x="501747" y="185842"/>
            <a:ext cx="6096000" cy="1015663"/>
          </a:xfrm>
          <a:prstGeom prst="rect">
            <a:avLst/>
          </a:prstGeom>
        </p:spPr>
        <p:txBody>
          <a:bodyPr>
            <a:spAutoFit/>
          </a:bodyPr>
          <a:lstStyle/>
          <a:p>
            <a:r>
              <a:rPr lang="en-US" sz="1400" dirty="0">
                <a:hlinkClick r:id="rId5"/>
              </a:rPr>
              <a:t>http://www.gh.undp.org/content/ghana/en/home/presscenter/articles/2016/11/08/undp-joins-effort-to-reach-out-to-schools-on-the-sdgs.html</a:t>
            </a:r>
            <a:endParaRPr lang="en-US" sz="1400" dirty="0"/>
          </a:p>
          <a:p>
            <a:endParaRPr lang="en-US" dirty="0"/>
          </a:p>
        </p:txBody>
      </p:sp>
    </p:spTree>
    <p:extLst>
      <p:ext uri="{BB962C8B-B14F-4D97-AF65-F5344CB8AC3E}">
        <p14:creationId xmlns:p14="http://schemas.microsoft.com/office/powerpoint/2010/main" val="3117937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E13F92-21A5-41A0-87A6-A18A4D97FEF8}"/>
              </a:ext>
            </a:extLst>
          </p:cNvPr>
          <p:cNvPicPr>
            <a:picLocks noChangeAspect="1"/>
          </p:cNvPicPr>
          <p:nvPr/>
        </p:nvPicPr>
        <p:blipFill>
          <a:blip r:embed="rId2"/>
          <a:stretch>
            <a:fillRect/>
          </a:stretch>
        </p:blipFill>
        <p:spPr>
          <a:xfrm>
            <a:off x="844061" y="406067"/>
            <a:ext cx="6949441" cy="5212081"/>
          </a:xfrm>
          <a:prstGeom prst="rect">
            <a:avLst/>
          </a:prstGeom>
        </p:spPr>
      </p:pic>
      <p:sp>
        <p:nvSpPr>
          <p:cNvPr id="6" name="TextBox 5">
            <a:extLst>
              <a:ext uri="{FF2B5EF4-FFF2-40B4-BE49-F238E27FC236}">
                <a16:creationId xmlns:a16="http://schemas.microsoft.com/office/drawing/2014/main" id="{9CDF5C6F-18D5-4E53-A505-3DACA0660DA4}"/>
              </a:ext>
            </a:extLst>
          </p:cNvPr>
          <p:cNvSpPr txBox="1"/>
          <p:nvPr/>
        </p:nvSpPr>
        <p:spPr>
          <a:xfrm>
            <a:off x="858333" y="5711544"/>
            <a:ext cx="10241280" cy="923330"/>
          </a:xfrm>
          <a:prstGeom prst="rect">
            <a:avLst/>
          </a:prstGeom>
          <a:noFill/>
        </p:spPr>
        <p:txBody>
          <a:bodyPr wrap="square" rtlCol="0">
            <a:spAutoFit/>
          </a:bodyPr>
          <a:lstStyle/>
          <a:p>
            <a:r>
              <a:rPr lang="en-US" dirty="0"/>
              <a:t>Systems engineering specialist Hemant Ramachandra (standing, second from right) and High School South teacher Amber Hull (standing, right) look on proudly as students present their work on sustainability in education. </a:t>
            </a:r>
          </a:p>
        </p:txBody>
      </p:sp>
      <p:pic>
        <p:nvPicPr>
          <p:cNvPr id="7" name="Picture 6">
            <a:extLst>
              <a:ext uri="{FF2B5EF4-FFF2-40B4-BE49-F238E27FC236}">
                <a16:creationId xmlns:a16="http://schemas.microsoft.com/office/drawing/2014/main" id="{241464B0-1A24-49C4-8E5C-D8EAE5828551}"/>
              </a:ext>
            </a:extLst>
          </p:cNvPr>
          <p:cNvPicPr>
            <a:picLocks noChangeAspect="1"/>
          </p:cNvPicPr>
          <p:nvPr/>
        </p:nvPicPr>
        <p:blipFill>
          <a:blip r:embed="rId3"/>
          <a:stretch>
            <a:fillRect/>
          </a:stretch>
        </p:blipFill>
        <p:spPr>
          <a:xfrm>
            <a:off x="8018585" y="483711"/>
            <a:ext cx="3953022" cy="2964767"/>
          </a:xfrm>
          <a:prstGeom prst="rect">
            <a:avLst/>
          </a:prstGeom>
        </p:spPr>
      </p:pic>
      <p:sp>
        <p:nvSpPr>
          <p:cNvPr id="8" name="Rectangle 7">
            <a:extLst>
              <a:ext uri="{FF2B5EF4-FFF2-40B4-BE49-F238E27FC236}">
                <a16:creationId xmlns:a16="http://schemas.microsoft.com/office/drawing/2014/main" id="{DA50D09C-041B-4B40-967B-DCB260D21895}"/>
              </a:ext>
            </a:extLst>
          </p:cNvPr>
          <p:cNvSpPr/>
          <p:nvPr/>
        </p:nvSpPr>
        <p:spPr>
          <a:xfrm>
            <a:off x="8018585" y="3654008"/>
            <a:ext cx="3953022" cy="954107"/>
          </a:xfrm>
          <a:prstGeom prst="rect">
            <a:avLst/>
          </a:prstGeom>
        </p:spPr>
        <p:txBody>
          <a:bodyPr wrap="square">
            <a:spAutoFit/>
          </a:bodyPr>
          <a:lstStyle/>
          <a:p>
            <a:r>
              <a:rPr lang="en-US" sz="1400" dirty="0">
                <a:hlinkClick r:id="rId4"/>
              </a:rPr>
              <a:t>http://www.trschools.com/community/un-sustainability-expert-talks-tech-business-at-high-school-south</a:t>
            </a:r>
            <a:endParaRPr lang="en-US" sz="1400" dirty="0"/>
          </a:p>
          <a:p>
            <a:endParaRPr lang="en-US" sz="1400" dirty="0"/>
          </a:p>
        </p:txBody>
      </p:sp>
      <p:sp>
        <p:nvSpPr>
          <p:cNvPr id="9" name="Rectangle: Rounded Corners 8">
            <a:extLst>
              <a:ext uri="{FF2B5EF4-FFF2-40B4-BE49-F238E27FC236}">
                <a16:creationId xmlns:a16="http://schemas.microsoft.com/office/drawing/2014/main" id="{D567770B-6AF5-4E40-AC97-EC72725AF7DC}"/>
              </a:ext>
            </a:extLst>
          </p:cNvPr>
          <p:cNvSpPr/>
          <p:nvPr/>
        </p:nvSpPr>
        <p:spPr>
          <a:xfrm>
            <a:off x="8356209" y="4577969"/>
            <a:ext cx="2827606" cy="8220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Toms River, NJ</a:t>
            </a:r>
          </a:p>
        </p:txBody>
      </p:sp>
    </p:spTree>
    <p:extLst>
      <p:ext uri="{BB962C8B-B14F-4D97-AF65-F5344CB8AC3E}">
        <p14:creationId xmlns:p14="http://schemas.microsoft.com/office/powerpoint/2010/main" val="383191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63CEF-7591-4A78-B853-C850B4A1E978}"/>
              </a:ext>
            </a:extLst>
          </p:cNvPr>
          <p:cNvSpPr>
            <a:spLocks noGrp="1"/>
          </p:cNvSpPr>
          <p:nvPr>
            <p:ph type="title"/>
          </p:nvPr>
        </p:nvSpPr>
        <p:spPr>
          <a:xfrm>
            <a:off x="798298" y="294875"/>
            <a:ext cx="9738687" cy="1133031"/>
          </a:xfrm>
        </p:spPr>
        <p:txBody>
          <a:bodyPr/>
          <a:lstStyle/>
          <a:p>
            <a:pPr algn="ctr"/>
            <a:r>
              <a:rPr lang="en-US" sz="3200" dirty="0"/>
              <a:t>Where can you implement sustainability </a:t>
            </a:r>
            <a:br>
              <a:rPr lang="en-US" sz="3200" dirty="0"/>
            </a:br>
            <a:r>
              <a:rPr lang="en-US" sz="3200" dirty="0"/>
              <a:t>into the curriculum? Everywhere!</a:t>
            </a:r>
          </a:p>
        </p:txBody>
      </p:sp>
      <p:sp>
        <p:nvSpPr>
          <p:cNvPr id="7" name="Oval 6">
            <a:extLst>
              <a:ext uri="{FF2B5EF4-FFF2-40B4-BE49-F238E27FC236}">
                <a16:creationId xmlns:a16="http://schemas.microsoft.com/office/drawing/2014/main" id="{03F39B31-F956-4BD6-A51D-C2A0B4F51C40}"/>
              </a:ext>
            </a:extLst>
          </p:cNvPr>
          <p:cNvSpPr/>
          <p:nvPr/>
        </p:nvSpPr>
        <p:spPr>
          <a:xfrm>
            <a:off x="4611757" y="2239617"/>
            <a:ext cx="3008243" cy="1669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a:extLst>
              <a:ext uri="{FF2B5EF4-FFF2-40B4-BE49-F238E27FC236}">
                <a16:creationId xmlns:a16="http://schemas.microsoft.com/office/drawing/2014/main" id="{3D7F82D9-20BA-46B9-AA6A-CCE22C58A996}"/>
              </a:ext>
            </a:extLst>
          </p:cNvPr>
          <p:cNvSpPr/>
          <p:nvPr/>
        </p:nvSpPr>
        <p:spPr>
          <a:xfrm>
            <a:off x="601241" y="2842751"/>
            <a:ext cx="4929196" cy="16697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Human Geography</a:t>
            </a:r>
          </a:p>
          <a:p>
            <a:r>
              <a:rPr lang="en-US" sz="2400" b="1" dirty="0">
                <a:solidFill>
                  <a:schemeClr val="tx1"/>
                </a:solidFill>
              </a:rPr>
              <a:t>Earth Science</a:t>
            </a:r>
          </a:p>
          <a:p>
            <a:r>
              <a:rPr lang="en-US" sz="2400" b="1" dirty="0">
                <a:solidFill>
                  <a:schemeClr val="tx1"/>
                </a:solidFill>
              </a:rPr>
              <a:t>Marine Science</a:t>
            </a:r>
          </a:p>
          <a:p>
            <a:r>
              <a:rPr lang="en-US" sz="2400" b="1" dirty="0">
                <a:solidFill>
                  <a:schemeClr val="tx1"/>
                </a:solidFill>
              </a:rPr>
              <a:t>Biology </a:t>
            </a:r>
          </a:p>
          <a:p>
            <a:r>
              <a:rPr lang="en-US" sz="2400" b="1" dirty="0">
                <a:solidFill>
                  <a:schemeClr val="tx1"/>
                </a:solidFill>
              </a:rPr>
              <a:t>Physics</a:t>
            </a:r>
          </a:p>
          <a:p>
            <a:r>
              <a:rPr lang="en-US" sz="2400" b="1" dirty="0">
                <a:solidFill>
                  <a:schemeClr val="tx1"/>
                </a:solidFill>
              </a:rPr>
              <a:t>Social Studies</a:t>
            </a:r>
          </a:p>
          <a:p>
            <a:r>
              <a:rPr lang="en-US" sz="2400" b="1" dirty="0">
                <a:solidFill>
                  <a:schemeClr val="tx1"/>
                </a:solidFill>
              </a:rPr>
              <a:t>Family/Consumer Sciences …</a:t>
            </a:r>
          </a:p>
        </p:txBody>
      </p:sp>
      <p:pic>
        <p:nvPicPr>
          <p:cNvPr id="4" name="Picture 3">
            <a:extLst>
              <a:ext uri="{FF2B5EF4-FFF2-40B4-BE49-F238E27FC236}">
                <a16:creationId xmlns:a16="http://schemas.microsoft.com/office/drawing/2014/main" id="{A14109E6-00AD-492B-AADA-5B98634A92DC}"/>
              </a:ext>
            </a:extLst>
          </p:cNvPr>
          <p:cNvPicPr>
            <a:picLocks noChangeAspect="1"/>
          </p:cNvPicPr>
          <p:nvPr/>
        </p:nvPicPr>
        <p:blipFill>
          <a:blip r:embed="rId2"/>
          <a:stretch>
            <a:fillRect/>
          </a:stretch>
        </p:blipFill>
        <p:spPr>
          <a:xfrm>
            <a:off x="5530437" y="1729248"/>
            <a:ext cx="5813715" cy="4360286"/>
          </a:xfrm>
          <a:prstGeom prst="rect">
            <a:avLst/>
          </a:prstGeom>
        </p:spPr>
      </p:pic>
      <p:sp>
        <p:nvSpPr>
          <p:cNvPr id="5" name="Rectangle 4">
            <a:extLst>
              <a:ext uri="{FF2B5EF4-FFF2-40B4-BE49-F238E27FC236}">
                <a16:creationId xmlns:a16="http://schemas.microsoft.com/office/drawing/2014/main" id="{C903080B-2FA7-462D-9C47-5873545DE5ED}"/>
              </a:ext>
            </a:extLst>
          </p:cNvPr>
          <p:cNvSpPr/>
          <p:nvPr/>
        </p:nvSpPr>
        <p:spPr>
          <a:xfrm>
            <a:off x="5667642" y="6296805"/>
            <a:ext cx="5771132" cy="369332"/>
          </a:xfrm>
          <a:prstGeom prst="rect">
            <a:avLst/>
          </a:prstGeom>
        </p:spPr>
        <p:txBody>
          <a:bodyPr wrap="none">
            <a:spAutoFit/>
          </a:bodyPr>
          <a:lstStyle/>
          <a:p>
            <a:r>
              <a:rPr lang="en-US" dirty="0">
                <a:hlinkClick r:id="rId3"/>
              </a:rPr>
              <a:t>https://www.youtube.com/watch?v=XQs8fItoxoc</a:t>
            </a:r>
            <a:r>
              <a:rPr lang="en-US" dirty="0"/>
              <a:t> </a:t>
            </a:r>
          </a:p>
        </p:txBody>
      </p:sp>
      <p:cxnSp>
        <p:nvCxnSpPr>
          <p:cNvPr id="8" name="Straight Arrow Connector 7">
            <a:extLst>
              <a:ext uri="{FF2B5EF4-FFF2-40B4-BE49-F238E27FC236}">
                <a16:creationId xmlns:a16="http://schemas.microsoft.com/office/drawing/2014/main" id="{5C61AC5F-8627-4B94-8B47-C73A766BB731}"/>
              </a:ext>
            </a:extLst>
          </p:cNvPr>
          <p:cNvCxnSpPr/>
          <p:nvPr/>
        </p:nvCxnSpPr>
        <p:spPr>
          <a:xfrm>
            <a:off x="3723860" y="2579077"/>
            <a:ext cx="1630017" cy="0"/>
          </a:xfrm>
          <a:prstGeom prst="straightConnector1">
            <a:avLst/>
          </a:prstGeom>
          <a:ln w="539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9FC7CA2-9063-4C22-A874-581480FCFB87}"/>
              </a:ext>
            </a:extLst>
          </p:cNvPr>
          <p:cNvSpPr/>
          <p:nvPr/>
        </p:nvSpPr>
        <p:spPr>
          <a:xfrm>
            <a:off x="1107504" y="5542671"/>
            <a:ext cx="3703647" cy="9375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Rounded Corners 13">
            <a:extLst>
              <a:ext uri="{FF2B5EF4-FFF2-40B4-BE49-F238E27FC236}">
                <a16:creationId xmlns:a16="http://schemas.microsoft.com/office/drawing/2014/main" id="{3E8D5EBE-96DA-4EBA-A5DE-76060D067356}"/>
              </a:ext>
            </a:extLst>
          </p:cNvPr>
          <p:cNvSpPr/>
          <p:nvPr/>
        </p:nvSpPr>
        <p:spPr>
          <a:xfrm>
            <a:off x="558326" y="5789418"/>
            <a:ext cx="4543865" cy="9375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Check out this video on Geography &amp; Sustainable Development </a:t>
            </a:r>
          </a:p>
        </p:txBody>
      </p:sp>
      <p:cxnSp>
        <p:nvCxnSpPr>
          <p:cNvPr id="16" name="Straight Arrow Connector 15">
            <a:extLst>
              <a:ext uri="{FF2B5EF4-FFF2-40B4-BE49-F238E27FC236}">
                <a16:creationId xmlns:a16="http://schemas.microsoft.com/office/drawing/2014/main" id="{0A38BAED-CA66-4E4C-A85E-FC9D5FC2E942}"/>
              </a:ext>
            </a:extLst>
          </p:cNvPr>
          <p:cNvCxnSpPr>
            <a:endCxn id="5" idx="1"/>
          </p:cNvCxnSpPr>
          <p:nvPr/>
        </p:nvCxnSpPr>
        <p:spPr>
          <a:xfrm>
            <a:off x="4538869" y="6296805"/>
            <a:ext cx="1128773" cy="184666"/>
          </a:xfrm>
          <a:prstGeom prst="straightConnector1">
            <a:avLst/>
          </a:prstGeom>
          <a:ln w="28575">
            <a:solidFill>
              <a:srgbClr val="79AE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585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91A4FB4-1DB3-4AA4-BFEE-B73C7B8F69FF}"/>
              </a:ext>
            </a:extLst>
          </p:cNvPr>
          <p:cNvSpPr>
            <a:spLocks noGrp="1"/>
          </p:cNvSpPr>
          <p:nvPr>
            <p:ph type="pic" sz="quarter" idx="13"/>
          </p:nvPr>
        </p:nvSpPr>
        <p:spPr/>
      </p:sp>
      <p:sp>
        <p:nvSpPr>
          <p:cNvPr id="3" name="Title 2">
            <a:extLst>
              <a:ext uri="{FF2B5EF4-FFF2-40B4-BE49-F238E27FC236}">
                <a16:creationId xmlns:a16="http://schemas.microsoft.com/office/drawing/2014/main" id="{ED371FE3-F675-4789-9618-6B781223868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F817FD14-0FBA-4276-A5F8-5FD712EAB33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F42F722-89D3-42C4-8EE0-AFDBC4E9A029}"/>
              </a:ext>
            </a:extLst>
          </p:cNvPr>
          <p:cNvPicPr>
            <a:picLocks noChangeAspect="1"/>
          </p:cNvPicPr>
          <p:nvPr/>
        </p:nvPicPr>
        <p:blipFill>
          <a:blip r:embed="rId2"/>
          <a:stretch>
            <a:fillRect/>
          </a:stretch>
        </p:blipFill>
        <p:spPr>
          <a:xfrm>
            <a:off x="313701" y="345694"/>
            <a:ext cx="11564595" cy="6512306"/>
          </a:xfrm>
          <a:prstGeom prst="rect">
            <a:avLst/>
          </a:prstGeom>
        </p:spPr>
      </p:pic>
    </p:spTree>
    <p:extLst>
      <p:ext uri="{BB962C8B-B14F-4D97-AF65-F5344CB8AC3E}">
        <p14:creationId xmlns:p14="http://schemas.microsoft.com/office/powerpoint/2010/main" val="2586690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4F92BE-1D08-47F7-A10E-A37C256078AE}"/>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3CE4217-AACA-4195-A93E-1732BFA8666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304CB7C-CA0D-4A17-966E-DA9B99321BD0}"/>
              </a:ext>
            </a:extLst>
          </p:cNvPr>
          <p:cNvPicPr>
            <a:picLocks noChangeAspect="1"/>
          </p:cNvPicPr>
          <p:nvPr/>
        </p:nvPicPr>
        <p:blipFill>
          <a:blip r:embed="rId2"/>
          <a:stretch>
            <a:fillRect/>
          </a:stretch>
        </p:blipFill>
        <p:spPr>
          <a:xfrm>
            <a:off x="364542" y="0"/>
            <a:ext cx="11462916" cy="5531586"/>
          </a:xfrm>
          <a:prstGeom prst="rect">
            <a:avLst/>
          </a:prstGeom>
        </p:spPr>
      </p:pic>
      <p:pic>
        <p:nvPicPr>
          <p:cNvPr id="6" name="Picture 5">
            <a:extLst>
              <a:ext uri="{FF2B5EF4-FFF2-40B4-BE49-F238E27FC236}">
                <a16:creationId xmlns:a16="http://schemas.microsoft.com/office/drawing/2014/main" id="{23EF29AA-DE29-49E6-9E45-C1BB61F039D9}"/>
              </a:ext>
            </a:extLst>
          </p:cNvPr>
          <p:cNvPicPr>
            <a:picLocks noChangeAspect="1"/>
          </p:cNvPicPr>
          <p:nvPr/>
        </p:nvPicPr>
        <p:blipFill>
          <a:blip r:embed="rId3"/>
          <a:stretch>
            <a:fillRect/>
          </a:stretch>
        </p:blipFill>
        <p:spPr>
          <a:xfrm>
            <a:off x="472588" y="5369534"/>
            <a:ext cx="11354870" cy="1488466"/>
          </a:xfrm>
          <a:prstGeom prst="rect">
            <a:avLst/>
          </a:prstGeom>
        </p:spPr>
      </p:pic>
    </p:spTree>
    <p:extLst>
      <p:ext uri="{BB962C8B-B14F-4D97-AF65-F5344CB8AC3E}">
        <p14:creationId xmlns:p14="http://schemas.microsoft.com/office/powerpoint/2010/main" val="2401172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B67F9-8304-44F8-936D-A48A053CA94C}"/>
              </a:ext>
            </a:extLst>
          </p:cNvPr>
          <p:cNvPicPr>
            <a:picLocks noChangeAspect="1"/>
          </p:cNvPicPr>
          <p:nvPr/>
        </p:nvPicPr>
        <p:blipFill>
          <a:blip r:embed="rId2"/>
          <a:stretch>
            <a:fillRect/>
          </a:stretch>
        </p:blipFill>
        <p:spPr>
          <a:xfrm>
            <a:off x="1231186" y="305781"/>
            <a:ext cx="9389922" cy="6349492"/>
          </a:xfrm>
          <a:prstGeom prst="rect">
            <a:avLst/>
          </a:prstGeom>
        </p:spPr>
      </p:pic>
    </p:spTree>
    <p:extLst>
      <p:ext uri="{BB962C8B-B14F-4D97-AF65-F5344CB8AC3E}">
        <p14:creationId xmlns:p14="http://schemas.microsoft.com/office/powerpoint/2010/main" val="902108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ADB923-FC36-4490-AF2D-51BB91F87E4D}"/>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3458694-38E9-4A57-892A-B7134844379E}"/>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44B400CC-9036-4170-82AD-EAFD93EBE25D}"/>
              </a:ext>
            </a:extLst>
          </p:cNvPr>
          <p:cNvPicPr>
            <a:picLocks noChangeAspect="1"/>
          </p:cNvPicPr>
          <p:nvPr/>
        </p:nvPicPr>
        <p:blipFill>
          <a:blip r:embed="rId2"/>
          <a:stretch>
            <a:fillRect/>
          </a:stretch>
        </p:blipFill>
        <p:spPr>
          <a:xfrm>
            <a:off x="0" y="272625"/>
            <a:ext cx="8018585" cy="6312750"/>
          </a:xfrm>
          <a:prstGeom prst="rect">
            <a:avLst/>
          </a:prstGeom>
        </p:spPr>
      </p:pic>
      <p:pic>
        <p:nvPicPr>
          <p:cNvPr id="8" name="Picture 7">
            <a:extLst>
              <a:ext uri="{FF2B5EF4-FFF2-40B4-BE49-F238E27FC236}">
                <a16:creationId xmlns:a16="http://schemas.microsoft.com/office/drawing/2014/main" id="{EA54120A-9BD7-4A2B-A80D-7B8D0301AE0B}"/>
              </a:ext>
            </a:extLst>
          </p:cNvPr>
          <p:cNvPicPr>
            <a:picLocks noChangeAspect="1"/>
          </p:cNvPicPr>
          <p:nvPr/>
        </p:nvPicPr>
        <p:blipFill>
          <a:blip r:embed="rId3"/>
          <a:stretch>
            <a:fillRect/>
          </a:stretch>
        </p:blipFill>
        <p:spPr>
          <a:xfrm>
            <a:off x="8018585" y="403871"/>
            <a:ext cx="4255830" cy="3658789"/>
          </a:xfrm>
          <a:prstGeom prst="rect">
            <a:avLst/>
          </a:prstGeom>
        </p:spPr>
      </p:pic>
      <p:sp>
        <p:nvSpPr>
          <p:cNvPr id="9" name="TextBox 8">
            <a:extLst>
              <a:ext uri="{FF2B5EF4-FFF2-40B4-BE49-F238E27FC236}">
                <a16:creationId xmlns:a16="http://schemas.microsoft.com/office/drawing/2014/main" id="{9709659C-B74D-4DF5-9162-36EDF4E2E262}"/>
              </a:ext>
            </a:extLst>
          </p:cNvPr>
          <p:cNvSpPr txBox="1"/>
          <p:nvPr/>
        </p:nvSpPr>
        <p:spPr>
          <a:xfrm>
            <a:off x="7616258" y="4062660"/>
            <a:ext cx="4399722" cy="2585323"/>
          </a:xfrm>
          <a:prstGeom prst="rect">
            <a:avLst/>
          </a:prstGeom>
          <a:noFill/>
        </p:spPr>
        <p:txBody>
          <a:bodyPr wrap="square" rtlCol="0">
            <a:spAutoFit/>
          </a:bodyPr>
          <a:lstStyle/>
          <a:p>
            <a:pPr algn="ctr"/>
            <a:r>
              <a:rPr lang="en-US" dirty="0">
                <a:latin typeface="Arial Rounded MT Bold" panose="020F0704030504030204" pitchFamily="34" charset="0"/>
              </a:rPr>
              <a:t>OPEN TO ALL </a:t>
            </a:r>
          </a:p>
          <a:p>
            <a:pPr algn="ctr"/>
            <a:r>
              <a:rPr lang="en-US" dirty="0">
                <a:latin typeface="Arial Rounded MT Bold" panose="020F0704030504030204" pitchFamily="34" charset="0"/>
              </a:rPr>
              <a:t>GRADUATE STUDENTS</a:t>
            </a:r>
          </a:p>
          <a:p>
            <a:endParaRPr lang="en-US" dirty="0">
              <a:latin typeface="Arial Rounded MT Bold" panose="020F0704030504030204" pitchFamily="34" charset="0"/>
            </a:endParaRPr>
          </a:p>
          <a:p>
            <a:pPr algn="ctr"/>
            <a:r>
              <a:rPr lang="en-US" dirty="0">
                <a:latin typeface="Arial Rounded MT Bold" panose="020F0704030504030204" pitchFamily="34" charset="0"/>
              </a:rPr>
              <a:t>Dr. Brooke Hansen </a:t>
            </a:r>
          </a:p>
          <a:p>
            <a:pPr algn="ctr"/>
            <a:r>
              <a:rPr lang="en-US" dirty="0">
                <a:latin typeface="Arial Rounded MT Bold" panose="020F0704030504030204" pitchFamily="34" charset="0"/>
                <a:hlinkClick r:id="rId4"/>
              </a:rPr>
              <a:t>kbhansen@usf.edu</a:t>
            </a:r>
            <a:endParaRPr lang="en-US" dirty="0">
              <a:latin typeface="Arial Rounded MT Bold" panose="020F0704030504030204" pitchFamily="34" charset="0"/>
            </a:endParaRPr>
          </a:p>
          <a:p>
            <a:pPr algn="ctr"/>
            <a:r>
              <a:rPr lang="en-US" dirty="0">
                <a:latin typeface="Arial Rounded MT Bold" panose="020F0704030504030204" pitchFamily="34" charset="0"/>
              </a:rPr>
              <a:t> </a:t>
            </a:r>
          </a:p>
          <a:p>
            <a:pPr algn="ctr"/>
            <a:r>
              <a:rPr lang="en-US" dirty="0">
                <a:latin typeface="Arial Rounded MT Bold" panose="020F0704030504030204" pitchFamily="34" charset="0"/>
              </a:rPr>
              <a:t>Dr. Heather Rothrock</a:t>
            </a:r>
          </a:p>
          <a:p>
            <a:pPr algn="ctr"/>
            <a:r>
              <a:rPr lang="en-US" dirty="0">
                <a:latin typeface="Arial Rounded MT Bold" panose="020F0704030504030204" pitchFamily="34" charset="0"/>
                <a:hlinkClick r:id="rId5"/>
              </a:rPr>
              <a:t>hrothrock@usf.edu</a:t>
            </a:r>
            <a:endParaRPr lang="en-US" dirty="0">
              <a:latin typeface="Arial Rounded MT Bold" panose="020F0704030504030204" pitchFamily="34" charset="0"/>
            </a:endParaRPr>
          </a:p>
          <a:p>
            <a:pPr algn="ctr"/>
            <a:endParaRPr lang="en-US" dirty="0">
              <a:latin typeface="Arial Rounded MT Bold" panose="020F0704030504030204" pitchFamily="34" charset="0"/>
            </a:endParaRPr>
          </a:p>
        </p:txBody>
      </p:sp>
    </p:spTree>
    <p:extLst>
      <p:ext uri="{BB962C8B-B14F-4D97-AF65-F5344CB8AC3E}">
        <p14:creationId xmlns:p14="http://schemas.microsoft.com/office/powerpoint/2010/main" val="125571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14590" y="140645"/>
            <a:ext cx="5092181" cy="6576709"/>
          </a:xfrm>
          <a:prstGeom prst="rect">
            <a:avLst/>
          </a:prstGeom>
        </p:spPr>
      </p:pic>
      <p:sp>
        <p:nvSpPr>
          <p:cNvPr id="3" name="Title 2">
            <a:extLst>
              <a:ext uri="{FF2B5EF4-FFF2-40B4-BE49-F238E27FC236}">
                <a16:creationId xmlns:a16="http://schemas.microsoft.com/office/drawing/2014/main" id="{5AC67A69-4F01-47DB-BEDC-15FEA4BFBF48}"/>
              </a:ext>
            </a:extLst>
          </p:cNvPr>
          <p:cNvSpPr>
            <a:spLocks noGrp="1"/>
          </p:cNvSpPr>
          <p:nvPr>
            <p:ph type="title"/>
          </p:nvPr>
        </p:nvSpPr>
        <p:spPr>
          <a:xfrm>
            <a:off x="516834" y="2039235"/>
            <a:ext cx="3852041" cy="1834056"/>
          </a:xfrm>
        </p:spPr>
        <p:txBody>
          <a:bodyPr vert="horz" lIns="91440" tIns="45720" rIns="91440" bIns="45720" rtlCol="0" anchor="b">
            <a:normAutofit/>
          </a:bodyPr>
          <a:lstStyle/>
          <a:p>
            <a:pPr algn="ctr"/>
            <a:r>
              <a:rPr lang="en-US" sz="4400" dirty="0">
                <a:solidFill>
                  <a:schemeClr val="tx1"/>
                </a:solidFill>
              </a:rPr>
              <a:t>Who is using the SDGs?</a:t>
            </a:r>
          </a:p>
        </p:txBody>
      </p:sp>
    </p:spTree>
    <p:extLst>
      <p:ext uri="{BB962C8B-B14F-4D97-AF65-F5344CB8AC3E}">
        <p14:creationId xmlns:p14="http://schemas.microsoft.com/office/powerpoint/2010/main" val="938753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59F617-8812-41E9-A83D-15674F30E4ED}"/>
              </a:ext>
            </a:extLst>
          </p:cNvPr>
          <p:cNvPicPr>
            <a:picLocks noChangeAspect="1"/>
          </p:cNvPicPr>
          <p:nvPr/>
        </p:nvPicPr>
        <p:blipFill>
          <a:blip r:embed="rId2"/>
          <a:stretch>
            <a:fillRect/>
          </a:stretch>
        </p:blipFill>
        <p:spPr>
          <a:xfrm>
            <a:off x="2690192" y="818895"/>
            <a:ext cx="9315106" cy="5220210"/>
          </a:xfrm>
          <a:prstGeom prst="rect">
            <a:avLst/>
          </a:prstGeom>
        </p:spPr>
      </p:pic>
      <p:sp>
        <p:nvSpPr>
          <p:cNvPr id="2" name="Arrow: Pentagon 1">
            <a:extLst>
              <a:ext uri="{FF2B5EF4-FFF2-40B4-BE49-F238E27FC236}">
                <a16:creationId xmlns:a16="http://schemas.microsoft.com/office/drawing/2014/main" id="{008D6582-E5A2-4954-8B07-E3230BC99645}"/>
              </a:ext>
            </a:extLst>
          </p:cNvPr>
          <p:cNvSpPr/>
          <p:nvPr/>
        </p:nvSpPr>
        <p:spPr>
          <a:xfrm>
            <a:off x="0" y="1298713"/>
            <a:ext cx="2956406" cy="3432313"/>
          </a:xfrm>
          <a:prstGeom prst="homePlate">
            <a:avLst>
              <a:gd name="adj" fmla="val 49043"/>
            </a:avLst>
          </a:prstGeom>
          <a:ln/>
          <a:scene3d>
            <a:camera prst="isometricOffAxis1Right"/>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chemeClr val="tx1"/>
                </a:solidFill>
              </a:rPr>
              <a:t>Ambitious – Coca Cola is trying to implement all 17!!</a:t>
            </a:r>
          </a:p>
        </p:txBody>
      </p:sp>
    </p:spTree>
    <p:extLst>
      <p:ext uri="{BB962C8B-B14F-4D97-AF65-F5344CB8AC3E}">
        <p14:creationId xmlns:p14="http://schemas.microsoft.com/office/powerpoint/2010/main" val="3589408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6961B-3B45-4433-9240-D038BFCAFED2}"/>
              </a:ext>
            </a:extLst>
          </p:cNvPr>
          <p:cNvSpPr>
            <a:spLocks noGrp="1"/>
          </p:cNvSpPr>
          <p:nvPr>
            <p:ph type="title"/>
          </p:nvPr>
        </p:nvSpPr>
        <p:spPr>
          <a:xfrm>
            <a:off x="1029621" y="580057"/>
            <a:ext cx="11162379" cy="746846"/>
          </a:xfrm>
        </p:spPr>
        <p:txBody>
          <a:bodyPr/>
          <a:lstStyle/>
          <a:p>
            <a:r>
              <a:rPr lang="en-US" sz="4000" dirty="0"/>
              <a:t>Using the SDGs for Sustainable Development</a:t>
            </a:r>
          </a:p>
        </p:txBody>
      </p:sp>
      <p:sp>
        <p:nvSpPr>
          <p:cNvPr id="6" name="Oval 5">
            <a:extLst>
              <a:ext uri="{FF2B5EF4-FFF2-40B4-BE49-F238E27FC236}">
                <a16:creationId xmlns:a16="http://schemas.microsoft.com/office/drawing/2014/main" id="{75A5F977-8F0F-4FCE-A3A1-B44CFDD32D04}"/>
              </a:ext>
            </a:extLst>
          </p:cNvPr>
          <p:cNvSpPr/>
          <p:nvPr/>
        </p:nvSpPr>
        <p:spPr>
          <a:xfrm>
            <a:off x="696686" y="1801265"/>
            <a:ext cx="5673969" cy="1716258"/>
          </a:xfrm>
          <a:prstGeom prst="ellipse">
            <a:avLst/>
          </a:prstGeom>
          <a:solidFill>
            <a:srgbClr val="067F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Resource depletion</a:t>
            </a:r>
          </a:p>
        </p:txBody>
      </p:sp>
      <p:sp>
        <p:nvSpPr>
          <p:cNvPr id="7" name="Oval 6">
            <a:extLst>
              <a:ext uri="{FF2B5EF4-FFF2-40B4-BE49-F238E27FC236}">
                <a16:creationId xmlns:a16="http://schemas.microsoft.com/office/drawing/2014/main" id="{83117C14-2A05-4B0B-B0EE-76C7A974059E}"/>
              </a:ext>
            </a:extLst>
          </p:cNvPr>
          <p:cNvSpPr/>
          <p:nvPr/>
        </p:nvSpPr>
        <p:spPr>
          <a:xfrm>
            <a:off x="5516137" y="2326072"/>
            <a:ext cx="5673969" cy="1716258"/>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Mass consumption</a:t>
            </a:r>
          </a:p>
        </p:txBody>
      </p:sp>
      <p:sp>
        <p:nvSpPr>
          <p:cNvPr id="8" name="Oval 7">
            <a:extLst>
              <a:ext uri="{FF2B5EF4-FFF2-40B4-BE49-F238E27FC236}">
                <a16:creationId xmlns:a16="http://schemas.microsoft.com/office/drawing/2014/main" id="{1D6C4A81-6060-4B9B-AE30-EACFF52E1C1B}"/>
              </a:ext>
            </a:extLst>
          </p:cNvPr>
          <p:cNvSpPr/>
          <p:nvPr/>
        </p:nvSpPr>
        <p:spPr>
          <a:xfrm>
            <a:off x="4979672" y="3595178"/>
            <a:ext cx="5673969" cy="1716258"/>
          </a:xfrm>
          <a:prstGeom prst="ellipse">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Pollution</a:t>
            </a:r>
          </a:p>
        </p:txBody>
      </p:sp>
      <p:sp>
        <p:nvSpPr>
          <p:cNvPr id="9" name="Oval 8">
            <a:extLst>
              <a:ext uri="{FF2B5EF4-FFF2-40B4-BE49-F238E27FC236}">
                <a16:creationId xmlns:a16="http://schemas.microsoft.com/office/drawing/2014/main" id="{6237F6DD-C960-4C35-84C5-8BA6044DC69D}"/>
              </a:ext>
            </a:extLst>
          </p:cNvPr>
          <p:cNvSpPr/>
          <p:nvPr/>
        </p:nvSpPr>
        <p:spPr>
          <a:xfrm>
            <a:off x="802703" y="3070371"/>
            <a:ext cx="5673969" cy="1716258"/>
          </a:xfrm>
          <a:prstGeom prst="ellipse">
            <a:avLst/>
          </a:prstGeom>
          <a:solidFill>
            <a:srgbClr val="014E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Climate change</a:t>
            </a:r>
          </a:p>
        </p:txBody>
      </p:sp>
      <p:sp>
        <p:nvSpPr>
          <p:cNvPr id="10" name="TextBox 9">
            <a:extLst>
              <a:ext uri="{FF2B5EF4-FFF2-40B4-BE49-F238E27FC236}">
                <a16:creationId xmlns:a16="http://schemas.microsoft.com/office/drawing/2014/main" id="{18D8F17A-BCBE-419A-BC79-7A55E86D0AD0}"/>
              </a:ext>
            </a:extLst>
          </p:cNvPr>
          <p:cNvSpPr txBox="1"/>
          <p:nvPr/>
        </p:nvSpPr>
        <p:spPr>
          <a:xfrm>
            <a:off x="1629507" y="5634414"/>
            <a:ext cx="8932985" cy="954107"/>
          </a:xfrm>
          <a:prstGeom prst="rect">
            <a:avLst/>
          </a:prstGeom>
          <a:noFill/>
        </p:spPr>
        <p:txBody>
          <a:bodyPr wrap="square" rtlCol="0">
            <a:spAutoFit/>
          </a:bodyPr>
          <a:lstStyle/>
          <a:p>
            <a:pPr algn="ctr"/>
            <a:r>
              <a:rPr lang="en-US" sz="2800" b="1" dirty="0"/>
              <a:t>Apply sustainable development lens to Florida</a:t>
            </a:r>
          </a:p>
          <a:p>
            <a:pPr algn="ctr"/>
            <a:r>
              <a:rPr lang="en-US" sz="2800" b="1" dirty="0"/>
              <a:t>What are the two largest industries in the state? </a:t>
            </a:r>
          </a:p>
        </p:txBody>
      </p:sp>
    </p:spTree>
    <p:extLst>
      <p:ext uri="{BB962C8B-B14F-4D97-AF65-F5344CB8AC3E}">
        <p14:creationId xmlns:p14="http://schemas.microsoft.com/office/powerpoint/2010/main" val="239313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7E33A-4414-4013-A8AE-62AB5DCC4D25}"/>
              </a:ext>
            </a:extLst>
          </p:cNvPr>
          <p:cNvPicPr>
            <a:picLocks noChangeAspect="1"/>
          </p:cNvPicPr>
          <p:nvPr/>
        </p:nvPicPr>
        <p:blipFill>
          <a:blip r:embed="rId2"/>
          <a:stretch>
            <a:fillRect/>
          </a:stretch>
        </p:blipFill>
        <p:spPr>
          <a:xfrm>
            <a:off x="4621201" y="756150"/>
            <a:ext cx="7570799" cy="5477924"/>
          </a:xfrm>
          <a:prstGeom prst="rect">
            <a:avLst/>
          </a:prstGeom>
        </p:spPr>
      </p:pic>
      <p:sp>
        <p:nvSpPr>
          <p:cNvPr id="3" name="Title 2">
            <a:extLst>
              <a:ext uri="{FF2B5EF4-FFF2-40B4-BE49-F238E27FC236}">
                <a16:creationId xmlns:a16="http://schemas.microsoft.com/office/drawing/2014/main" id="{0E773FB3-AA5E-4422-B7FD-BBA90FD606DF}"/>
              </a:ext>
            </a:extLst>
          </p:cNvPr>
          <p:cNvSpPr>
            <a:spLocks noGrp="1"/>
          </p:cNvSpPr>
          <p:nvPr>
            <p:ph type="title"/>
          </p:nvPr>
        </p:nvSpPr>
        <p:spPr>
          <a:xfrm>
            <a:off x="528698" y="623926"/>
            <a:ext cx="4192885" cy="746846"/>
          </a:xfrm>
        </p:spPr>
        <p:txBody>
          <a:bodyPr/>
          <a:lstStyle/>
          <a:p>
            <a:r>
              <a:rPr lang="en-US" dirty="0"/>
              <a:t>Ecotourism Development in Florida</a:t>
            </a:r>
          </a:p>
        </p:txBody>
      </p:sp>
      <p:sp>
        <p:nvSpPr>
          <p:cNvPr id="4" name="Text Placeholder 3">
            <a:extLst>
              <a:ext uri="{FF2B5EF4-FFF2-40B4-BE49-F238E27FC236}">
                <a16:creationId xmlns:a16="http://schemas.microsoft.com/office/drawing/2014/main" id="{13145DA6-E2B2-478E-A8C0-F57198D133A5}"/>
              </a:ext>
            </a:extLst>
          </p:cNvPr>
          <p:cNvSpPr>
            <a:spLocks noGrp="1"/>
          </p:cNvSpPr>
          <p:nvPr>
            <p:ph type="body" idx="1"/>
          </p:nvPr>
        </p:nvSpPr>
        <p:spPr>
          <a:xfrm>
            <a:off x="477218" y="3473845"/>
            <a:ext cx="3666765" cy="1994392"/>
          </a:xfrm>
        </p:spPr>
        <p:txBody>
          <a:bodyPr/>
          <a:lstStyle/>
          <a:p>
            <a:r>
              <a:rPr lang="en-US" sz="3600" dirty="0"/>
              <a:t>Compared to other countries and regions – far behind!</a:t>
            </a:r>
          </a:p>
        </p:txBody>
      </p:sp>
    </p:spTree>
    <p:extLst>
      <p:ext uri="{BB962C8B-B14F-4D97-AF65-F5344CB8AC3E}">
        <p14:creationId xmlns:p14="http://schemas.microsoft.com/office/powerpoint/2010/main" val="4062525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AE80E-B138-498D-9163-31D6C874F363}"/>
              </a:ext>
            </a:extLst>
          </p:cNvPr>
          <p:cNvSpPr>
            <a:spLocks noGrp="1"/>
          </p:cNvSpPr>
          <p:nvPr>
            <p:ph idx="1"/>
          </p:nvPr>
        </p:nvSpPr>
        <p:spPr>
          <a:xfrm>
            <a:off x="341308" y="394872"/>
            <a:ext cx="8746421" cy="5537264"/>
          </a:xfrm>
        </p:spPr>
        <p:txBody>
          <a:bodyPr>
            <a:noAutofit/>
          </a:bodyPr>
          <a:lstStyle/>
          <a:p>
            <a:r>
              <a:rPr lang="en-US" sz="2800" b="1" dirty="0">
                <a:solidFill>
                  <a:schemeClr val="accent4">
                    <a:lumMod val="75000"/>
                  </a:schemeClr>
                </a:solidFill>
              </a:rPr>
              <a:t>TIES, 1990: </a:t>
            </a:r>
            <a:r>
              <a:rPr lang="en-US" sz="2800" b="1" dirty="0"/>
              <a:t>“</a:t>
            </a:r>
            <a:r>
              <a:rPr lang="en-US" sz="2800" b="1" i="1" dirty="0"/>
              <a:t>Responsible travel to natural areas that conserves the environment and improves the well-being of local people.” </a:t>
            </a:r>
          </a:p>
          <a:p>
            <a:r>
              <a:rPr lang="en-US" sz="2800" b="1" dirty="0">
                <a:solidFill>
                  <a:schemeClr val="accent4">
                    <a:lumMod val="75000"/>
                  </a:schemeClr>
                </a:solidFill>
              </a:rPr>
              <a:t>Martha Honey, 2008: </a:t>
            </a:r>
          </a:p>
          <a:p>
            <a:pPr marL="0" indent="0">
              <a:buNone/>
            </a:pPr>
            <a:r>
              <a:rPr lang="en-US" sz="2800" b="1" dirty="0"/>
              <a:t>“</a:t>
            </a:r>
            <a:r>
              <a:rPr lang="en-US" sz="2800" b="1" i="1" dirty="0"/>
              <a:t>Ecotourism is travel to fragile, pristine, and usually protected areas that strives to be low impact and (often) small scale. It helps educate the traveler, provides funds for conservation, directly benefits the economic development and political empowerment of local communities, and fosters respect for different cultures and for human rights</a:t>
            </a:r>
            <a:r>
              <a:rPr lang="en-US" sz="2800" b="1" dirty="0"/>
              <a:t>”</a:t>
            </a:r>
          </a:p>
        </p:txBody>
      </p:sp>
      <p:pic>
        <p:nvPicPr>
          <p:cNvPr id="11" name="Picture 10">
            <a:extLst>
              <a:ext uri="{FF2B5EF4-FFF2-40B4-BE49-F238E27FC236}">
                <a16:creationId xmlns:a16="http://schemas.microsoft.com/office/drawing/2014/main" id="{17AC92B9-A27D-4226-A1BD-14649F39851E}"/>
              </a:ext>
            </a:extLst>
          </p:cNvPr>
          <p:cNvPicPr>
            <a:picLocks noChangeAspect="1"/>
          </p:cNvPicPr>
          <p:nvPr/>
        </p:nvPicPr>
        <p:blipFill>
          <a:blip r:embed="rId2"/>
          <a:stretch>
            <a:fillRect/>
          </a:stretch>
        </p:blipFill>
        <p:spPr>
          <a:xfrm>
            <a:off x="9104182" y="239150"/>
            <a:ext cx="2369746" cy="2369746"/>
          </a:xfrm>
          <a:prstGeom prst="rect">
            <a:avLst/>
          </a:prstGeom>
        </p:spPr>
      </p:pic>
      <p:pic>
        <p:nvPicPr>
          <p:cNvPr id="12" name="Picture 11">
            <a:extLst>
              <a:ext uri="{FF2B5EF4-FFF2-40B4-BE49-F238E27FC236}">
                <a16:creationId xmlns:a16="http://schemas.microsoft.com/office/drawing/2014/main" id="{05ED69C4-F224-40FC-946D-55FC7D00A583}"/>
              </a:ext>
            </a:extLst>
          </p:cNvPr>
          <p:cNvPicPr>
            <a:picLocks noChangeAspect="1"/>
          </p:cNvPicPr>
          <p:nvPr/>
        </p:nvPicPr>
        <p:blipFill>
          <a:blip r:embed="rId3"/>
          <a:stretch>
            <a:fillRect/>
          </a:stretch>
        </p:blipFill>
        <p:spPr>
          <a:xfrm>
            <a:off x="9087729" y="2924354"/>
            <a:ext cx="2462997" cy="3694496"/>
          </a:xfrm>
          <a:prstGeom prst="rect">
            <a:avLst/>
          </a:prstGeom>
        </p:spPr>
      </p:pic>
    </p:spTree>
    <p:extLst>
      <p:ext uri="{BB962C8B-B14F-4D97-AF65-F5344CB8AC3E}">
        <p14:creationId xmlns:p14="http://schemas.microsoft.com/office/powerpoint/2010/main" val="122951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3B30-0957-417A-8AB6-A5B88902A56E}"/>
              </a:ext>
            </a:extLst>
          </p:cNvPr>
          <p:cNvSpPr>
            <a:spLocks noGrp="1"/>
          </p:cNvSpPr>
          <p:nvPr>
            <p:ph type="title"/>
          </p:nvPr>
        </p:nvSpPr>
        <p:spPr>
          <a:xfrm>
            <a:off x="1280065" y="72793"/>
            <a:ext cx="9971642" cy="924475"/>
          </a:xfrm>
        </p:spPr>
        <p:txBody>
          <a:bodyPr/>
          <a:lstStyle/>
          <a:p>
            <a:r>
              <a:rPr lang="en-US" dirty="0"/>
              <a:t>How to identify Ecotourism – there is overlap..</a:t>
            </a:r>
          </a:p>
        </p:txBody>
      </p:sp>
      <p:sp>
        <p:nvSpPr>
          <p:cNvPr id="3" name="Content Placeholder 2">
            <a:extLst>
              <a:ext uri="{FF2B5EF4-FFF2-40B4-BE49-F238E27FC236}">
                <a16:creationId xmlns:a16="http://schemas.microsoft.com/office/drawing/2014/main" id="{FCECA621-63AD-4DC6-B893-1FF4B01761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893073-3250-47BF-B031-2B952417373C}"/>
              </a:ext>
            </a:extLst>
          </p:cNvPr>
          <p:cNvPicPr>
            <a:picLocks noChangeAspect="1"/>
          </p:cNvPicPr>
          <p:nvPr/>
        </p:nvPicPr>
        <p:blipFill>
          <a:blip r:embed="rId2"/>
          <a:stretch>
            <a:fillRect/>
          </a:stretch>
        </p:blipFill>
        <p:spPr>
          <a:xfrm>
            <a:off x="667275" y="886265"/>
            <a:ext cx="11109254" cy="6062707"/>
          </a:xfrm>
          <a:prstGeom prst="rect">
            <a:avLst/>
          </a:prstGeom>
        </p:spPr>
      </p:pic>
      <p:sp>
        <p:nvSpPr>
          <p:cNvPr id="5" name="TextBox 4">
            <a:extLst>
              <a:ext uri="{FF2B5EF4-FFF2-40B4-BE49-F238E27FC236}">
                <a16:creationId xmlns:a16="http://schemas.microsoft.com/office/drawing/2014/main" id="{EDA8C0A4-017D-467D-9E93-68414A4567C0}"/>
              </a:ext>
            </a:extLst>
          </p:cNvPr>
          <p:cNvSpPr txBox="1"/>
          <p:nvPr/>
        </p:nvSpPr>
        <p:spPr>
          <a:xfrm>
            <a:off x="10151166" y="6488668"/>
            <a:ext cx="5075582" cy="369332"/>
          </a:xfrm>
          <a:prstGeom prst="rect">
            <a:avLst/>
          </a:prstGeom>
          <a:noFill/>
        </p:spPr>
        <p:txBody>
          <a:bodyPr wrap="square" rtlCol="0">
            <a:spAutoFit/>
          </a:bodyPr>
          <a:lstStyle/>
          <a:p>
            <a:r>
              <a:rPr lang="en-US" dirty="0"/>
              <a:t>From CREST</a:t>
            </a:r>
          </a:p>
        </p:txBody>
      </p:sp>
    </p:spTree>
    <p:extLst>
      <p:ext uri="{BB962C8B-B14F-4D97-AF65-F5344CB8AC3E}">
        <p14:creationId xmlns:p14="http://schemas.microsoft.com/office/powerpoint/2010/main" val="122232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1F2BA5-775B-4AB1-8387-2410AA5BD36D}"/>
              </a:ext>
            </a:extLst>
          </p:cNvPr>
          <p:cNvPicPr>
            <a:picLocks noChangeAspect="1"/>
          </p:cNvPicPr>
          <p:nvPr/>
        </p:nvPicPr>
        <p:blipFill>
          <a:blip r:embed="rId2"/>
          <a:stretch>
            <a:fillRect/>
          </a:stretch>
        </p:blipFill>
        <p:spPr>
          <a:xfrm>
            <a:off x="915254" y="3820160"/>
            <a:ext cx="10591264" cy="2150452"/>
          </a:xfrm>
          <a:prstGeom prst="rect">
            <a:avLst/>
          </a:prstGeom>
        </p:spPr>
      </p:pic>
      <p:pic>
        <p:nvPicPr>
          <p:cNvPr id="6" name="Picture 5">
            <a:extLst>
              <a:ext uri="{FF2B5EF4-FFF2-40B4-BE49-F238E27FC236}">
                <a16:creationId xmlns:a16="http://schemas.microsoft.com/office/drawing/2014/main" id="{4B62F1D3-4059-4F6A-BD36-339D6F547F74}"/>
              </a:ext>
            </a:extLst>
          </p:cNvPr>
          <p:cNvPicPr>
            <a:picLocks noChangeAspect="1"/>
          </p:cNvPicPr>
          <p:nvPr/>
        </p:nvPicPr>
        <p:blipFill>
          <a:blip r:embed="rId3"/>
          <a:stretch>
            <a:fillRect/>
          </a:stretch>
        </p:blipFill>
        <p:spPr>
          <a:xfrm>
            <a:off x="2515092" y="2481381"/>
            <a:ext cx="7161816" cy="1257757"/>
          </a:xfrm>
          <a:prstGeom prst="rect">
            <a:avLst/>
          </a:prstGeom>
        </p:spPr>
      </p:pic>
      <p:sp>
        <p:nvSpPr>
          <p:cNvPr id="7" name="Rectangle 6">
            <a:extLst>
              <a:ext uri="{FF2B5EF4-FFF2-40B4-BE49-F238E27FC236}">
                <a16:creationId xmlns:a16="http://schemas.microsoft.com/office/drawing/2014/main" id="{1166FBD2-A9CC-410C-91F0-0B4A53598972}"/>
              </a:ext>
            </a:extLst>
          </p:cNvPr>
          <p:cNvSpPr/>
          <p:nvPr/>
        </p:nvSpPr>
        <p:spPr>
          <a:xfrm>
            <a:off x="2107809" y="6038502"/>
            <a:ext cx="9120554" cy="369332"/>
          </a:xfrm>
          <a:prstGeom prst="rect">
            <a:avLst/>
          </a:prstGeom>
        </p:spPr>
        <p:txBody>
          <a:bodyPr wrap="square">
            <a:spAutoFit/>
          </a:bodyPr>
          <a:lstStyle/>
          <a:p>
            <a:r>
              <a:rPr lang="en-US" dirty="0">
                <a:hlinkClick r:id="rId4"/>
              </a:rPr>
              <a:t>https://www.tandfonline.com/doi/full/10.1080/03098265.2010.548086</a:t>
            </a:r>
            <a:r>
              <a:rPr lang="en-US" dirty="0"/>
              <a:t> </a:t>
            </a:r>
          </a:p>
        </p:txBody>
      </p:sp>
      <p:sp>
        <p:nvSpPr>
          <p:cNvPr id="4" name="Oval 3">
            <a:extLst>
              <a:ext uri="{FF2B5EF4-FFF2-40B4-BE49-F238E27FC236}">
                <a16:creationId xmlns:a16="http://schemas.microsoft.com/office/drawing/2014/main" id="{62B3BCCF-1623-48FB-B98D-A19EFA53FA97}"/>
              </a:ext>
            </a:extLst>
          </p:cNvPr>
          <p:cNvSpPr/>
          <p:nvPr/>
        </p:nvSpPr>
        <p:spPr>
          <a:xfrm>
            <a:off x="3953022" y="450166"/>
            <a:ext cx="914400" cy="647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E05C138D-4D45-4C06-8163-8BD6F58F1FEE}"/>
              </a:ext>
            </a:extLst>
          </p:cNvPr>
          <p:cNvSpPr/>
          <p:nvPr/>
        </p:nvSpPr>
        <p:spPr>
          <a:xfrm>
            <a:off x="5753686" y="91074"/>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90F19D94-61A9-47FF-AF95-B35A9609783F}"/>
              </a:ext>
            </a:extLst>
          </p:cNvPr>
          <p:cNvSpPr/>
          <p:nvPr/>
        </p:nvSpPr>
        <p:spPr>
          <a:xfrm>
            <a:off x="2950113" y="145575"/>
            <a:ext cx="5936175" cy="2026684"/>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All disciplines are embracing and catching up with SUSTAINABILITY EDUCATION!</a:t>
            </a:r>
          </a:p>
        </p:txBody>
      </p:sp>
    </p:spTree>
    <p:extLst>
      <p:ext uri="{BB962C8B-B14F-4D97-AF65-F5344CB8AC3E}">
        <p14:creationId xmlns:p14="http://schemas.microsoft.com/office/powerpoint/2010/main" val="2376374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E2D70-1543-479C-ABF5-6C0F1F0A8818}"/>
              </a:ext>
            </a:extLst>
          </p:cNvPr>
          <p:cNvSpPr>
            <a:spLocks noGrp="1"/>
          </p:cNvSpPr>
          <p:nvPr>
            <p:ph type="title"/>
          </p:nvPr>
        </p:nvSpPr>
        <p:spPr>
          <a:xfrm>
            <a:off x="347251" y="1654827"/>
            <a:ext cx="3465092" cy="924475"/>
          </a:xfrm>
        </p:spPr>
        <p:txBody>
          <a:bodyPr/>
          <a:lstStyle/>
          <a:p>
            <a:r>
              <a:rPr lang="en-US" dirty="0"/>
              <a:t>How Big is Ecotourism?</a:t>
            </a:r>
          </a:p>
        </p:txBody>
      </p:sp>
      <p:sp useBgFill="1">
        <p:nvSpPr>
          <p:cNvPr id="3" name="Content Placeholder 2">
            <a:extLst>
              <a:ext uri="{FF2B5EF4-FFF2-40B4-BE49-F238E27FC236}">
                <a16:creationId xmlns:a16="http://schemas.microsoft.com/office/drawing/2014/main" id="{7474F0FF-A7D6-4C8D-8FCF-C1C31191A9F4}"/>
              </a:ext>
            </a:extLst>
          </p:cNvPr>
          <p:cNvSpPr>
            <a:spLocks noGrp="1"/>
          </p:cNvSpPr>
          <p:nvPr>
            <p:ph idx="1"/>
          </p:nvPr>
        </p:nvSpPr>
        <p:spPr>
          <a:xfrm>
            <a:off x="347251" y="4087959"/>
            <a:ext cx="11300797" cy="4051437"/>
          </a:xfrm>
        </p:spPr>
        <p:txBody>
          <a:bodyPr/>
          <a:lstStyle/>
          <a:p>
            <a:endParaRPr lang="en-US" sz="900" b="1" dirty="0">
              <a:solidFill>
                <a:schemeClr val="tx1"/>
              </a:solidFill>
            </a:endParaRPr>
          </a:p>
          <a:p>
            <a:pPr lvl="1">
              <a:buFont typeface="Wingdings" panose="05000000000000000000" pitchFamily="2" charset="2"/>
              <a:buChar char="v"/>
            </a:pPr>
            <a:r>
              <a:rPr lang="en-US" sz="2800" b="1" dirty="0">
                <a:solidFill>
                  <a:schemeClr val="tx1"/>
                </a:solidFill>
              </a:rPr>
              <a:t> 6% of World GDP</a:t>
            </a:r>
          </a:p>
          <a:p>
            <a:pPr lvl="1">
              <a:buFont typeface="Wingdings" panose="05000000000000000000" pitchFamily="2" charset="2"/>
              <a:buChar char="v"/>
            </a:pPr>
            <a:r>
              <a:rPr lang="en-US" sz="2800" b="1" dirty="0">
                <a:solidFill>
                  <a:schemeClr val="tx1"/>
                </a:solidFill>
              </a:rPr>
              <a:t> One of the fastest growing sectors of tourism</a:t>
            </a:r>
          </a:p>
          <a:p>
            <a:pPr lvl="1">
              <a:buFont typeface="Wingdings" panose="05000000000000000000" pitchFamily="2" charset="2"/>
              <a:buChar char="v"/>
            </a:pPr>
            <a:r>
              <a:rPr lang="en-US" sz="2800" b="1" dirty="0">
                <a:solidFill>
                  <a:schemeClr val="tx1"/>
                </a:solidFill>
              </a:rPr>
              <a:t> Realization that tourism is not a “smokestack-less” industry   </a:t>
            </a:r>
          </a:p>
          <a:p>
            <a:endParaRPr lang="en-US" dirty="0"/>
          </a:p>
        </p:txBody>
      </p:sp>
      <p:pic>
        <p:nvPicPr>
          <p:cNvPr id="5" name="Picture 4">
            <a:extLst>
              <a:ext uri="{FF2B5EF4-FFF2-40B4-BE49-F238E27FC236}">
                <a16:creationId xmlns:a16="http://schemas.microsoft.com/office/drawing/2014/main" id="{E06A9299-A417-420E-B49D-E262C9396F15}"/>
              </a:ext>
            </a:extLst>
          </p:cNvPr>
          <p:cNvPicPr>
            <a:picLocks noChangeAspect="1"/>
          </p:cNvPicPr>
          <p:nvPr/>
        </p:nvPicPr>
        <p:blipFill>
          <a:blip r:embed="rId2"/>
          <a:stretch>
            <a:fillRect/>
          </a:stretch>
        </p:blipFill>
        <p:spPr>
          <a:xfrm>
            <a:off x="3812343" y="11144"/>
            <a:ext cx="8214783" cy="3908003"/>
          </a:xfrm>
          <a:prstGeom prst="rect">
            <a:avLst/>
          </a:prstGeom>
        </p:spPr>
      </p:pic>
    </p:spTree>
    <p:extLst>
      <p:ext uri="{BB962C8B-B14F-4D97-AF65-F5344CB8AC3E}">
        <p14:creationId xmlns:p14="http://schemas.microsoft.com/office/powerpoint/2010/main" val="4208775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9BF1-43ED-47D9-B6A3-1D9334B56A2D}"/>
              </a:ext>
            </a:extLst>
          </p:cNvPr>
          <p:cNvSpPr>
            <a:spLocks noGrp="1"/>
          </p:cNvSpPr>
          <p:nvPr>
            <p:ph type="title"/>
          </p:nvPr>
        </p:nvSpPr>
        <p:spPr>
          <a:xfrm>
            <a:off x="617054" y="158891"/>
            <a:ext cx="9500151" cy="924475"/>
          </a:xfrm>
        </p:spPr>
        <p:txBody>
          <a:bodyPr/>
          <a:lstStyle/>
          <a:p>
            <a:r>
              <a:rPr lang="en-US" dirty="0"/>
              <a:t>Key Timeline Events</a:t>
            </a:r>
          </a:p>
        </p:txBody>
      </p:sp>
      <p:sp>
        <p:nvSpPr>
          <p:cNvPr id="3" name="Content Placeholder 2">
            <a:extLst>
              <a:ext uri="{FF2B5EF4-FFF2-40B4-BE49-F238E27FC236}">
                <a16:creationId xmlns:a16="http://schemas.microsoft.com/office/drawing/2014/main" id="{93E61B5A-2405-4072-B416-C54E527CFF38}"/>
              </a:ext>
            </a:extLst>
          </p:cNvPr>
          <p:cNvSpPr>
            <a:spLocks noGrp="1"/>
          </p:cNvSpPr>
          <p:nvPr>
            <p:ph idx="1"/>
          </p:nvPr>
        </p:nvSpPr>
        <p:spPr>
          <a:xfrm>
            <a:off x="374602" y="1446140"/>
            <a:ext cx="11442795" cy="5123392"/>
          </a:xfrm>
        </p:spPr>
        <p:txBody>
          <a:bodyPr>
            <a:normAutofit fontScale="85000" lnSpcReduction="20000"/>
          </a:bodyPr>
          <a:lstStyle/>
          <a:p>
            <a:r>
              <a:rPr lang="en-US" sz="2800" b="1" u="sng" dirty="0">
                <a:solidFill>
                  <a:schemeClr val="tx1"/>
                </a:solidFill>
              </a:rPr>
              <a:t>Earth Summit </a:t>
            </a:r>
            <a:r>
              <a:rPr lang="en-US" sz="2800" b="1" dirty="0">
                <a:solidFill>
                  <a:schemeClr val="tx1"/>
                </a:solidFill>
              </a:rPr>
              <a:t>– Rio – 1992 – Agenda 21 </a:t>
            </a:r>
          </a:p>
          <a:p>
            <a:endParaRPr lang="en-US" sz="1100" b="1" dirty="0">
              <a:solidFill>
                <a:schemeClr val="tx1"/>
              </a:solidFill>
            </a:endParaRPr>
          </a:p>
          <a:p>
            <a:r>
              <a:rPr lang="en-US" sz="2800" b="1" u="sng" dirty="0">
                <a:solidFill>
                  <a:schemeClr val="tx1"/>
                </a:solidFill>
              </a:rPr>
              <a:t>UN International Year of Ecotourism </a:t>
            </a:r>
            <a:r>
              <a:rPr lang="en-US" sz="2800" b="1" dirty="0">
                <a:solidFill>
                  <a:schemeClr val="tx1"/>
                </a:solidFill>
              </a:rPr>
              <a:t>2002</a:t>
            </a:r>
          </a:p>
          <a:p>
            <a:endParaRPr lang="en-US" sz="1100" b="1" dirty="0">
              <a:solidFill>
                <a:schemeClr val="tx1"/>
              </a:solidFill>
            </a:endParaRPr>
          </a:p>
          <a:p>
            <a:r>
              <a:rPr lang="en-US" sz="2800" b="1" u="sng" dirty="0">
                <a:solidFill>
                  <a:schemeClr val="tx1"/>
                </a:solidFill>
              </a:rPr>
              <a:t>World Ecotourism Summit </a:t>
            </a:r>
            <a:r>
              <a:rPr lang="en-US" sz="2800" b="1" dirty="0">
                <a:solidFill>
                  <a:schemeClr val="tx1"/>
                </a:solidFill>
              </a:rPr>
              <a:t>– 2002 – Quebec – produced the Quebec Declaration on Ecotourism -- </a:t>
            </a:r>
            <a:r>
              <a:rPr lang="en-US" sz="2800" b="1" dirty="0">
                <a:solidFill>
                  <a:schemeClr val="tx1"/>
                </a:solidFill>
                <a:hlinkClick r:id="rId2"/>
              </a:rPr>
              <a:t>https://www.gdrc.org/uem/eco-tour/quebec-declaration.pdf</a:t>
            </a:r>
            <a:r>
              <a:rPr lang="en-US" sz="2800" b="1" dirty="0">
                <a:solidFill>
                  <a:schemeClr val="tx1"/>
                </a:solidFill>
              </a:rPr>
              <a:t> </a:t>
            </a:r>
          </a:p>
          <a:p>
            <a:endParaRPr lang="en-US" sz="1100" b="1" dirty="0">
              <a:solidFill>
                <a:schemeClr val="tx1"/>
              </a:solidFill>
            </a:endParaRPr>
          </a:p>
          <a:p>
            <a:r>
              <a:rPr lang="en-US" sz="2800" b="1" dirty="0">
                <a:solidFill>
                  <a:schemeClr val="tx1"/>
                </a:solidFill>
              </a:rPr>
              <a:t>TIES: first conference on ecotourism in the US – 2005</a:t>
            </a:r>
          </a:p>
          <a:p>
            <a:endParaRPr lang="en-US" sz="1000" b="1" dirty="0">
              <a:solidFill>
                <a:schemeClr val="tx1"/>
              </a:solidFill>
            </a:endParaRPr>
          </a:p>
          <a:p>
            <a:r>
              <a:rPr lang="en-US" sz="2800" b="1" u="sng" dirty="0">
                <a:solidFill>
                  <a:schemeClr val="tx1"/>
                </a:solidFill>
              </a:rPr>
              <a:t>UN International Year of Sustainable Tourism Development </a:t>
            </a:r>
            <a:r>
              <a:rPr lang="en-US" sz="2800" b="1" dirty="0">
                <a:solidFill>
                  <a:schemeClr val="tx1"/>
                </a:solidFill>
              </a:rPr>
              <a:t>2017 </a:t>
            </a:r>
            <a:r>
              <a:rPr lang="en-US" sz="2800" b="1" dirty="0">
                <a:solidFill>
                  <a:schemeClr val="tx1"/>
                </a:solidFill>
                <a:hlinkClick r:id="rId3"/>
              </a:rPr>
              <a:t>http://www.tourism4development2017.org/</a:t>
            </a:r>
            <a:r>
              <a:rPr lang="en-US" sz="2800" b="1" dirty="0">
                <a:solidFill>
                  <a:schemeClr val="tx1"/>
                </a:solidFill>
              </a:rPr>
              <a:t> </a:t>
            </a:r>
          </a:p>
          <a:p>
            <a:endParaRPr lang="en-US" sz="2400" dirty="0">
              <a:solidFill>
                <a:schemeClr val="tx1"/>
              </a:solidFill>
            </a:endParaRPr>
          </a:p>
        </p:txBody>
      </p:sp>
      <p:pic>
        <p:nvPicPr>
          <p:cNvPr id="5" name="Picture 4"/>
          <p:cNvPicPr>
            <a:picLocks noChangeAspect="1"/>
          </p:cNvPicPr>
          <p:nvPr/>
        </p:nvPicPr>
        <p:blipFill>
          <a:blip r:embed="rId4"/>
          <a:stretch>
            <a:fillRect/>
          </a:stretch>
        </p:blipFill>
        <p:spPr>
          <a:xfrm>
            <a:off x="7865834" y="524785"/>
            <a:ext cx="2811544" cy="2193004"/>
          </a:xfrm>
          <a:prstGeom prst="rect">
            <a:avLst/>
          </a:prstGeom>
        </p:spPr>
      </p:pic>
    </p:spTree>
    <p:extLst>
      <p:ext uri="{BB962C8B-B14F-4D97-AF65-F5344CB8AC3E}">
        <p14:creationId xmlns:p14="http://schemas.microsoft.com/office/powerpoint/2010/main" val="3870092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4229" y="227153"/>
            <a:ext cx="9364174" cy="6630847"/>
          </a:xfrm>
          <a:prstGeom prst="rect">
            <a:avLst/>
          </a:prstGeom>
        </p:spPr>
      </p:pic>
    </p:spTree>
    <p:extLst>
      <p:ext uri="{BB962C8B-B14F-4D97-AF65-F5344CB8AC3E}">
        <p14:creationId xmlns:p14="http://schemas.microsoft.com/office/powerpoint/2010/main" val="2548708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02C3-1D3B-4B1F-AE58-A34906A25E8A}"/>
              </a:ext>
            </a:extLst>
          </p:cNvPr>
          <p:cNvSpPr>
            <a:spLocks noGrp="1"/>
          </p:cNvSpPr>
          <p:nvPr>
            <p:ph type="title"/>
          </p:nvPr>
        </p:nvSpPr>
        <p:spPr>
          <a:xfrm>
            <a:off x="360313" y="71468"/>
            <a:ext cx="11471374" cy="1089529"/>
          </a:xfrm>
        </p:spPr>
        <p:txBody>
          <a:bodyPr/>
          <a:lstStyle/>
          <a:p>
            <a:r>
              <a:rPr lang="en-US" dirty="0"/>
              <a:t>Global Examples – Costa Rica as the benchmark</a:t>
            </a:r>
          </a:p>
        </p:txBody>
      </p:sp>
      <p:sp>
        <p:nvSpPr>
          <p:cNvPr id="3" name="Content Placeholder 2">
            <a:extLst>
              <a:ext uri="{FF2B5EF4-FFF2-40B4-BE49-F238E27FC236}">
                <a16:creationId xmlns:a16="http://schemas.microsoft.com/office/drawing/2014/main" id="{A0C3D68D-C088-4D64-B650-BE129E626AAE}"/>
              </a:ext>
            </a:extLst>
          </p:cNvPr>
          <p:cNvSpPr>
            <a:spLocks noGrp="1"/>
          </p:cNvSpPr>
          <p:nvPr>
            <p:ph idx="1"/>
          </p:nvPr>
        </p:nvSpPr>
        <p:spPr>
          <a:xfrm>
            <a:off x="969050" y="1112172"/>
            <a:ext cx="9500149" cy="5599488"/>
          </a:xfrm>
        </p:spPr>
        <p:txBody>
          <a:bodyPr>
            <a:normAutofit fontScale="92500" lnSpcReduction="10000"/>
          </a:bodyPr>
          <a:lstStyle/>
          <a:p>
            <a:r>
              <a:rPr lang="en-US" sz="2600" b="1" u="sng" dirty="0">
                <a:highlight>
                  <a:srgbClr val="FFFF00"/>
                </a:highlight>
              </a:rPr>
              <a:t>Australia</a:t>
            </a:r>
            <a:r>
              <a:rPr lang="en-US" sz="2600" b="1" dirty="0"/>
              <a:t> – spent $10 million to develop national ecotourism strategy (we can’t even get one in Tampa Bay or Florida!)</a:t>
            </a:r>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dirty="0"/>
          </a:p>
          <a:p>
            <a:endParaRPr lang="en-US" sz="2000" b="1" u="sng" dirty="0">
              <a:highlight>
                <a:srgbClr val="FFFF00"/>
              </a:highlight>
            </a:endParaRPr>
          </a:p>
          <a:p>
            <a:r>
              <a:rPr lang="en-US" sz="2600" b="1" u="sng" dirty="0">
                <a:highlight>
                  <a:srgbClr val="FFFF00"/>
                </a:highlight>
              </a:rPr>
              <a:t>Malawi </a:t>
            </a:r>
            <a:r>
              <a:rPr lang="en-US" sz="2600" b="1" dirty="0"/>
              <a:t>– food crisis – jumpstart the economy with ecotourism and agritourism (we are trying to model this here)</a:t>
            </a:r>
          </a:p>
        </p:txBody>
      </p:sp>
      <p:pic>
        <p:nvPicPr>
          <p:cNvPr id="4" name="Picture 3">
            <a:extLst>
              <a:ext uri="{FF2B5EF4-FFF2-40B4-BE49-F238E27FC236}">
                <a16:creationId xmlns:a16="http://schemas.microsoft.com/office/drawing/2014/main" id="{A9A1EB4E-9C8E-4026-9084-3F8FC8F57737}"/>
              </a:ext>
            </a:extLst>
          </p:cNvPr>
          <p:cNvPicPr>
            <a:picLocks noChangeAspect="1"/>
          </p:cNvPicPr>
          <p:nvPr/>
        </p:nvPicPr>
        <p:blipFill>
          <a:blip r:embed="rId2"/>
          <a:stretch>
            <a:fillRect/>
          </a:stretch>
        </p:blipFill>
        <p:spPr>
          <a:xfrm>
            <a:off x="1989370" y="2070371"/>
            <a:ext cx="7712728" cy="3275801"/>
          </a:xfrm>
          <a:prstGeom prst="rect">
            <a:avLst/>
          </a:prstGeom>
        </p:spPr>
      </p:pic>
    </p:spTree>
    <p:extLst>
      <p:ext uri="{BB962C8B-B14F-4D97-AF65-F5344CB8AC3E}">
        <p14:creationId xmlns:p14="http://schemas.microsoft.com/office/powerpoint/2010/main" val="2886686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50B8-7255-4D5E-9893-98EC47013AC6}"/>
              </a:ext>
            </a:extLst>
          </p:cNvPr>
          <p:cNvSpPr>
            <a:spLocks noGrp="1"/>
          </p:cNvSpPr>
          <p:nvPr>
            <p:ph type="title"/>
          </p:nvPr>
        </p:nvSpPr>
        <p:spPr>
          <a:xfrm>
            <a:off x="155679" y="148123"/>
            <a:ext cx="11880641" cy="1421928"/>
          </a:xfrm>
        </p:spPr>
        <p:txBody>
          <a:bodyPr/>
          <a:lstStyle/>
          <a:p>
            <a:r>
              <a:rPr lang="en-US" dirty="0"/>
              <a:t>Ecotourism in Tampa Bay … beware of greenwashing! </a:t>
            </a:r>
            <a:br>
              <a:rPr lang="en-US" dirty="0"/>
            </a:br>
            <a:endParaRPr lang="en-US" sz="2400" dirty="0"/>
          </a:p>
        </p:txBody>
      </p:sp>
      <p:pic>
        <p:nvPicPr>
          <p:cNvPr id="4" name="Picture 3">
            <a:extLst>
              <a:ext uri="{FF2B5EF4-FFF2-40B4-BE49-F238E27FC236}">
                <a16:creationId xmlns:a16="http://schemas.microsoft.com/office/drawing/2014/main" id="{106A9A59-355C-4F69-AC8A-4C078D531A8C}"/>
              </a:ext>
            </a:extLst>
          </p:cNvPr>
          <p:cNvPicPr>
            <a:picLocks noChangeAspect="1"/>
          </p:cNvPicPr>
          <p:nvPr/>
        </p:nvPicPr>
        <p:blipFill>
          <a:blip r:embed="rId2"/>
          <a:stretch>
            <a:fillRect/>
          </a:stretch>
        </p:blipFill>
        <p:spPr>
          <a:xfrm>
            <a:off x="417931" y="2160460"/>
            <a:ext cx="6390794" cy="3602399"/>
          </a:xfrm>
          <a:prstGeom prst="rect">
            <a:avLst/>
          </a:prstGeom>
        </p:spPr>
      </p:pic>
      <p:sp>
        <p:nvSpPr>
          <p:cNvPr id="5" name="TextBox 4">
            <a:extLst>
              <a:ext uri="{FF2B5EF4-FFF2-40B4-BE49-F238E27FC236}">
                <a16:creationId xmlns:a16="http://schemas.microsoft.com/office/drawing/2014/main" id="{1CDB9E6A-702C-4B42-973A-63A128C33219}"/>
              </a:ext>
            </a:extLst>
          </p:cNvPr>
          <p:cNvSpPr txBox="1"/>
          <p:nvPr/>
        </p:nvSpPr>
        <p:spPr>
          <a:xfrm>
            <a:off x="437033" y="5762859"/>
            <a:ext cx="6751155" cy="646331"/>
          </a:xfrm>
          <a:prstGeom prst="rect">
            <a:avLst/>
          </a:prstGeom>
          <a:noFill/>
        </p:spPr>
        <p:txBody>
          <a:bodyPr wrap="square" rtlCol="0">
            <a:spAutoFit/>
          </a:bodyPr>
          <a:lstStyle/>
          <a:p>
            <a:r>
              <a:rPr lang="en-US" dirty="0">
                <a:hlinkClick r:id="rId3"/>
              </a:rPr>
              <a:t>http://www.tbep.org/enjoy_tampa_bay_responsibly-ecotourism_operators.html</a:t>
            </a:r>
            <a:r>
              <a:rPr lang="en-US" dirty="0"/>
              <a:t> </a:t>
            </a:r>
          </a:p>
        </p:txBody>
      </p:sp>
      <p:pic>
        <p:nvPicPr>
          <p:cNvPr id="6" name="Picture 5">
            <a:extLst>
              <a:ext uri="{FF2B5EF4-FFF2-40B4-BE49-F238E27FC236}">
                <a16:creationId xmlns:a16="http://schemas.microsoft.com/office/drawing/2014/main" id="{FDDC86C5-CA56-4D0A-843A-4BE24CF0F213}"/>
              </a:ext>
            </a:extLst>
          </p:cNvPr>
          <p:cNvPicPr>
            <a:picLocks noChangeAspect="1"/>
          </p:cNvPicPr>
          <p:nvPr/>
        </p:nvPicPr>
        <p:blipFill>
          <a:blip r:embed="rId4"/>
          <a:stretch>
            <a:fillRect/>
          </a:stretch>
        </p:blipFill>
        <p:spPr>
          <a:xfrm>
            <a:off x="6980538" y="1353982"/>
            <a:ext cx="5203483" cy="2194954"/>
          </a:xfrm>
          <a:prstGeom prst="rect">
            <a:avLst/>
          </a:prstGeom>
        </p:spPr>
      </p:pic>
      <p:sp>
        <p:nvSpPr>
          <p:cNvPr id="7" name="TextBox 6">
            <a:extLst>
              <a:ext uri="{FF2B5EF4-FFF2-40B4-BE49-F238E27FC236}">
                <a16:creationId xmlns:a16="http://schemas.microsoft.com/office/drawing/2014/main" id="{9CC4F47D-6618-43EF-B02B-7A26AC3EF795}"/>
              </a:ext>
            </a:extLst>
          </p:cNvPr>
          <p:cNvSpPr txBox="1"/>
          <p:nvPr/>
        </p:nvSpPr>
        <p:spPr>
          <a:xfrm>
            <a:off x="7247308" y="4031912"/>
            <a:ext cx="4669941" cy="923330"/>
          </a:xfrm>
          <a:prstGeom prst="rect">
            <a:avLst/>
          </a:prstGeom>
          <a:noFill/>
        </p:spPr>
        <p:txBody>
          <a:bodyPr wrap="square" rtlCol="0">
            <a:spAutoFit/>
          </a:bodyPr>
          <a:lstStyle/>
          <a:p>
            <a:r>
              <a:rPr lang="en-US" dirty="0">
                <a:hlinkClick r:id="rId5"/>
              </a:rPr>
              <a:t>https://www.visittampabay.com/things-to-do/tampa-outdoors-nature/eco-tourism/</a:t>
            </a:r>
            <a:r>
              <a:rPr lang="en-US" dirty="0"/>
              <a:t> </a:t>
            </a:r>
          </a:p>
        </p:txBody>
      </p:sp>
    </p:spTree>
    <p:extLst>
      <p:ext uri="{BB962C8B-B14F-4D97-AF65-F5344CB8AC3E}">
        <p14:creationId xmlns:p14="http://schemas.microsoft.com/office/powerpoint/2010/main" val="95311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BA3D-48E1-4735-A4A8-A93750DD68D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9394DE8-31B1-4E9D-90C6-A902DF1466ED}"/>
              </a:ext>
            </a:extLst>
          </p:cNvPr>
          <p:cNvPicPr>
            <a:picLocks noChangeAspect="1"/>
          </p:cNvPicPr>
          <p:nvPr/>
        </p:nvPicPr>
        <p:blipFill>
          <a:blip r:embed="rId2"/>
          <a:stretch>
            <a:fillRect/>
          </a:stretch>
        </p:blipFill>
        <p:spPr>
          <a:xfrm>
            <a:off x="220631" y="232929"/>
            <a:ext cx="11625552" cy="4770098"/>
          </a:xfrm>
          <a:prstGeom prst="rect">
            <a:avLst/>
          </a:prstGeom>
        </p:spPr>
      </p:pic>
      <p:pic>
        <p:nvPicPr>
          <p:cNvPr id="5" name="Picture 4">
            <a:extLst>
              <a:ext uri="{FF2B5EF4-FFF2-40B4-BE49-F238E27FC236}">
                <a16:creationId xmlns:a16="http://schemas.microsoft.com/office/drawing/2014/main" id="{EC229E34-B519-4D54-B740-1366B97D2921}"/>
              </a:ext>
            </a:extLst>
          </p:cNvPr>
          <p:cNvPicPr>
            <a:picLocks noChangeAspect="1"/>
          </p:cNvPicPr>
          <p:nvPr/>
        </p:nvPicPr>
        <p:blipFill>
          <a:blip r:embed="rId3"/>
          <a:stretch>
            <a:fillRect/>
          </a:stretch>
        </p:blipFill>
        <p:spPr>
          <a:xfrm>
            <a:off x="621983" y="3203076"/>
            <a:ext cx="1924270" cy="4383768"/>
          </a:xfrm>
          <a:prstGeom prst="rect">
            <a:avLst/>
          </a:prstGeom>
        </p:spPr>
      </p:pic>
      <p:sp>
        <p:nvSpPr>
          <p:cNvPr id="6" name="Rectangle 5">
            <a:extLst>
              <a:ext uri="{FF2B5EF4-FFF2-40B4-BE49-F238E27FC236}">
                <a16:creationId xmlns:a16="http://schemas.microsoft.com/office/drawing/2014/main" id="{7F58D823-8F02-4FAE-92BF-DCF11CCC57BC}"/>
              </a:ext>
            </a:extLst>
          </p:cNvPr>
          <p:cNvSpPr/>
          <p:nvPr/>
        </p:nvSpPr>
        <p:spPr>
          <a:xfrm>
            <a:off x="2947605" y="5270313"/>
            <a:ext cx="3332964" cy="369332"/>
          </a:xfrm>
          <a:prstGeom prst="rect">
            <a:avLst/>
          </a:prstGeom>
        </p:spPr>
        <p:txBody>
          <a:bodyPr wrap="none">
            <a:spAutoFit/>
          </a:bodyPr>
          <a:lstStyle/>
          <a:p>
            <a:r>
              <a:rPr lang="en-US" dirty="0">
                <a:hlinkClick r:id="rId4"/>
              </a:rPr>
              <a:t>https://www.floridasee.org/</a:t>
            </a:r>
            <a:r>
              <a:rPr lang="en-US" dirty="0"/>
              <a:t> </a:t>
            </a:r>
          </a:p>
        </p:txBody>
      </p:sp>
      <p:pic>
        <p:nvPicPr>
          <p:cNvPr id="7" name="Picture 6">
            <a:extLst>
              <a:ext uri="{FF2B5EF4-FFF2-40B4-BE49-F238E27FC236}">
                <a16:creationId xmlns:a16="http://schemas.microsoft.com/office/drawing/2014/main" id="{DE23054B-6E74-46F5-AD13-5958F001F73A}"/>
              </a:ext>
            </a:extLst>
          </p:cNvPr>
          <p:cNvPicPr>
            <a:picLocks noChangeAspect="1"/>
          </p:cNvPicPr>
          <p:nvPr/>
        </p:nvPicPr>
        <p:blipFill>
          <a:blip r:embed="rId5"/>
          <a:stretch>
            <a:fillRect/>
          </a:stretch>
        </p:blipFill>
        <p:spPr>
          <a:xfrm>
            <a:off x="8723890" y="3429000"/>
            <a:ext cx="2601788" cy="3520066"/>
          </a:xfrm>
          <a:prstGeom prst="rect">
            <a:avLst/>
          </a:prstGeom>
        </p:spPr>
      </p:pic>
      <p:sp>
        <p:nvSpPr>
          <p:cNvPr id="8" name="Rectangle 7">
            <a:extLst>
              <a:ext uri="{FF2B5EF4-FFF2-40B4-BE49-F238E27FC236}">
                <a16:creationId xmlns:a16="http://schemas.microsoft.com/office/drawing/2014/main" id="{12463EA5-FFBA-4288-AB45-290E3677A4EC}"/>
              </a:ext>
            </a:extLst>
          </p:cNvPr>
          <p:cNvSpPr/>
          <p:nvPr/>
        </p:nvSpPr>
        <p:spPr>
          <a:xfrm>
            <a:off x="11325678" y="3429000"/>
            <a:ext cx="645691" cy="169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1629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DE2F4-35A9-4FF8-9C6C-1EC72D1149C5}"/>
              </a:ext>
            </a:extLst>
          </p:cNvPr>
          <p:cNvSpPr>
            <a:spLocks noGrp="1"/>
          </p:cNvSpPr>
          <p:nvPr>
            <p:ph type="title"/>
          </p:nvPr>
        </p:nvSpPr>
        <p:spPr>
          <a:xfrm>
            <a:off x="446314" y="250916"/>
            <a:ext cx="11174186" cy="1089529"/>
          </a:xfrm>
        </p:spPr>
        <p:txBody>
          <a:bodyPr/>
          <a:lstStyle/>
          <a:p>
            <a:pPr algn="ctr"/>
            <a:r>
              <a:rPr lang="en-US" dirty="0"/>
              <a:t>Sweetwater Organic Farm - Tampa: </a:t>
            </a:r>
            <a:br>
              <a:rPr lang="en-US" dirty="0"/>
            </a:br>
            <a:r>
              <a:rPr lang="en-US" dirty="0"/>
              <a:t>Sustainable Tourism Development</a:t>
            </a:r>
          </a:p>
        </p:txBody>
      </p:sp>
      <p:sp>
        <p:nvSpPr>
          <p:cNvPr id="3" name="Content Placeholder 2">
            <a:extLst>
              <a:ext uri="{FF2B5EF4-FFF2-40B4-BE49-F238E27FC236}">
                <a16:creationId xmlns:a16="http://schemas.microsoft.com/office/drawing/2014/main" id="{779179BA-E9AA-4E1A-BC6B-4C302A56AB79}"/>
              </a:ext>
            </a:extLst>
          </p:cNvPr>
          <p:cNvSpPr>
            <a:spLocks noGrp="1"/>
          </p:cNvSpPr>
          <p:nvPr>
            <p:ph idx="1"/>
          </p:nvPr>
        </p:nvSpPr>
        <p:spPr>
          <a:xfrm>
            <a:off x="517877" y="1836986"/>
            <a:ext cx="5515530" cy="4770098"/>
          </a:xfrm>
        </p:spPr>
        <p:txBody>
          <a:bodyPr/>
          <a:lstStyle/>
          <a:p>
            <a:r>
              <a:rPr lang="en-US" sz="3200" b="1" dirty="0"/>
              <a:t>Agritourism of a working organic farm</a:t>
            </a:r>
          </a:p>
          <a:p>
            <a:r>
              <a:rPr lang="en-US" sz="3200" b="1" dirty="0"/>
              <a:t>A </a:t>
            </a:r>
            <a:r>
              <a:rPr lang="en-US" sz="3200" b="1" dirty="0" err="1"/>
              <a:t>WWOOFing</a:t>
            </a:r>
            <a:r>
              <a:rPr lang="en-US" sz="3200" b="1" dirty="0"/>
              <a:t> site – </a:t>
            </a:r>
            <a:r>
              <a:rPr lang="en-US" sz="2800" b="1" dirty="0"/>
              <a:t>World Wide Opportunities on Organic Farms</a:t>
            </a:r>
          </a:p>
          <a:p>
            <a:r>
              <a:rPr lang="en-US" sz="3200" b="1" dirty="0"/>
              <a:t>Airbnb Experiences site</a:t>
            </a:r>
          </a:p>
          <a:p>
            <a:r>
              <a:rPr lang="en-US" sz="3200" b="1" dirty="0"/>
              <a:t>Ecotourism site</a:t>
            </a:r>
          </a:p>
        </p:txBody>
      </p:sp>
      <p:pic>
        <p:nvPicPr>
          <p:cNvPr id="4" name="Picture 3">
            <a:extLst>
              <a:ext uri="{FF2B5EF4-FFF2-40B4-BE49-F238E27FC236}">
                <a16:creationId xmlns:a16="http://schemas.microsoft.com/office/drawing/2014/main" id="{7B49A46E-8634-4E2C-8B40-6DE9B878372D}"/>
              </a:ext>
            </a:extLst>
          </p:cNvPr>
          <p:cNvPicPr>
            <a:picLocks noChangeAspect="1"/>
          </p:cNvPicPr>
          <p:nvPr/>
        </p:nvPicPr>
        <p:blipFill>
          <a:blip r:embed="rId2"/>
          <a:stretch>
            <a:fillRect/>
          </a:stretch>
        </p:blipFill>
        <p:spPr>
          <a:xfrm>
            <a:off x="6342698" y="1830667"/>
            <a:ext cx="5132908" cy="3681004"/>
          </a:xfrm>
          <a:prstGeom prst="rect">
            <a:avLst/>
          </a:prstGeom>
        </p:spPr>
      </p:pic>
    </p:spTree>
    <p:extLst>
      <p:ext uri="{BB962C8B-B14F-4D97-AF65-F5344CB8AC3E}">
        <p14:creationId xmlns:p14="http://schemas.microsoft.com/office/powerpoint/2010/main" val="949077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71F9-E10B-472C-8395-6145563098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8AB2CA-6782-479D-A903-8EB29F7976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331FC6-21EB-43EE-B6A8-F65E18FE7470}"/>
              </a:ext>
            </a:extLst>
          </p:cNvPr>
          <p:cNvPicPr>
            <a:picLocks noChangeAspect="1"/>
          </p:cNvPicPr>
          <p:nvPr/>
        </p:nvPicPr>
        <p:blipFill>
          <a:blip r:embed="rId2"/>
          <a:stretch>
            <a:fillRect/>
          </a:stretch>
        </p:blipFill>
        <p:spPr>
          <a:xfrm>
            <a:off x="263531" y="108621"/>
            <a:ext cx="11664937" cy="6640757"/>
          </a:xfrm>
          <a:prstGeom prst="rect">
            <a:avLst/>
          </a:prstGeom>
        </p:spPr>
      </p:pic>
      <p:sp>
        <p:nvSpPr>
          <p:cNvPr id="5" name="Rectangle 4">
            <a:extLst>
              <a:ext uri="{FF2B5EF4-FFF2-40B4-BE49-F238E27FC236}">
                <a16:creationId xmlns:a16="http://schemas.microsoft.com/office/drawing/2014/main" id="{EE964612-3F11-4882-BC98-E24627CD70FB}"/>
              </a:ext>
            </a:extLst>
          </p:cNvPr>
          <p:cNvSpPr/>
          <p:nvPr/>
        </p:nvSpPr>
        <p:spPr>
          <a:xfrm>
            <a:off x="3259016" y="1591361"/>
            <a:ext cx="7362092" cy="369332"/>
          </a:xfrm>
          <a:prstGeom prst="rect">
            <a:avLst/>
          </a:prstGeom>
        </p:spPr>
        <p:txBody>
          <a:bodyPr wrap="square">
            <a:spAutoFit/>
          </a:bodyPr>
          <a:lstStyle/>
          <a:p>
            <a:r>
              <a:rPr lang="en-US" dirty="0">
                <a:hlinkClick r:id="rId3"/>
              </a:rPr>
              <a:t>http://www.sweetwater-organic.org/community-programs/</a:t>
            </a:r>
            <a:r>
              <a:rPr lang="en-US" dirty="0"/>
              <a:t> </a:t>
            </a:r>
          </a:p>
        </p:txBody>
      </p:sp>
    </p:spTree>
    <p:extLst>
      <p:ext uri="{BB962C8B-B14F-4D97-AF65-F5344CB8AC3E}">
        <p14:creationId xmlns:p14="http://schemas.microsoft.com/office/powerpoint/2010/main" val="911073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FAA304-F3AF-4C3E-A06C-5EB05FF3CDD0}"/>
              </a:ext>
            </a:extLst>
          </p:cNvPr>
          <p:cNvPicPr>
            <a:picLocks noChangeAspect="1"/>
          </p:cNvPicPr>
          <p:nvPr/>
        </p:nvPicPr>
        <p:blipFill>
          <a:blip r:embed="rId2"/>
          <a:stretch>
            <a:fillRect/>
          </a:stretch>
        </p:blipFill>
        <p:spPr>
          <a:xfrm>
            <a:off x="247032" y="185393"/>
            <a:ext cx="11697935" cy="4266786"/>
          </a:xfrm>
          <a:prstGeom prst="rect">
            <a:avLst/>
          </a:prstGeom>
        </p:spPr>
      </p:pic>
      <p:sp>
        <p:nvSpPr>
          <p:cNvPr id="5" name="TextBox 4">
            <a:extLst>
              <a:ext uri="{FF2B5EF4-FFF2-40B4-BE49-F238E27FC236}">
                <a16:creationId xmlns:a16="http://schemas.microsoft.com/office/drawing/2014/main" id="{282B10C2-9966-421A-8079-F5A969C7FA02}"/>
              </a:ext>
            </a:extLst>
          </p:cNvPr>
          <p:cNvSpPr txBox="1"/>
          <p:nvPr/>
        </p:nvSpPr>
        <p:spPr>
          <a:xfrm>
            <a:off x="998804" y="4556146"/>
            <a:ext cx="10946163" cy="1815882"/>
          </a:xfrm>
          <a:prstGeom prst="rect">
            <a:avLst/>
          </a:prstGeom>
          <a:noFill/>
        </p:spPr>
        <p:txBody>
          <a:bodyPr wrap="square" rtlCol="0">
            <a:spAutoFit/>
          </a:bodyPr>
          <a:lstStyle/>
          <a:p>
            <a:r>
              <a:rPr lang="en-US" sz="2800" b="1" i="1" dirty="0"/>
              <a:t>Local organization </a:t>
            </a:r>
            <a:r>
              <a:rPr lang="en-US" sz="2800" b="1" dirty="0"/>
              <a:t>providing </a:t>
            </a:r>
            <a:r>
              <a:rPr lang="en-US" sz="2800" b="1" dirty="0">
                <a:highlight>
                  <a:srgbClr val="FFFF00"/>
                </a:highlight>
              </a:rPr>
              <a:t>Ocean Friendly Certifications </a:t>
            </a:r>
            <a:r>
              <a:rPr lang="en-US" sz="2800" b="1" dirty="0"/>
              <a:t>here in the Tampa Bay area for tourism and beyond </a:t>
            </a:r>
          </a:p>
          <a:p>
            <a:endParaRPr lang="en-US" sz="2800" b="1" dirty="0"/>
          </a:p>
          <a:p>
            <a:r>
              <a:rPr lang="en-US" sz="2800" b="1" dirty="0"/>
              <a:t>The are certifying schools too! Great class/ind. project</a:t>
            </a:r>
          </a:p>
        </p:txBody>
      </p:sp>
      <p:sp>
        <p:nvSpPr>
          <p:cNvPr id="6" name="Rectangle 5">
            <a:extLst>
              <a:ext uri="{FF2B5EF4-FFF2-40B4-BE49-F238E27FC236}">
                <a16:creationId xmlns:a16="http://schemas.microsoft.com/office/drawing/2014/main" id="{5C11CA63-EE35-4C92-BDB6-B697091E5685}"/>
              </a:ext>
            </a:extLst>
          </p:cNvPr>
          <p:cNvSpPr/>
          <p:nvPr/>
        </p:nvSpPr>
        <p:spPr>
          <a:xfrm>
            <a:off x="2410262" y="6475995"/>
            <a:ext cx="5888150" cy="369332"/>
          </a:xfrm>
          <a:prstGeom prst="rect">
            <a:avLst/>
          </a:prstGeom>
        </p:spPr>
        <p:txBody>
          <a:bodyPr wrap="none">
            <a:spAutoFit/>
          </a:bodyPr>
          <a:lstStyle/>
          <a:p>
            <a:r>
              <a:rPr lang="en-US" dirty="0">
                <a:hlinkClick r:id="rId3"/>
              </a:rPr>
              <a:t>http://oceanallies.org/lead-an-ocean-friendly-life/</a:t>
            </a:r>
            <a:r>
              <a:rPr lang="en-US" dirty="0"/>
              <a:t> </a:t>
            </a:r>
          </a:p>
        </p:txBody>
      </p:sp>
    </p:spTree>
    <p:extLst>
      <p:ext uri="{BB962C8B-B14F-4D97-AF65-F5344CB8AC3E}">
        <p14:creationId xmlns:p14="http://schemas.microsoft.com/office/powerpoint/2010/main" val="2651996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09A60-B1D8-425F-9C97-6C92A5715B54}"/>
              </a:ext>
            </a:extLst>
          </p:cNvPr>
          <p:cNvSpPr>
            <a:spLocks noGrp="1"/>
          </p:cNvSpPr>
          <p:nvPr>
            <p:ph type="title"/>
          </p:nvPr>
        </p:nvSpPr>
        <p:spPr>
          <a:xfrm>
            <a:off x="508907" y="132145"/>
            <a:ext cx="11174186" cy="2086725"/>
          </a:xfrm>
        </p:spPr>
        <p:txBody>
          <a:bodyPr/>
          <a:lstStyle/>
          <a:p>
            <a:r>
              <a:rPr lang="en-US" dirty="0"/>
              <a:t>Tie to personal actions – sustainable </a:t>
            </a:r>
            <a:r>
              <a:rPr lang="en-US" dirty="0">
                <a:hlinkClick r:id="rId2"/>
              </a:rPr>
              <a:t>travel pledges</a:t>
            </a:r>
            <a:r>
              <a:rPr lang="en-US" dirty="0"/>
              <a:t>, </a:t>
            </a:r>
            <a:br>
              <a:rPr lang="en-US" dirty="0"/>
            </a:br>
            <a:r>
              <a:rPr lang="en-US" dirty="0"/>
              <a:t>Ocean Friendly Certification of their homes!</a:t>
            </a:r>
            <a:br>
              <a:rPr lang="en-US" dirty="0"/>
            </a:br>
            <a:br>
              <a:rPr lang="en-US" dirty="0"/>
            </a:br>
            <a:r>
              <a:rPr lang="en-US" dirty="0"/>
              <a:t>What else….</a:t>
            </a:r>
          </a:p>
        </p:txBody>
      </p:sp>
      <p:pic>
        <p:nvPicPr>
          <p:cNvPr id="4" name="Picture 3">
            <a:extLst>
              <a:ext uri="{FF2B5EF4-FFF2-40B4-BE49-F238E27FC236}">
                <a16:creationId xmlns:a16="http://schemas.microsoft.com/office/drawing/2014/main" id="{CC8FF1F0-5CCD-43D1-BB38-7B3FCC1306E8}"/>
              </a:ext>
            </a:extLst>
          </p:cNvPr>
          <p:cNvPicPr>
            <a:picLocks noChangeAspect="1"/>
          </p:cNvPicPr>
          <p:nvPr/>
        </p:nvPicPr>
        <p:blipFill>
          <a:blip r:embed="rId3"/>
          <a:stretch>
            <a:fillRect/>
          </a:stretch>
        </p:blipFill>
        <p:spPr>
          <a:xfrm>
            <a:off x="0" y="2494841"/>
            <a:ext cx="12192000" cy="4231014"/>
          </a:xfrm>
          <a:prstGeom prst="rect">
            <a:avLst/>
          </a:prstGeom>
        </p:spPr>
      </p:pic>
      <p:sp>
        <p:nvSpPr>
          <p:cNvPr id="5" name="Rectangle 4">
            <a:extLst>
              <a:ext uri="{FF2B5EF4-FFF2-40B4-BE49-F238E27FC236}">
                <a16:creationId xmlns:a16="http://schemas.microsoft.com/office/drawing/2014/main" id="{9AB9221A-1A05-42CC-B45E-9D109387E742}"/>
              </a:ext>
            </a:extLst>
          </p:cNvPr>
          <p:cNvSpPr/>
          <p:nvPr/>
        </p:nvSpPr>
        <p:spPr>
          <a:xfrm>
            <a:off x="4456048" y="1626550"/>
            <a:ext cx="5557932" cy="461665"/>
          </a:xfrm>
          <a:prstGeom prst="rect">
            <a:avLst/>
          </a:prstGeom>
        </p:spPr>
        <p:txBody>
          <a:bodyPr wrap="none">
            <a:spAutoFit/>
          </a:bodyPr>
          <a:lstStyle/>
          <a:p>
            <a:r>
              <a:rPr lang="en-US" sz="2400" dirty="0">
                <a:hlinkClick r:id="rId4"/>
              </a:rPr>
              <a:t>https://sdghub.com/goodlifegoals/</a:t>
            </a:r>
            <a:r>
              <a:rPr lang="en-US" sz="2400" dirty="0"/>
              <a:t> </a:t>
            </a:r>
          </a:p>
        </p:txBody>
      </p:sp>
    </p:spTree>
    <p:extLst>
      <p:ext uri="{BB962C8B-B14F-4D97-AF65-F5344CB8AC3E}">
        <p14:creationId xmlns:p14="http://schemas.microsoft.com/office/powerpoint/2010/main" val="110832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CE6AB-902C-4B59-B96E-F4FEED807AE0}"/>
              </a:ext>
            </a:extLst>
          </p:cNvPr>
          <p:cNvPicPr>
            <a:picLocks noChangeAspect="1"/>
          </p:cNvPicPr>
          <p:nvPr/>
        </p:nvPicPr>
        <p:blipFill>
          <a:blip r:embed="rId2"/>
          <a:stretch>
            <a:fillRect/>
          </a:stretch>
        </p:blipFill>
        <p:spPr>
          <a:xfrm>
            <a:off x="1851082" y="1104668"/>
            <a:ext cx="8489836" cy="5753332"/>
          </a:xfrm>
          <a:prstGeom prst="rect">
            <a:avLst/>
          </a:prstGeom>
        </p:spPr>
      </p:pic>
      <p:pic>
        <p:nvPicPr>
          <p:cNvPr id="6" name="Picture 5">
            <a:extLst>
              <a:ext uri="{FF2B5EF4-FFF2-40B4-BE49-F238E27FC236}">
                <a16:creationId xmlns:a16="http://schemas.microsoft.com/office/drawing/2014/main" id="{CF56D823-7AC0-4205-B475-8C4FE9341E84}"/>
              </a:ext>
            </a:extLst>
          </p:cNvPr>
          <p:cNvPicPr>
            <a:picLocks noChangeAspect="1"/>
          </p:cNvPicPr>
          <p:nvPr/>
        </p:nvPicPr>
        <p:blipFill>
          <a:blip r:embed="rId3"/>
          <a:stretch>
            <a:fillRect/>
          </a:stretch>
        </p:blipFill>
        <p:spPr>
          <a:xfrm>
            <a:off x="1797049" y="261738"/>
            <a:ext cx="8543869" cy="842930"/>
          </a:xfrm>
          <a:prstGeom prst="rect">
            <a:avLst/>
          </a:prstGeom>
        </p:spPr>
      </p:pic>
      <p:sp>
        <p:nvSpPr>
          <p:cNvPr id="7" name="Rectangle 6">
            <a:extLst>
              <a:ext uri="{FF2B5EF4-FFF2-40B4-BE49-F238E27FC236}">
                <a16:creationId xmlns:a16="http://schemas.microsoft.com/office/drawing/2014/main" id="{AF344943-CD2B-4C56-B78E-9C81C479E5CF}"/>
              </a:ext>
            </a:extLst>
          </p:cNvPr>
          <p:cNvSpPr/>
          <p:nvPr/>
        </p:nvSpPr>
        <p:spPr>
          <a:xfrm>
            <a:off x="5860290" y="683203"/>
            <a:ext cx="4113627" cy="369332"/>
          </a:xfrm>
          <a:prstGeom prst="rect">
            <a:avLst/>
          </a:prstGeom>
        </p:spPr>
        <p:txBody>
          <a:bodyPr wrap="none">
            <a:spAutoFit/>
          </a:bodyPr>
          <a:lstStyle/>
          <a:p>
            <a:r>
              <a:rPr lang="en-US" dirty="0">
                <a:hlinkClick r:id="rId4"/>
              </a:rPr>
              <a:t>https://www.theecoexperts.co.uk/</a:t>
            </a:r>
            <a:r>
              <a:rPr lang="en-US" dirty="0"/>
              <a:t> </a:t>
            </a:r>
          </a:p>
        </p:txBody>
      </p:sp>
    </p:spTree>
    <p:extLst>
      <p:ext uri="{BB962C8B-B14F-4D97-AF65-F5344CB8AC3E}">
        <p14:creationId xmlns:p14="http://schemas.microsoft.com/office/powerpoint/2010/main" val="3855765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1B1847F7-BD27-4AF4-A33F-35D204EE459C}"/>
              </a:ext>
            </a:extLst>
          </p:cNvPr>
          <p:cNvSpPr>
            <a:spLocks noGrp="1"/>
          </p:cNvSpPr>
          <p:nvPr>
            <p:ph type="title"/>
          </p:nvPr>
        </p:nvSpPr>
        <p:spPr>
          <a:xfrm>
            <a:off x="6866984" y="-235025"/>
            <a:ext cx="4977976" cy="1454051"/>
          </a:xfrm>
        </p:spPr>
        <p:txBody>
          <a:bodyPr vert="horz" lIns="91440" tIns="45720" rIns="91440" bIns="45720" rtlCol="0" anchor="ctr">
            <a:normAutofit/>
          </a:bodyPr>
          <a:lstStyle/>
          <a:p>
            <a:r>
              <a:rPr lang="en-US" sz="4400" kern="1200" dirty="0">
                <a:solidFill>
                  <a:srgbClr val="000000"/>
                </a:solidFill>
                <a:latin typeface="+mj-lt"/>
                <a:ea typeface="+mj-ea"/>
                <a:cs typeface="+mj-cs"/>
              </a:rPr>
              <a:t>More Resources</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C870572-BDED-4912-9C46-75F651AAB181}"/>
              </a:ext>
            </a:extLst>
          </p:cNvPr>
          <p:cNvPicPr>
            <a:picLocks noChangeAspect="1"/>
          </p:cNvPicPr>
          <p:nvPr/>
        </p:nvPicPr>
        <p:blipFill>
          <a:blip r:embed="rId3"/>
          <a:stretch>
            <a:fillRect/>
          </a:stretch>
        </p:blipFill>
        <p:spPr>
          <a:xfrm>
            <a:off x="315370" y="1608611"/>
            <a:ext cx="3661831" cy="714057"/>
          </a:xfrm>
          <a:prstGeom prst="rect">
            <a:avLst/>
          </a:prstGeom>
        </p:spPr>
      </p:pic>
      <p:sp>
        <p:nvSpPr>
          <p:cNvPr id="4" name="Text Placeholder 3">
            <a:extLst>
              <a:ext uri="{FF2B5EF4-FFF2-40B4-BE49-F238E27FC236}">
                <a16:creationId xmlns:a16="http://schemas.microsoft.com/office/drawing/2014/main" id="{E9274EE6-748D-444E-9A81-0F4794808279}"/>
              </a:ext>
            </a:extLst>
          </p:cNvPr>
          <p:cNvSpPr>
            <a:spLocks noGrp="1"/>
          </p:cNvSpPr>
          <p:nvPr>
            <p:ph type="body" idx="1"/>
          </p:nvPr>
        </p:nvSpPr>
        <p:spPr>
          <a:xfrm>
            <a:off x="5293906" y="526097"/>
            <a:ext cx="7191562" cy="3217529"/>
          </a:xfrm>
        </p:spPr>
        <p:txBody>
          <a:bodyPr vert="horz" lIns="91440" tIns="45720" rIns="91440" bIns="45720" rtlCol="0" anchor="ctr">
            <a:normAutofit/>
          </a:bodyPr>
          <a:lstStyle/>
          <a:p>
            <a:pPr indent="-228600">
              <a:buFont typeface="Arial" panose="020B0604020202020204" pitchFamily="34" charset="0"/>
              <a:buChar char="•"/>
            </a:pPr>
            <a:r>
              <a:rPr lang="en-US" sz="1800" dirty="0">
                <a:solidFill>
                  <a:srgbClr val="000000"/>
                </a:solidFill>
                <a:hlinkClick r:id="rId4"/>
              </a:rPr>
              <a:t>http://www.teachsdgs.org/</a:t>
            </a:r>
            <a:endParaRPr lang="en-US" sz="1800" dirty="0">
              <a:solidFill>
                <a:srgbClr val="000000"/>
              </a:solidFill>
            </a:endParaRPr>
          </a:p>
          <a:p>
            <a:pPr indent="-228600">
              <a:buFont typeface="Arial" panose="020B0604020202020204" pitchFamily="34" charset="0"/>
              <a:buChar char="•"/>
            </a:pPr>
            <a:r>
              <a:rPr lang="en-US" sz="1800" dirty="0">
                <a:solidFill>
                  <a:srgbClr val="000000"/>
                </a:solidFill>
                <a:hlinkClick r:id="rId5"/>
              </a:rPr>
              <a:t>http://worldslargestlesson.globalgoals.org/teachers-guide/</a:t>
            </a:r>
            <a:endParaRPr lang="en-US" sz="1800" dirty="0">
              <a:solidFill>
                <a:srgbClr val="000000"/>
              </a:solidFill>
            </a:endParaRPr>
          </a:p>
          <a:p>
            <a:endParaRPr lang="en-US" sz="2000" dirty="0">
              <a:solidFill>
                <a:srgbClr val="000000"/>
              </a:solidFill>
            </a:endParaRPr>
          </a:p>
          <a:p>
            <a:pPr indent="-228600">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endParaRPr lang="en-US" sz="2000" dirty="0">
              <a:solidFill>
                <a:srgbClr val="000000"/>
              </a:solidFill>
            </a:endParaRPr>
          </a:p>
        </p:txBody>
      </p:sp>
      <p:pic>
        <p:nvPicPr>
          <p:cNvPr id="6" name="Picture 5">
            <a:extLst>
              <a:ext uri="{FF2B5EF4-FFF2-40B4-BE49-F238E27FC236}">
                <a16:creationId xmlns:a16="http://schemas.microsoft.com/office/drawing/2014/main" id="{0560862A-04C3-495A-B574-59C7696FC2F7}"/>
              </a:ext>
            </a:extLst>
          </p:cNvPr>
          <p:cNvPicPr>
            <a:picLocks noChangeAspect="1"/>
          </p:cNvPicPr>
          <p:nvPr/>
        </p:nvPicPr>
        <p:blipFill>
          <a:blip r:embed="rId6"/>
          <a:stretch>
            <a:fillRect/>
          </a:stretch>
        </p:blipFill>
        <p:spPr>
          <a:xfrm>
            <a:off x="5343309" y="2507683"/>
            <a:ext cx="6821189" cy="3824220"/>
          </a:xfrm>
          <a:prstGeom prst="rect">
            <a:avLst/>
          </a:prstGeom>
        </p:spPr>
      </p:pic>
      <p:pic>
        <p:nvPicPr>
          <p:cNvPr id="7" name="Picture 6">
            <a:extLst>
              <a:ext uri="{FF2B5EF4-FFF2-40B4-BE49-F238E27FC236}">
                <a16:creationId xmlns:a16="http://schemas.microsoft.com/office/drawing/2014/main" id="{67557B38-0AE2-4C3C-86D3-E647F91D42A8}"/>
              </a:ext>
            </a:extLst>
          </p:cNvPr>
          <p:cNvPicPr>
            <a:picLocks noChangeAspect="1"/>
          </p:cNvPicPr>
          <p:nvPr/>
        </p:nvPicPr>
        <p:blipFill>
          <a:blip r:embed="rId7"/>
          <a:stretch>
            <a:fillRect/>
          </a:stretch>
        </p:blipFill>
        <p:spPr>
          <a:xfrm>
            <a:off x="1581069" y="2507683"/>
            <a:ext cx="1497393" cy="3330409"/>
          </a:xfrm>
          <a:prstGeom prst="rect">
            <a:avLst/>
          </a:prstGeom>
        </p:spPr>
      </p:pic>
    </p:spTree>
    <p:extLst>
      <p:ext uri="{BB962C8B-B14F-4D97-AF65-F5344CB8AC3E}">
        <p14:creationId xmlns:p14="http://schemas.microsoft.com/office/powerpoint/2010/main" val="409025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11FF87-5EE9-4A8D-A66C-C876B430996A}"/>
              </a:ext>
            </a:extLst>
          </p:cNvPr>
          <p:cNvPicPr>
            <a:picLocks noChangeAspect="1"/>
          </p:cNvPicPr>
          <p:nvPr/>
        </p:nvPicPr>
        <p:blipFill>
          <a:blip r:embed="rId2"/>
          <a:stretch>
            <a:fillRect/>
          </a:stretch>
        </p:blipFill>
        <p:spPr>
          <a:xfrm>
            <a:off x="1893753" y="187021"/>
            <a:ext cx="8404494" cy="1943587"/>
          </a:xfrm>
          <a:prstGeom prst="rect">
            <a:avLst/>
          </a:prstGeom>
        </p:spPr>
      </p:pic>
      <p:sp>
        <p:nvSpPr>
          <p:cNvPr id="4" name="Text Placeholder 3">
            <a:extLst>
              <a:ext uri="{FF2B5EF4-FFF2-40B4-BE49-F238E27FC236}">
                <a16:creationId xmlns:a16="http://schemas.microsoft.com/office/drawing/2014/main" id="{5D988579-C706-4EA1-8CBF-D5816975AEBA}"/>
              </a:ext>
            </a:extLst>
          </p:cNvPr>
          <p:cNvSpPr>
            <a:spLocks noGrp="1"/>
          </p:cNvSpPr>
          <p:nvPr>
            <p:ph type="body" idx="1"/>
          </p:nvPr>
        </p:nvSpPr>
        <p:spPr>
          <a:xfrm>
            <a:off x="214043" y="734595"/>
            <a:ext cx="5741281" cy="848437"/>
          </a:xfrm>
        </p:spPr>
        <p:txBody>
          <a:bodyPr/>
          <a:lstStyle/>
          <a:p>
            <a:r>
              <a:rPr lang="en-US" sz="1800" dirty="0">
                <a:hlinkClick r:id="rId3"/>
              </a:rPr>
              <a:t>https://sdgacademy.org/courses/</a:t>
            </a:r>
            <a:endParaRPr lang="en-US" sz="1800" dirty="0"/>
          </a:p>
          <a:p>
            <a:endParaRPr lang="en-US" dirty="0"/>
          </a:p>
        </p:txBody>
      </p:sp>
      <p:pic>
        <p:nvPicPr>
          <p:cNvPr id="7" name="Picture 6">
            <a:extLst>
              <a:ext uri="{FF2B5EF4-FFF2-40B4-BE49-F238E27FC236}">
                <a16:creationId xmlns:a16="http://schemas.microsoft.com/office/drawing/2014/main" id="{6D594A4F-7478-4A7C-AE47-68692FFB481F}"/>
              </a:ext>
            </a:extLst>
          </p:cNvPr>
          <p:cNvPicPr>
            <a:picLocks noChangeAspect="1"/>
          </p:cNvPicPr>
          <p:nvPr/>
        </p:nvPicPr>
        <p:blipFill>
          <a:blip r:embed="rId4"/>
          <a:stretch>
            <a:fillRect/>
          </a:stretch>
        </p:blipFill>
        <p:spPr>
          <a:xfrm>
            <a:off x="1941416" y="2130607"/>
            <a:ext cx="3704583" cy="4540372"/>
          </a:xfrm>
          <a:prstGeom prst="rect">
            <a:avLst/>
          </a:prstGeom>
        </p:spPr>
      </p:pic>
      <p:pic>
        <p:nvPicPr>
          <p:cNvPr id="8" name="Picture 7">
            <a:extLst>
              <a:ext uri="{FF2B5EF4-FFF2-40B4-BE49-F238E27FC236}">
                <a16:creationId xmlns:a16="http://schemas.microsoft.com/office/drawing/2014/main" id="{7A1817D9-484A-4DF8-B8C2-9212AAE6C328}"/>
              </a:ext>
            </a:extLst>
          </p:cNvPr>
          <p:cNvPicPr>
            <a:picLocks noChangeAspect="1"/>
          </p:cNvPicPr>
          <p:nvPr/>
        </p:nvPicPr>
        <p:blipFill>
          <a:blip r:embed="rId5"/>
          <a:stretch>
            <a:fillRect/>
          </a:stretch>
        </p:blipFill>
        <p:spPr>
          <a:xfrm>
            <a:off x="6096000" y="2130607"/>
            <a:ext cx="3681046" cy="4710396"/>
          </a:xfrm>
          <a:prstGeom prst="rect">
            <a:avLst/>
          </a:prstGeom>
        </p:spPr>
      </p:pic>
    </p:spTree>
    <p:extLst>
      <p:ext uri="{BB962C8B-B14F-4D97-AF65-F5344CB8AC3E}">
        <p14:creationId xmlns:p14="http://schemas.microsoft.com/office/powerpoint/2010/main" val="3250072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A875AC-96EB-420F-BF4A-BD81AB5ECC91}"/>
              </a:ext>
            </a:extLst>
          </p:cNvPr>
          <p:cNvSpPr>
            <a:spLocks noGrp="1"/>
          </p:cNvSpPr>
          <p:nvPr>
            <p:ph type="title"/>
          </p:nvPr>
        </p:nvSpPr>
        <p:spPr>
          <a:xfrm>
            <a:off x="696686" y="562571"/>
            <a:ext cx="9666514" cy="746846"/>
          </a:xfrm>
        </p:spPr>
        <p:txBody>
          <a:bodyPr/>
          <a:lstStyle/>
          <a:p>
            <a:r>
              <a:rPr lang="en-US" dirty="0"/>
              <a:t>Other Resources</a:t>
            </a:r>
          </a:p>
        </p:txBody>
      </p:sp>
      <p:sp>
        <p:nvSpPr>
          <p:cNvPr id="4" name="Text Placeholder 3">
            <a:extLst>
              <a:ext uri="{FF2B5EF4-FFF2-40B4-BE49-F238E27FC236}">
                <a16:creationId xmlns:a16="http://schemas.microsoft.com/office/drawing/2014/main" id="{A107FF7E-6DE1-46C3-BE4F-6E2486A02D5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6262F26-C45D-4F6E-A856-40CC9BADDAD6}"/>
              </a:ext>
            </a:extLst>
          </p:cNvPr>
          <p:cNvPicPr>
            <a:picLocks noChangeAspect="1"/>
          </p:cNvPicPr>
          <p:nvPr/>
        </p:nvPicPr>
        <p:blipFill>
          <a:blip r:embed="rId2"/>
          <a:stretch>
            <a:fillRect/>
          </a:stretch>
        </p:blipFill>
        <p:spPr>
          <a:xfrm>
            <a:off x="552450" y="1492421"/>
            <a:ext cx="11087100" cy="3648075"/>
          </a:xfrm>
          <a:prstGeom prst="rect">
            <a:avLst/>
          </a:prstGeom>
        </p:spPr>
      </p:pic>
      <p:pic>
        <p:nvPicPr>
          <p:cNvPr id="6" name="Picture 5">
            <a:extLst>
              <a:ext uri="{FF2B5EF4-FFF2-40B4-BE49-F238E27FC236}">
                <a16:creationId xmlns:a16="http://schemas.microsoft.com/office/drawing/2014/main" id="{37B7E259-9200-4FB4-BE60-B5773BDD0EE5}"/>
              </a:ext>
            </a:extLst>
          </p:cNvPr>
          <p:cNvPicPr>
            <a:picLocks noChangeAspect="1"/>
          </p:cNvPicPr>
          <p:nvPr/>
        </p:nvPicPr>
        <p:blipFill>
          <a:blip r:embed="rId3"/>
          <a:stretch>
            <a:fillRect/>
          </a:stretch>
        </p:blipFill>
        <p:spPr>
          <a:xfrm>
            <a:off x="126610" y="2464424"/>
            <a:ext cx="4762088" cy="2211681"/>
          </a:xfrm>
          <a:prstGeom prst="rect">
            <a:avLst/>
          </a:prstGeom>
        </p:spPr>
      </p:pic>
      <p:pic>
        <p:nvPicPr>
          <p:cNvPr id="7" name="Picture 6">
            <a:extLst>
              <a:ext uri="{FF2B5EF4-FFF2-40B4-BE49-F238E27FC236}">
                <a16:creationId xmlns:a16="http://schemas.microsoft.com/office/drawing/2014/main" id="{90E4FDBF-B350-4AA8-836E-C27694F4E173}"/>
              </a:ext>
            </a:extLst>
          </p:cNvPr>
          <p:cNvPicPr>
            <a:picLocks noChangeAspect="1"/>
          </p:cNvPicPr>
          <p:nvPr/>
        </p:nvPicPr>
        <p:blipFill>
          <a:blip r:embed="rId4"/>
          <a:stretch>
            <a:fillRect/>
          </a:stretch>
        </p:blipFill>
        <p:spPr>
          <a:xfrm>
            <a:off x="3582352" y="5247035"/>
            <a:ext cx="4295775" cy="1581150"/>
          </a:xfrm>
          <a:prstGeom prst="rect">
            <a:avLst/>
          </a:prstGeom>
        </p:spPr>
      </p:pic>
    </p:spTree>
    <p:extLst>
      <p:ext uri="{BB962C8B-B14F-4D97-AF65-F5344CB8AC3E}">
        <p14:creationId xmlns:p14="http://schemas.microsoft.com/office/powerpoint/2010/main" val="135710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urtle in ocean">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2"/>
          <a:srcRect t="20921" b="4079"/>
          <a:stretch/>
        </p:blipFill>
        <p:spPr>
          <a:xfrm>
            <a:off x="0" y="0"/>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0821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10000"/>
            <a:lumOff val="9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926CD3-155C-4827-AB35-A6371BE8C80E}"/>
              </a:ext>
            </a:extLst>
          </p:cNvPr>
          <p:cNvSpPr>
            <a:spLocks noGrp="1"/>
          </p:cNvSpPr>
          <p:nvPr>
            <p:ph type="title"/>
          </p:nvPr>
        </p:nvSpPr>
        <p:spPr>
          <a:xfrm>
            <a:off x="1460422" y="274622"/>
            <a:ext cx="9666514" cy="746846"/>
          </a:xfrm>
        </p:spPr>
        <p:txBody>
          <a:bodyPr/>
          <a:lstStyle/>
          <a:p>
            <a:r>
              <a:rPr lang="en-US" dirty="0"/>
              <a:t>Resources – Do You Use These??</a:t>
            </a:r>
          </a:p>
        </p:txBody>
      </p:sp>
      <p:sp>
        <p:nvSpPr>
          <p:cNvPr id="4" name="Text Placeholder 3">
            <a:extLst>
              <a:ext uri="{FF2B5EF4-FFF2-40B4-BE49-F238E27FC236}">
                <a16:creationId xmlns:a16="http://schemas.microsoft.com/office/drawing/2014/main" id="{AFCA9D81-5C54-49F8-AB21-BCF91F160A2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5DF0183-9820-4FD0-B462-5BF97CB27172}"/>
              </a:ext>
            </a:extLst>
          </p:cNvPr>
          <p:cNvPicPr>
            <a:picLocks noChangeAspect="1"/>
          </p:cNvPicPr>
          <p:nvPr/>
        </p:nvPicPr>
        <p:blipFill>
          <a:blip r:embed="rId2"/>
          <a:stretch>
            <a:fillRect/>
          </a:stretch>
        </p:blipFill>
        <p:spPr>
          <a:xfrm>
            <a:off x="696686" y="1950221"/>
            <a:ext cx="10614346" cy="4389635"/>
          </a:xfrm>
          <a:prstGeom prst="rect">
            <a:avLst/>
          </a:prstGeom>
        </p:spPr>
      </p:pic>
      <p:sp>
        <p:nvSpPr>
          <p:cNvPr id="6" name="Rectangle 5">
            <a:extLst>
              <a:ext uri="{FF2B5EF4-FFF2-40B4-BE49-F238E27FC236}">
                <a16:creationId xmlns:a16="http://schemas.microsoft.com/office/drawing/2014/main" id="{6024C943-1BCC-490C-85A8-932EEE3D0A0E}"/>
              </a:ext>
            </a:extLst>
          </p:cNvPr>
          <p:cNvSpPr/>
          <p:nvPr/>
        </p:nvSpPr>
        <p:spPr>
          <a:xfrm>
            <a:off x="377210" y="1162679"/>
            <a:ext cx="11325886" cy="646331"/>
          </a:xfrm>
          <a:prstGeom prst="rect">
            <a:avLst/>
          </a:prstGeom>
        </p:spPr>
        <p:txBody>
          <a:bodyPr wrap="square">
            <a:spAutoFit/>
          </a:bodyPr>
          <a:lstStyle/>
          <a:p>
            <a:r>
              <a:rPr lang="en-US" b="1" dirty="0">
                <a:hlinkClick r:id="rId3"/>
              </a:rPr>
              <a:t>https://study.com/academy/lesson/environmental-sustainability-definition-and-application.html</a:t>
            </a:r>
            <a:endParaRPr lang="en-US" b="1" dirty="0"/>
          </a:p>
          <a:p>
            <a:endParaRPr lang="en-US" dirty="0"/>
          </a:p>
        </p:txBody>
      </p:sp>
    </p:spTree>
    <p:extLst>
      <p:ext uri="{BB962C8B-B14F-4D97-AF65-F5344CB8AC3E}">
        <p14:creationId xmlns:p14="http://schemas.microsoft.com/office/powerpoint/2010/main" val="446319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289AE-8E26-4790-997A-C9D722067639}"/>
              </a:ext>
            </a:extLst>
          </p:cNvPr>
          <p:cNvPicPr>
            <a:picLocks noChangeAspect="1"/>
          </p:cNvPicPr>
          <p:nvPr/>
        </p:nvPicPr>
        <p:blipFill>
          <a:blip r:embed="rId2"/>
          <a:stretch>
            <a:fillRect/>
          </a:stretch>
        </p:blipFill>
        <p:spPr>
          <a:xfrm>
            <a:off x="2831562" y="3870101"/>
            <a:ext cx="6191250" cy="685800"/>
          </a:xfrm>
          <a:prstGeom prst="rect">
            <a:avLst/>
          </a:prstGeom>
        </p:spPr>
      </p:pic>
      <p:pic>
        <p:nvPicPr>
          <p:cNvPr id="9" name="Picture 8">
            <a:extLst>
              <a:ext uri="{FF2B5EF4-FFF2-40B4-BE49-F238E27FC236}">
                <a16:creationId xmlns:a16="http://schemas.microsoft.com/office/drawing/2014/main" id="{0C52BE0B-48BA-4FA1-95A0-8F4A5F9EC23C}"/>
              </a:ext>
            </a:extLst>
          </p:cNvPr>
          <p:cNvPicPr>
            <a:picLocks noChangeAspect="1"/>
          </p:cNvPicPr>
          <p:nvPr/>
        </p:nvPicPr>
        <p:blipFill>
          <a:blip r:embed="rId3"/>
          <a:stretch>
            <a:fillRect/>
          </a:stretch>
        </p:blipFill>
        <p:spPr>
          <a:xfrm>
            <a:off x="427870" y="2859276"/>
            <a:ext cx="11640136" cy="807683"/>
          </a:xfrm>
          <a:prstGeom prst="rect">
            <a:avLst/>
          </a:prstGeom>
        </p:spPr>
      </p:pic>
      <p:pic>
        <p:nvPicPr>
          <p:cNvPr id="17" name="Picture 16">
            <a:extLst>
              <a:ext uri="{FF2B5EF4-FFF2-40B4-BE49-F238E27FC236}">
                <a16:creationId xmlns:a16="http://schemas.microsoft.com/office/drawing/2014/main" id="{F8502A52-0365-4756-972D-9262993FC06E}"/>
              </a:ext>
            </a:extLst>
          </p:cNvPr>
          <p:cNvPicPr>
            <a:picLocks noChangeAspect="1"/>
          </p:cNvPicPr>
          <p:nvPr/>
        </p:nvPicPr>
        <p:blipFill>
          <a:blip r:embed="rId4"/>
          <a:stretch>
            <a:fillRect/>
          </a:stretch>
        </p:blipFill>
        <p:spPr>
          <a:xfrm>
            <a:off x="1104438" y="168080"/>
            <a:ext cx="10287000" cy="2400300"/>
          </a:xfrm>
          <a:prstGeom prst="rect">
            <a:avLst/>
          </a:prstGeom>
        </p:spPr>
      </p:pic>
      <p:sp>
        <p:nvSpPr>
          <p:cNvPr id="18" name="Rectangle 17">
            <a:extLst>
              <a:ext uri="{FF2B5EF4-FFF2-40B4-BE49-F238E27FC236}">
                <a16:creationId xmlns:a16="http://schemas.microsoft.com/office/drawing/2014/main" id="{4EB5BEAF-23F2-488E-8478-FAFF06772A18}"/>
              </a:ext>
            </a:extLst>
          </p:cNvPr>
          <p:cNvSpPr/>
          <p:nvPr/>
        </p:nvSpPr>
        <p:spPr>
          <a:xfrm>
            <a:off x="1227270" y="5026360"/>
            <a:ext cx="9399834" cy="369332"/>
          </a:xfrm>
          <a:prstGeom prst="rect">
            <a:avLst/>
          </a:prstGeom>
        </p:spPr>
        <p:txBody>
          <a:bodyPr wrap="square">
            <a:spAutoFit/>
          </a:bodyPr>
          <a:lstStyle/>
          <a:p>
            <a:r>
              <a:rPr lang="en-US" dirty="0">
                <a:hlinkClick r:id="rId5"/>
              </a:rPr>
              <a:t>https://worldgeochat.wordpress.com/2017/09/08/sustainable-development-goals/</a:t>
            </a:r>
            <a:r>
              <a:rPr lang="en-US" dirty="0"/>
              <a:t> </a:t>
            </a:r>
          </a:p>
        </p:txBody>
      </p:sp>
      <p:sp>
        <p:nvSpPr>
          <p:cNvPr id="19" name="Rectangle 18">
            <a:extLst>
              <a:ext uri="{FF2B5EF4-FFF2-40B4-BE49-F238E27FC236}">
                <a16:creationId xmlns:a16="http://schemas.microsoft.com/office/drawing/2014/main" id="{B7AFEDEE-8915-4D1F-AA00-3CDCB302476D}"/>
              </a:ext>
            </a:extLst>
          </p:cNvPr>
          <p:cNvSpPr/>
          <p:nvPr/>
        </p:nvSpPr>
        <p:spPr>
          <a:xfrm>
            <a:off x="338199" y="5964594"/>
            <a:ext cx="11515601" cy="369332"/>
          </a:xfrm>
          <a:prstGeom prst="rect">
            <a:avLst/>
          </a:prstGeom>
        </p:spPr>
        <p:txBody>
          <a:bodyPr wrap="square">
            <a:spAutoFit/>
          </a:bodyPr>
          <a:lstStyle/>
          <a:p>
            <a:r>
              <a:rPr lang="en-US" dirty="0">
                <a:hlinkClick r:id="rId6"/>
              </a:rPr>
              <a:t>https://docs.google.com/document/d/1FnbtvXio7g_c8jNnWApKtt5C0kAzwo5GafW-7xC2GbM/edit</a:t>
            </a:r>
            <a:r>
              <a:rPr lang="en-US" dirty="0"/>
              <a:t> </a:t>
            </a:r>
          </a:p>
        </p:txBody>
      </p:sp>
    </p:spTree>
    <p:extLst>
      <p:ext uri="{BB962C8B-B14F-4D97-AF65-F5344CB8AC3E}">
        <p14:creationId xmlns:p14="http://schemas.microsoft.com/office/powerpoint/2010/main" val="558543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94339" y="984602"/>
            <a:ext cx="5399314" cy="746846"/>
          </a:xfrm>
        </p:spPr>
        <p:txBody>
          <a:bodyPr/>
          <a:lstStyle/>
          <a:p>
            <a:r>
              <a:rPr lang="en-US" dirty="0"/>
              <a:t>Using the UN Sustainable Development Goals </a:t>
            </a:r>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8BFF86CD-A710-4413-8988-79D7F09A34F3}"/>
              </a:ext>
            </a:extLst>
          </p:cNvPr>
          <p:cNvPicPr>
            <a:picLocks noChangeAspect="1"/>
          </p:cNvPicPr>
          <p:nvPr/>
        </p:nvPicPr>
        <p:blipFill>
          <a:blip r:embed="rId3"/>
          <a:stretch>
            <a:fillRect/>
          </a:stretch>
        </p:blipFill>
        <p:spPr>
          <a:xfrm>
            <a:off x="5118780" y="346467"/>
            <a:ext cx="5059549" cy="4241409"/>
          </a:xfrm>
          <a:prstGeom prst="rect">
            <a:avLst/>
          </a:prstGeom>
        </p:spPr>
      </p:pic>
    </p:spTree>
    <p:extLst>
      <p:ext uri="{BB962C8B-B14F-4D97-AF65-F5344CB8AC3E}">
        <p14:creationId xmlns:p14="http://schemas.microsoft.com/office/powerpoint/2010/main" val="31590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5A4168-ADEC-4A69-8E9D-2B5C50FEDF57}"/>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7E329A5E-C5B6-4541-8AD6-F19E4C43B6D4}"/>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5068EDA2-9AA4-4321-A031-365995A4D525}"/>
              </a:ext>
            </a:extLst>
          </p:cNvPr>
          <p:cNvPicPr>
            <a:picLocks noChangeAspect="1"/>
          </p:cNvPicPr>
          <p:nvPr/>
        </p:nvPicPr>
        <p:blipFill>
          <a:blip r:embed="rId2"/>
          <a:stretch>
            <a:fillRect/>
          </a:stretch>
        </p:blipFill>
        <p:spPr>
          <a:xfrm>
            <a:off x="0" y="0"/>
            <a:ext cx="12192000" cy="6206454"/>
          </a:xfrm>
          <a:prstGeom prst="rect">
            <a:avLst/>
          </a:prstGeom>
        </p:spPr>
      </p:pic>
    </p:spTree>
    <p:extLst>
      <p:ext uri="{BB962C8B-B14F-4D97-AF65-F5344CB8AC3E}">
        <p14:creationId xmlns:p14="http://schemas.microsoft.com/office/powerpoint/2010/main" val="4144922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B5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Placeholder 4">
            <a:extLst>
              <a:ext uri="{FF2B5EF4-FFF2-40B4-BE49-F238E27FC236}">
                <a16:creationId xmlns:a16="http://schemas.microsoft.com/office/drawing/2014/main" id="{CD349AFA-D507-4E85-A46E-56D47CB04AB1}"/>
              </a:ext>
            </a:extLst>
          </p:cNvPr>
          <p:cNvPicPr>
            <a:picLocks noGrp="1" noChangeAspect="1"/>
          </p:cNvPicPr>
          <p:nvPr>
            <p:ph type="pic" sz="quarter" idx="13"/>
          </p:nvPr>
        </p:nvPicPr>
        <p:blipFill rotWithShape="1">
          <a:blip r:embed="rId3"/>
          <a:stretch/>
        </p:blipFill>
        <p:spPr>
          <a:xfrm>
            <a:off x="3236181" y="1450209"/>
            <a:ext cx="5462546" cy="4001314"/>
          </a:xfrm>
          <a:prstGeom prst="rect">
            <a:avLst/>
          </a:prstGeom>
        </p:spPr>
      </p:pic>
      <p:sp>
        <p:nvSpPr>
          <p:cNvPr id="6" name="Rectangle 5">
            <a:extLst>
              <a:ext uri="{FF2B5EF4-FFF2-40B4-BE49-F238E27FC236}">
                <a16:creationId xmlns:a16="http://schemas.microsoft.com/office/drawing/2014/main" id="{981DDF77-3928-4C7D-8E26-88145662629E}"/>
              </a:ext>
            </a:extLst>
          </p:cNvPr>
          <p:cNvSpPr/>
          <p:nvPr/>
        </p:nvSpPr>
        <p:spPr>
          <a:xfrm>
            <a:off x="55761" y="5848295"/>
            <a:ext cx="2597222" cy="1231106"/>
          </a:xfrm>
          <a:prstGeom prst="rect">
            <a:avLst/>
          </a:prstGeom>
        </p:spPr>
        <p:txBody>
          <a:bodyPr wrap="square">
            <a:spAutoFit/>
          </a:bodyPr>
          <a:lstStyle/>
          <a:p>
            <a:r>
              <a:rPr lang="en-US" sz="1400" dirty="0">
                <a:hlinkClick r:id="rId4"/>
              </a:rPr>
              <a:t>http://www.ungeorgia.ge/eng/news_center/media_releases?info_id=493#.XORdYchKjIU</a:t>
            </a:r>
            <a:endParaRPr lang="en-US" sz="1400" dirty="0"/>
          </a:p>
          <a:p>
            <a:endParaRPr lang="en-US" dirty="0"/>
          </a:p>
        </p:txBody>
      </p:sp>
    </p:spTree>
    <p:extLst>
      <p:ext uri="{BB962C8B-B14F-4D97-AF65-F5344CB8AC3E}">
        <p14:creationId xmlns:p14="http://schemas.microsoft.com/office/powerpoint/2010/main" val="4128387277"/>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2.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9B7651-08C1-49A1-AFE9-4E4CD342176D}">
  <ds:schemaRefs>
    <ds:schemaRef ds:uri="16c05727-aa75-4e4a-9b5f-8a80a1165891"/>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71af3243-3dd4-4a8d-8c0d-dd76da1f02a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Widescreen</PresentationFormat>
  <Paragraphs>118</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 Rounded MT Bold</vt:lpstr>
      <vt:lpstr>Calibri</vt:lpstr>
      <vt:lpstr>Century Gothic</vt:lpstr>
      <vt:lpstr>Wingdings</vt:lpstr>
      <vt:lpstr>Office Theme</vt:lpstr>
      <vt:lpstr>Human Geography &amp; Sustainability Infusing the Curriculum</vt:lpstr>
      <vt:lpstr>Where can you implement sustainability  into the curriculum? Everywhere!</vt:lpstr>
      <vt:lpstr>PowerPoint Presentation</vt:lpstr>
      <vt:lpstr>PowerPoint Presentation</vt:lpstr>
      <vt:lpstr>Resources – Do You Use These??</vt:lpstr>
      <vt:lpstr>PowerPoint Presentation</vt:lpstr>
      <vt:lpstr>Using the UN Sustainable Development Goals </vt:lpstr>
      <vt:lpstr>PowerPoint Presentation</vt:lpstr>
      <vt:lpstr>PowerPoint Presentation</vt:lpstr>
      <vt:lpstr>Why use the UN SDGs?</vt:lpstr>
      <vt:lpstr>Why use the UN SDGs?</vt:lpstr>
      <vt:lpstr>Why use the UN SDGs?</vt:lpstr>
      <vt:lpstr>Why use the UN SDGs?</vt:lpstr>
      <vt:lpstr>To collaborate and learn from other teachers around the world</vt:lpstr>
      <vt:lpstr>To collaborate and learn from global-regional teacher organizations &amp; foster interdisciplinarity</vt:lpstr>
      <vt:lpstr>PowerPoint Presentation</vt:lpstr>
      <vt:lpstr>To collaborate and learn from teachers around our area</vt:lpstr>
      <vt:lpstr>Who is using the SDGs?</vt:lpstr>
      <vt:lpstr>PowerPoint Presentation</vt:lpstr>
      <vt:lpstr>PowerPoint Presentation</vt:lpstr>
      <vt:lpstr>PowerPoint Presentation</vt:lpstr>
      <vt:lpstr>PowerPoint Presentation</vt:lpstr>
      <vt:lpstr>PowerPoint Presentation</vt:lpstr>
      <vt:lpstr>Who is using the SDGs?</vt:lpstr>
      <vt:lpstr>PowerPoint Presentation</vt:lpstr>
      <vt:lpstr>Using the SDGs for Sustainable Development</vt:lpstr>
      <vt:lpstr>Ecotourism Development in Florida</vt:lpstr>
      <vt:lpstr>PowerPoint Presentation</vt:lpstr>
      <vt:lpstr>How to identify Ecotourism – there is overlap..</vt:lpstr>
      <vt:lpstr>How Big is Ecotourism?</vt:lpstr>
      <vt:lpstr>Key Timeline Events</vt:lpstr>
      <vt:lpstr>PowerPoint Presentation</vt:lpstr>
      <vt:lpstr>Global Examples – Costa Rica as the benchmark</vt:lpstr>
      <vt:lpstr>Ecotourism in Tampa Bay … beware of greenwashing!  </vt:lpstr>
      <vt:lpstr>PowerPoint Presentation</vt:lpstr>
      <vt:lpstr>Sweetwater Organic Farm - Tampa:  Sustainable Tourism Development</vt:lpstr>
      <vt:lpstr>PowerPoint Presentation</vt:lpstr>
      <vt:lpstr>PowerPoint Presentation</vt:lpstr>
      <vt:lpstr>Tie to personal actions – sustainable travel pledges,  Ocean Friendly Certification of their homes!  What else….</vt:lpstr>
      <vt:lpstr>More Resources</vt:lpstr>
      <vt:lpstr>PowerPoint Presentation</vt:lpstr>
      <vt:lpstr>Other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2019-05-22T13:35:33Z</dcterms:created>
  <dcterms:modified xsi:type="dcterms:W3CDTF">2019-08-08T12:10:57Z</dcterms:modified>
</cp:coreProperties>
</file>