
<file path=[Content_Types].xml><?xml version="1.0" encoding="utf-8"?>
<Types xmlns="http://schemas.openxmlformats.org/package/2006/content-types">
  <Default Extension="xml" ContentType="application/xml"/>
  <Default Extension="jpeg" ContentType="image/jpeg"/>
  <Default Extension="png" ContentType="image/png"/>
  <Default Extension="rels" ContentType="application/vnd.openxmlformats-package.relationships+xml"/>
  <Default Extension="emf" ContentType="image/x-e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0"/>
  </p:notesMasterIdLst>
  <p:sldIdLst>
    <p:sldId id="256" r:id="rId2"/>
    <p:sldId id="278" r:id="rId3"/>
    <p:sldId id="279" r:id="rId4"/>
    <p:sldId id="280" r:id="rId5"/>
    <p:sldId id="281" r:id="rId6"/>
    <p:sldId id="282" r:id="rId7"/>
    <p:sldId id="261" r:id="rId8"/>
    <p:sldId id="262" r:id="rId9"/>
    <p:sldId id="258" r:id="rId10"/>
    <p:sldId id="263" r:id="rId11"/>
    <p:sldId id="260" r:id="rId12"/>
    <p:sldId id="264" r:id="rId13"/>
    <p:sldId id="265" r:id="rId14"/>
    <p:sldId id="266" r:id="rId15"/>
    <p:sldId id="267" r:id="rId16"/>
    <p:sldId id="259" r:id="rId17"/>
    <p:sldId id="268" r:id="rId18"/>
    <p:sldId id="269" r:id="rId19"/>
    <p:sldId id="270" r:id="rId20"/>
    <p:sldId id="271" r:id="rId21"/>
    <p:sldId id="272" r:id="rId22"/>
    <p:sldId id="273" r:id="rId23"/>
    <p:sldId id="274" r:id="rId24"/>
    <p:sldId id="275" r:id="rId25"/>
    <p:sldId id="276" r:id="rId26"/>
    <p:sldId id="277" r:id="rId27"/>
    <p:sldId id="283" r:id="rId28"/>
    <p:sldId id="284"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451"/>
    <p:restoredTop sz="87129"/>
  </p:normalViewPr>
  <p:slideViewPr>
    <p:cSldViewPr snapToGrid="0" snapToObjects="1">
      <p:cViewPr varScale="1">
        <p:scale>
          <a:sx n="74" d="100"/>
          <a:sy n="74" d="100"/>
        </p:scale>
        <p:origin x="400" y="1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notesMaster" Target="notesMasters/notesMaster1.xml"/><Relationship Id="rId31" Type="http://schemas.openxmlformats.org/officeDocument/2006/relationships/presProps" Target="presProps.xml"/><Relationship Id="rId32" Type="http://schemas.openxmlformats.org/officeDocument/2006/relationships/viewProps" Target="viewProps.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theme" Target="theme/theme1.xml"/><Relationship Id="rId34"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9295E41-D5DF-A24D-B0EA-9AA3742BBBB6}" type="datetimeFigureOut">
              <a:rPr lang="en-US" smtClean="0"/>
              <a:t>5/18/20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FE9A3DB-EF09-7C44-8713-3C9C69797584}" type="slidenum">
              <a:rPr lang="en-US" smtClean="0"/>
              <a:t>‹#›</a:t>
            </a:fld>
            <a:endParaRPr lang="en-US"/>
          </a:p>
        </p:txBody>
      </p:sp>
    </p:spTree>
    <p:extLst>
      <p:ext uri="{BB962C8B-B14F-4D97-AF65-F5344CB8AC3E}">
        <p14:creationId xmlns:p14="http://schemas.microsoft.com/office/powerpoint/2010/main" val="10396865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Read the information on invasive species to Florida.</a:t>
            </a:r>
            <a:r>
              <a:rPr lang="en-US" baseline="0" dirty="0" smtClean="0"/>
              <a:t>  Complete the chart.  There is a picture gallery of many types of nonnative species found in Florida.</a:t>
            </a:r>
            <a:endParaRPr lang="en-US" dirty="0"/>
          </a:p>
        </p:txBody>
      </p:sp>
      <p:sp>
        <p:nvSpPr>
          <p:cNvPr id="4" name="Slide Number Placeholder 3"/>
          <p:cNvSpPr>
            <a:spLocks noGrp="1"/>
          </p:cNvSpPr>
          <p:nvPr>
            <p:ph type="sldNum" sz="quarter" idx="10"/>
          </p:nvPr>
        </p:nvSpPr>
        <p:spPr/>
        <p:txBody>
          <a:bodyPr/>
          <a:lstStyle/>
          <a:p>
            <a:fld id="{1FE9A3DB-EF09-7C44-8713-3C9C69797584}" type="slidenum">
              <a:rPr lang="en-US" smtClean="0"/>
              <a:t>3</a:t>
            </a:fld>
            <a:endParaRPr lang="en-US"/>
          </a:p>
        </p:txBody>
      </p:sp>
    </p:spTree>
    <p:extLst>
      <p:ext uri="{BB962C8B-B14F-4D97-AF65-F5344CB8AC3E}">
        <p14:creationId xmlns:p14="http://schemas.microsoft.com/office/powerpoint/2010/main" val="6904667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Review each category of nonnative reptiles.  Click on each link (save Snakes</a:t>
            </a:r>
            <a:r>
              <a:rPr lang="en-US" baseline="0" dirty="0" smtClean="0"/>
              <a:t> for last) </a:t>
            </a:r>
            <a:r>
              <a:rPr lang="en-US" dirty="0" smtClean="0"/>
              <a:t>and discuss the information provided on each</a:t>
            </a:r>
            <a:r>
              <a:rPr lang="en-US" baseline="0" dirty="0" smtClean="0"/>
              <a:t> chart.  Discuss how these reptiles came to Florida.</a:t>
            </a:r>
            <a:endParaRPr lang="en-US" dirty="0" smtClean="0"/>
          </a:p>
          <a:p>
            <a:endParaRPr lang="en-US" dirty="0"/>
          </a:p>
        </p:txBody>
      </p:sp>
      <p:sp>
        <p:nvSpPr>
          <p:cNvPr id="4" name="Slide Number Placeholder 3"/>
          <p:cNvSpPr>
            <a:spLocks noGrp="1"/>
          </p:cNvSpPr>
          <p:nvPr>
            <p:ph type="sldNum" sz="quarter" idx="10"/>
          </p:nvPr>
        </p:nvSpPr>
        <p:spPr/>
        <p:txBody>
          <a:bodyPr/>
          <a:lstStyle/>
          <a:p>
            <a:fld id="{1FE9A3DB-EF09-7C44-8713-3C9C69797584}" type="slidenum">
              <a:rPr lang="en-US" smtClean="0"/>
              <a:t>13</a:t>
            </a:fld>
            <a:endParaRPr lang="en-US"/>
          </a:p>
        </p:txBody>
      </p:sp>
    </p:spTree>
    <p:extLst>
      <p:ext uri="{BB962C8B-B14F-4D97-AF65-F5344CB8AC3E}">
        <p14:creationId xmlns:p14="http://schemas.microsoft.com/office/powerpoint/2010/main" val="3642360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Click on Snakes.  View the table listing non-native monkeys in Florida.  Discuss how each species</a:t>
            </a:r>
            <a:r>
              <a:rPr lang="en-US" baseline="0" dirty="0" smtClean="0"/>
              <a:t> came to the state.  Click on the link to the Burmese Python.</a:t>
            </a:r>
            <a:endParaRPr lang="en-US" dirty="0"/>
          </a:p>
        </p:txBody>
      </p:sp>
      <p:sp>
        <p:nvSpPr>
          <p:cNvPr id="4" name="Slide Number Placeholder 3"/>
          <p:cNvSpPr>
            <a:spLocks noGrp="1"/>
          </p:cNvSpPr>
          <p:nvPr>
            <p:ph type="sldNum" sz="quarter" idx="10"/>
          </p:nvPr>
        </p:nvSpPr>
        <p:spPr/>
        <p:txBody>
          <a:bodyPr/>
          <a:lstStyle/>
          <a:p>
            <a:fld id="{1FE9A3DB-EF09-7C44-8713-3C9C69797584}" type="slidenum">
              <a:rPr lang="en-US" smtClean="0"/>
              <a:t>14</a:t>
            </a:fld>
            <a:endParaRPr lang="en-US"/>
          </a:p>
        </p:txBody>
      </p:sp>
    </p:spTree>
    <p:extLst>
      <p:ext uri="{BB962C8B-B14F-4D97-AF65-F5344CB8AC3E}">
        <p14:creationId xmlns:p14="http://schemas.microsoft.com/office/powerpoint/2010/main" val="962788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Review the information</a:t>
            </a:r>
            <a:r>
              <a:rPr lang="en-US" baseline="0" dirty="0" smtClean="0"/>
              <a:t> about the Burmese Python on it’s homepage.  Click on Python Removal Opportunities link at the bottom of the page. Click on the links about Python removal and how to identify Pythons. Explore other types of snakes similar to Pythons.</a:t>
            </a:r>
            <a:endParaRPr lang="en-US" dirty="0"/>
          </a:p>
        </p:txBody>
      </p:sp>
      <p:sp>
        <p:nvSpPr>
          <p:cNvPr id="4" name="Slide Number Placeholder 3"/>
          <p:cNvSpPr>
            <a:spLocks noGrp="1"/>
          </p:cNvSpPr>
          <p:nvPr>
            <p:ph type="sldNum" sz="quarter" idx="10"/>
          </p:nvPr>
        </p:nvSpPr>
        <p:spPr/>
        <p:txBody>
          <a:bodyPr/>
          <a:lstStyle/>
          <a:p>
            <a:fld id="{1FE9A3DB-EF09-7C44-8713-3C9C69797584}" type="slidenum">
              <a:rPr lang="en-US" smtClean="0"/>
              <a:t>15</a:t>
            </a:fld>
            <a:endParaRPr lang="en-US"/>
          </a:p>
        </p:txBody>
      </p:sp>
    </p:spTree>
    <p:extLst>
      <p:ext uri="{BB962C8B-B14F-4D97-AF65-F5344CB8AC3E}">
        <p14:creationId xmlns:p14="http://schemas.microsoft.com/office/powerpoint/2010/main" val="5175325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Explore</a:t>
            </a:r>
            <a:r>
              <a:rPr lang="en-US" baseline="0" dirty="0" smtClean="0"/>
              <a:t> the Burmese Python brochure and poster (links are at the bottom of the page). PDFs have been downloaded and sent with the power point.</a:t>
            </a:r>
            <a:endParaRPr lang="en-US" dirty="0" smtClean="0"/>
          </a:p>
          <a:p>
            <a:endParaRPr lang="en-US" dirty="0"/>
          </a:p>
        </p:txBody>
      </p:sp>
      <p:sp>
        <p:nvSpPr>
          <p:cNvPr id="4" name="Slide Number Placeholder 3"/>
          <p:cNvSpPr>
            <a:spLocks noGrp="1"/>
          </p:cNvSpPr>
          <p:nvPr>
            <p:ph type="sldNum" sz="quarter" idx="10"/>
          </p:nvPr>
        </p:nvSpPr>
        <p:spPr/>
        <p:txBody>
          <a:bodyPr/>
          <a:lstStyle/>
          <a:p>
            <a:fld id="{1FE9A3DB-EF09-7C44-8713-3C9C69797584}" type="slidenum">
              <a:rPr lang="en-US" smtClean="0"/>
              <a:t>16</a:t>
            </a:fld>
            <a:endParaRPr lang="en-US"/>
          </a:p>
        </p:txBody>
      </p:sp>
    </p:spTree>
    <p:extLst>
      <p:ext uri="{BB962C8B-B14F-4D97-AF65-F5344CB8AC3E}">
        <p14:creationId xmlns:p14="http://schemas.microsoft.com/office/powerpoint/2010/main" val="12036240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Click on the link to go back  to Florida</a:t>
            </a:r>
            <a:r>
              <a:rPr lang="en-US" baseline="0" dirty="0" smtClean="0"/>
              <a:t> Fish and Game’s website to learn about nonnative fish and wildlife in Florida.  Click on Marine Fish.</a:t>
            </a:r>
            <a:endParaRPr lang="en-US" dirty="0"/>
          </a:p>
        </p:txBody>
      </p:sp>
      <p:sp>
        <p:nvSpPr>
          <p:cNvPr id="4" name="Slide Number Placeholder 3"/>
          <p:cNvSpPr>
            <a:spLocks noGrp="1"/>
          </p:cNvSpPr>
          <p:nvPr>
            <p:ph type="sldNum" sz="quarter" idx="10"/>
          </p:nvPr>
        </p:nvSpPr>
        <p:spPr/>
        <p:txBody>
          <a:bodyPr/>
          <a:lstStyle/>
          <a:p>
            <a:fld id="{1FE9A3DB-EF09-7C44-8713-3C9C69797584}" type="slidenum">
              <a:rPr lang="en-US" smtClean="0"/>
              <a:t>17</a:t>
            </a:fld>
            <a:endParaRPr lang="en-US"/>
          </a:p>
        </p:txBody>
      </p:sp>
    </p:spTree>
    <p:extLst>
      <p:ext uri="{BB962C8B-B14F-4D97-AF65-F5344CB8AC3E}">
        <p14:creationId xmlns:p14="http://schemas.microsoft.com/office/powerpoint/2010/main" val="8254469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Review each category of nonnative marine</a:t>
            </a:r>
            <a:r>
              <a:rPr lang="en-US" baseline="0" dirty="0" smtClean="0"/>
              <a:t> fish</a:t>
            </a:r>
            <a:r>
              <a:rPr lang="en-US" dirty="0" smtClean="0"/>
              <a:t>.  Click on each link (save Scorpion</a:t>
            </a:r>
            <a:r>
              <a:rPr lang="en-US" baseline="0" dirty="0" smtClean="0"/>
              <a:t>fish and Lionfish for last) </a:t>
            </a:r>
            <a:r>
              <a:rPr lang="en-US" dirty="0" smtClean="0"/>
              <a:t>and discuss the information provided on each</a:t>
            </a:r>
            <a:r>
              <a:rPr lang="en-US" baseline="0" dirty="0" smtClean="0"/>
              <a:t> chart.  Discuss how these fish came to Florida.</a:t>
            </a:r>
            <a:endParaRPr lang="en-US" dirty="0"/>
          </a:p>
        </p:txBody>
      </p:sp>
      <p:sp>
        <p:nvSpPr>
          <p:cNvPr id="4" name="Slide Number Placeholder 3"/>
          <p:cNvSpPr>
            <a:spLocks noGrp="1"/>
          </p:cNvSpPr>
          <p:nvPr>
            <p:ph type="sldNum" sz="quarter" idx="10"/>
          </p:nvPr>
        </p:nvSpPr>
        <p:spPr/>
        <p:txBody>
          <a:bodyPr/>
          <a:lstStyle/>
          <a:p>
            <a:fld id="{1FE9A3DB-EF09-7C44-8713-3C9C69797584}" type="slidenum">
              <a:rPr lang="en-US" smtClean="0"/>
              <a:t>18</a:t>
            </a:fld>
            <a:endParaRPr lang="en-US"/>
          </a:p>
        </p:txBody>
      </p:sp>
    </p:spTree>
    <p:extLst>
      <p:ext uri="{BB962C8B-B14F-4D97-AF65-F5344CB8AC3E}">
        <p14:creationId xmlns:p14="http://schemas.microsoft.com/office/powerpoint/2010/main" val="18770118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Click on Scorpionfish</a:t>
            </a:r>
            <a:r>
              <a:rPr lang="en-US" baseline="0" dirty="0" smtClean="0"/>
              <a:t> and </a:t>
            </a:r>
            <a:r>
              <a:rPr lang="en-US" dirty="0" smtClean="0"/>
              <a:t>Lionfish.  View the table listing the Lionfish</a:t>
            </a:r>
            <a:r>
              <a:rPr lang="en-US" baseline="0" dirty="0" smtClean="0"/>
              <a:t> </a:t>
            </a:r>
            <a:r>
              <a:rPr lang="en-US" dirty="0" smtClean="0"/>
              <a:t>in Florida.  Discuss how it</a:t>
            </a:r>
            <a:r>
              <a:rPr lang="en-US" baseline="0" dirty="0" smtClean="0"/>
              <a:t> came to the state.  Click on the link to the Lionfish.</a:t>
            </a:r>
            <a:endParaRPr lang="en-US" dirty="0"/>
          </a:p>
        </p:txBody>
      </p:sp>
      <p:sp>
        <p:nvSpPr>
          <p:cNvPr id="4" name="Slide Number Placeholder 3"/>
          <p:cNvSpPr>
            <a:spLocks noGrp="1"/>
          </p:cNvSpPr>
          <p:nvPr>
            <p:ph type="sldNum" sz="quarter" idx="10"/>
          </p:nvPr>
        </p:nvSpPr>
        <p:spPr/>
        <p:txBody>
          <a:bodyPr/>
          <a:lstStyle/>
          <a:p>
            <a:fld id="{1FE9A3DB-EF09-7C44-8713-3C9C69797584}" type="slidenum">
              <a:rPr lang="en-US" smtClean="0"/>
              <a:t>19</a:t>
            </a:fld>
            <a:endParaRPr lang="en-US"/>
          </a:p>
        </p:txBody>
      </p:sp>
    </p:spTree>
    <p:extLst>
      <p:ext uri="{BB962C8B-B14F-4D97-AF65-F5344CB8AC3E}">
        <p14:creationId xmlns:p14="http://schemas.microsoft.com/office/powerpoint/2010/main" val="20066316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Review the information</a:t>
            </a:r>
            <a:r>
              <a:rPr lang="en-US" baseline="0" dirty="0" smtClean="0"/>
              <a:t> about the Lionfish on it’s homepage.  Review the maps to see where Lionfish come from and how they have multiplied in Florida in Florida. Click on the Lionfish Derby and Events at the bottom of the page, then click Learn More to read about Lionfish Removal and Awareness.</a:t>
            </a:r>
            <a:endParaRPr lang="en-US" dirty="0"/>
          </a:p>
        </p:txBody>
      </p:sp>
      <p:sp>
        <p:nvSpPr>
          <p:cNvPr id="4" name="Slide Number Placeholder 3"/>
          <p:cNvSpPr>
            <a:spLocks noGrp="1"/>
          </p:cNvSpPr>
          <p:nvPr>
            <p:ph type="sldNum" sz="quarter" idx="10"/>
          </p:nvPr>
        </p:nvSpPr>
        <p:spPr/>
        <p:txBody>
          <a:bodyPr/>
          <a:lstStyle/>
          <a:p>
            <a:fld id="{1FE9A3DB-EF09-7C44-8713-3C9C69797584}" type="slidenum">
              <a:rPr lang="en-US" smtClean="0"/>
              <a:t>20</a:t>
            </a:fld>
            <a:endParaRPr lang="en-US"/>
          </a:p>
        </p:txBody>
      </p:sp>
    </p:spTree>
    <p:extLst>
      <p:ext uri="{BB962C8B-B14F-4D97-AF65-F5344CB8AC3E}">
        <p14:creationId xmlns:p14="http://schemas.microsoft.com/office/powerpoint/2010/main" val="12765340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Review the PDF on Lionfish – link at the bottom of the page.  PDF have been downloaded and sent with the power point.</a:t>
            </a:r>
            <a:endParaRPr lang="en-US" dirty="0"/>
          </a:p>
        </p:txBody>
      </p:sp>
      <p:sp>
        <p:nvSpPr>
          <p:cNvPr id="4" name="Slide Number Placeholder 3"/>
          <p:cNvSpPr>
            <a:spLocks noGrp="1"/>
          </p:cNvSpPr>
          <p:nvPr>
            <p:ph type="sldNum" sz="quarter" idx="10"/>
          </p:nvPr>
        </p:nvSpPr>
        <p:spPr/>
        <p:txBody>
          <a:bodyPr/>
          <a:lstStyle/>
          <a:p>
            <a:fld id="{1FE9A3DB-EF09-7C44-8713-3C9C69797584}" type="slidenum">
              <a:rPr lang="en-US" smtClean="0"/>
              <a:t>21</a:t>
            </a:fld>
            <a:endParaRPr lang="en-US"/>
          </a:p>
        </p:txBody>
      </p:sp>
    </p:spTree>
    <p:extLst>
      <p:ext uri="{BB962C8B-B14F-4D97-AF65-F5344CB8AC3E}">
        <p14:creationId xmlns:p14="http://schemas.microsoft.com/office/powerpoint/2010/main" val="10859254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Go back to Florida</a:t>
            </a:r>
            <a:r>
              <a:rPr lang="en-US" baseline="0" dirty="0" smtClean="0"/>
              <a:t> Fish and Game’s website to learn about nonnative fish and wildlife in Florida.  Click on Amphibians.</a:t>
            </a:r>
            <a:endParaRPr lang="en-US" dirty="0"/>
          </a:p>
        </p:txBody>
      </p:sp>
      <p:sp>
        <p:nvSpPr>
          <p:cNvPr id="4" name="Slide Number Placeholder 3"/>
          <p:cNvSpPr>
            <a:spLocks noGrp="1"/>
          </p:cNvSpPr>
          <p:nvPr>
            <p:ph type="sldNum" sz="quarter" idx="10"/>
          </p:nvPr>
        </p:nvSpPr>
        <p:spPr/>
        <p:txBody>
          <a:bodyPr/>
          <a:lstStyle/>
          <a:p>
            <a:fld id="{1FE9A3DB-EF09-7C44-8713-3C9C69797584}" type="slidenum">
              <a:rPr lang="en-US" smtClean="0"/>
              <a:t>22</a:t>
            </a:fld>
            <a:endParaRPr lang="en-US"/>
          </a:p>
        </p:txBody>
      </p:sp>
    </p:spTree>
    <p:extLst>
      <p:ext uri="{BB962C8B-B14F-4D97-AF65-F5344CB8AC3E}">
        <p14:creationId xmlns:p14="http://schemas.microsoft.com/office/powerpoint/2010/main" val="12535946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Read the letter with the students.  Define the task, the alternatives</a:t>
            </a:r>
            <a:r>
              <a:rPr lang="en-US" baseline="0" dirty="0" smtClean="0"/>
              <a:t> (choices) and criteria (determining factors in choosing).  </a:t>
            </a:r>
            <a:endParaRPr lang="en-US" dirty="0"/>
          </a:p>
        </p:txBody>
      </p:sp>
      <p:sp>
        <p:nvSpPr>
          <p:cNvPr id="4" name="Slide Number Placeholder 3"/>
          <p:cNvSpPr>
            <a:spLocks noGrp="1"/>
          </p:cNvSpPr>
          <p:nvPr>
            <p:ph type="sldNum" sz="quarter" idx="10"/>
          </p:nvPr>
        </p:nvSpPr>
        <p:spPr/>
        <p:txBody>
          <a:bodyPr/>
          <a:lstStyle/>
          <a:p>
            <a:fld id="{1FE9A3DB-EF09-7C44-8713-3C9C69797584}" type="slidenum">
              <a:rPr lang="en-US" smtClean="0"/>
              <a:t>5</a:t>
            </a:fld>
            <a:endParaRPr lang="en-US"/>
          </a:p>
        </p:txBody>
      </p:sp>
    </p:spTree>
    <p:extLst>
      <p:ext uri="{BB962C8B-B14F-4D97-AF65-F5344CB8AC3E}">
        <p14:creationId xmlns:p14="http://schemas.microsoft.com/office/powerpoint/2010/main" val="2706604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Review each category of nonnative amphibians.  Click on Salamanders</a:t>
            </a:r>
            <a:r>
              <a:rPr lang="en-US" baseline="0" dirty="0" smtClean="0"/>
              <a:t> </a:t>
            </a:r>
            <a:r>
              <a:rPr lang="en-US" dirty="0" smtClean="0"/>
              <a:t>(save Frogs</a:t>
            </a:r>
            <a:r>
              <a:rPr lang="en-US" baseline="0" dirty="0" smtClean="0"/>
              <a:t> and Toads for last) </a:t>
            </a:r>
            <a:r>
              <a:rPr lang="en-US" dirty="0" smtClean="0"/>
              <a:t>and discuss the information provided on the</a:t>
            </a:r>
            <a:r>
              <a:rPr lang="en-US" baseline="0" dirty="0" smtClean="0"/>
              <a:t> chart.  Discuss how these amphibians came to Florida.</a:t>
            </a:r>
            <a:endParaRPr lang="en-US" dirty="0" smtClean="0"/>
          </a:p>
          <a:p>
            <a:endParaRPr lang="en-US" dirty="0"/>
          </a:p>
        </p:txBody>
      </p:sp>
      <p:sp>
        <p:nvSpPr>
          <p:cNvPr id="4" name="Slide Number Placeholder 3"/>
          <p:cNvSpPr>
            <a:spLocks noGrp="1"/>
          </p:cNvSpPr>
          <p:nvPr>
            <p:ph type="sldNum" sz="quarter" idx="10"/>
          </p:nvPr>
        </p:nvSpPr>
        <p:spPr/>
        <p:txBody>
          <a:bodyPr/>
          <a:lstStyle/>
          <a:p>
            <a:fld id="{1FE9A3DB-EF09-7C44-8713-3C9C69797584}" type="slidenum">
              <a:rPr lang="en-US" smtClean="0"/>
              <a:t>23</a:t>
            </a:fld>
            <a:endParaRPr lang="en-US"/>
          </a:p>
        </p:txBody>
      </p:sp>
    </p:spTree>
    <p:extLst>
      <p:ext uri="{BB962C8B-B14F-4D97-AF65-F5344CB8AC3E}">
        <p14:creationId xmlns:p14="http://schemas.microsoft.com/office/powerpoint/2010/main" val="115930807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Click on Frogs</a:t>
            </a:r>
            <a:r>
              <a:rPr lang="en-US" baseline="0" dirty="0" smtClean="0"/>
              <a:t> and Toads</a:t>
            </a:r>
            <a:r>
              <a:rPr lang="en-US" dirty="0" smtClean="0"/>
              <a:t>.  View the table listing non-native</a:t>
            </a:r>
            <a:r>
              <a:rPr lang="en-US" baseline="0" dirty="0" smtClean="0"/>
              <a:t> frogs and toads</a:t>
            </a:r>
            <a:r>
              <a:rPr lang="en-US" dirty="0" smtClean="0"/>
              <a:t> in Florida.  Discuss how each species</a:t>
            </a:r>
            <a:r>
              <a:rPr lang="en-US" baseline="0" dirty="0" smtClean="0"/>
              <a:t> came to the state.  Click on the link to the Cane Toad.</a:t>
            </a:r>
            <a:endParaRPr lang="en-US" dirty="0"/>
          </a:p>
        </p:txBody>
      </p:sp>
      <p:sp>
        <p:nvSpPr>
          <p:cNvPr id="4" name="Slide Number Placeholder 3"/>
          <p:cNvSpPr>
            <a:spLocks noGrp="1"/>
          </p:cNvSpPr>
          <p:nvPr>
            <p:ph type="sldNum" sz="quarter" idx="10"/>
          </p:nvPr>
        </p:nvSpPr>
        <p:spPr/>
        <p:txBody>
          <a:bodyPr/>
          <a:lstStyle/>
          <a:p>
            <a:fld id="{1FE9A3DB-EF09-7C44-8713-3C9C69797584}" type="slidenum">
              <a:rPr lang="en-US" smtClean="0"/>
              <a:t>24</a:t>
            </a:fld>
            <a:endParaRPr lang="en-US"/>
          </a:p>
        </p:txBody>
      </p:sp>
    </p:spTree>
    <p:extLst>
      <p:ext uri="{BB962C8B-B14F-4D97-AF65-F5344CB8AC3E}">
        <p14:creationId xmlns:p14="http://schemas.microsoft.com/office/powerpoint/2010/main" val="150095428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Review the information</a:t>
            </a:r>
            <a:r>
              <a:rPr lang="en-US" baseline="0" dirty="0" smtClean="0"/>
              <a:t> about the Cane Toad on it’s homepage.  Watch the How to Identify Invasive Cane Toads through 5:53</a:t>
            </a:r>
            <a:r>
              <a:rPr lang="is-IS" baseline="0" dirty="0" smtClean="0"/>
              <a:t>  Discuss 1) What are the characteristics of toads? 2) What do you do if you find any toad under and inch long? (let it live), 3) In what parts of Florida are Cane Toads found? Are they large or small? 4)  Where are Cane Toads usually found? </a:t>
            </a:r>
            <a:r>
              <a:rPr lang="en-US" baseline="0" dirty="0" smtClean="0"/>
              <a:t>and 5)  What are features that can help you identify a Cane Toad?  Click on the interactive map to see where Cane Toads have been sighted in Florida.</a:t>
            </a:r>
            <a:endParaRPr lang="en-US" dirty="0"/>
          </a:p>
        </p:txBody>
      </p:sp>
      <p:sp>
        <p:nvSpPr>
          <p:cNvPr id="4" name="Slide Number Placeholder 3"/>
          <p:cNvSpPr>
            <a:spLocks noGrp="1"/>
          </p:cNvSpPr>
          <p:nvPr>
            <p:ph type="sldNum" sz="quarter" idx="10"/>
          </p:nvPr>
        </p:nvSpPr>
        <p:spPr/>
        <p:txBody>
          <a:bodyPr/>
          <a:lstStyle/>
          <a:p>
            <a:fld id="{1FE9A3DB-EF09-7C44-8713-3C9C69797584}" type="slidenum">
              <a:rPr lang="en-US" smtClean="0"/>
              <a:t>25</a:t>
            </a:fld>
            <a:endParaRPr lang="en-US"/>
          </a:p>
        </p:txBody>
      </p:sp>
    </p:spTree>
    <p:extLst>
      <p:ext uri="{BB962C8B-B14F-4D97-AF65-F5344CB8AC3E}">
        <p14:creationId xmlns:p14="http://schemas.microsoft.com/office/powerpoint/2010/main" val="133438143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Explore</a:t>
            </a:r>
            <a:r>
              <a:rPr lang="en-US" baseline="0" dirty="0" smtClean="0"/>
              <a:t> the Cane Toad brochure (link is at the bottom of the page). PDF has been downloaded and sent with the power point. There are also additional videos about Cane Toads and the dangers they bring to your pets.</a:t>
            </a:r>
            <a:endParaRPr lang="en-US" dirty="0" smtClean="0"/>
          </a:p>
          <a:p>
            <a:endParaRPr lang="en-US" dirty="0"/>
          </a:p>
        </p:txBody>
      </p:sp>
      <p:sp>
        <p:nvSpPr>
          <p:cNvPr id="4" name="Slide Number Placeholder 3"/>
          <p:cNvSpPr>
            <a:spLocks noGrp="1"/>
          </p:cNvSpPr>
          <p:nvPr>
            <p:ph type="sldNum" sz="quarter" idx="10"/>
          </p:nvPr>
        </p:nvSpPr>
        <p:spPr/>
        <p:txBody>
          <a:bodyPr/>
          <a:lstStyle/>
          <a:p>
            <a:fld id="{1FE9A3DB-EF09-7C44-8713-3C9C69797584}" type="slidenum">
              <a:rPr lang="en-US" smtClean="0"/>
              <a:t>26</a:t>
            </a:fld>
            <a:endParaRPr lang="en-US"/>
          </a:p>
        </p:txBody>
      </p:sp>
    </p:spTree>
    <p:extLst>
      <p:ext uri="{BB962C8B-B14F-4D97-AF65-F5344CB8AC3E}">
        <p14:creationId xmlns:p14="http://schemas.microsoft.com/office/powerpoint/2010/main" val="78955751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F5EEE9F-1BC3-6B47-A636-528CC1F75009}" type="slidenum">
              <a:rPr lang="en-US" smtClean="0"/>
              <a:t>28</a:t>
            </a:fld>
            <a:endParaRPr lang="en-US"/>
          </a:p>
        </p:txBody>
      </p:sp>
    </p:spTree>
    <p:extLst>
      <p:ext uri="{BB962C8B-B14F-4D97-AF65-F5344CB8AC3E}">
        <p14:creationId xmlns:p14="http://schemas.microsoft.com/office/powerpoint/2010/main" val="404040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Use the matrix to take notes during research.</a:t>
            </a:r>
            <a:endParaRPr lang="en-US" dirty="0"/>
          </a:p>
        </p:txBody>
      </p:sp>
      <p:sp>
        <p:nvSpPr>
          <p:cNvPr id="4" name="Slide Number Placeholder 3"/>
          <p:cNvSpPr>
            <a:spLocks noGrp="1"/>
          </p:cNvSpPr>
          <p:nvPr>
            <p:ph type="sldNum" sz="quarter" idx="10"/>
          </p:nvPr>
        </p:nvSpPr>
        <p:spPr/>
        <p:txBody>
          <a:bodyPr/>
          <a:lstStyle/>
          <a:p>
            <a:fld id="{1FE9A3DB-EF09-7C44-8713-3C9C69797584}" type="slidenum">
              <a:rPr lang="en-US" smtClean="0"/>
              <a:t>6</a:t>
            </a:fld>
            <a:endParaRPr lang="en-US"/>
          </a:p>
        </p:txBody>
      </p:sp>
    </p:spTree>
    <p:extLst>
      <p:ext uri="{BB962C8B-B14F-4D97-AF65-F5344CB8AC3E}">
        <p14:creationId xmlns:p14="http://schemas.microsoft.com/office/powerpoint/2010/main" val="21188991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Click on the link to go to Florida</a:t>
            </a:r>
            <a:r>
              <a:rPr lang="en-US" baseline="0" dirty="0" smtClean="0"/>
              <a:t> Fish and Game’s website to learn about nonnative fish and wildlife in Florida.  Scroll to the bottom of the page and discuss the 7 different species found in Florida.  A KWL chart could be used to determine background.  Clarify the meanings of the different categories.  Click on Mammals.</a:t>
            </a:r>
            <a:endParaRPr lang="en-US" dirty="0"/>
          </a:p>
        </p:txBody>
      </p:sp>
      <p:sp>
        <p:nvSpPr>
          <p:cNvPr id="4" name="Slide Number Placeholder 3"/>
          <p:cNvSpPr>
            <a:spLocks noGrp="1"/>
          </p:cNvSpPr>
          <p:nvPr>
            <p:ph type="sldNum" sz="quarter" idx="10"/>
          </p:nvPr>
        </p:nvSpPr>
        <p:spPr/>
        <p:txBody>
          <a:bodyPr/>
          <a:lstStyle/>
          <a:p>
            <a:fld id="{1FE9A3DB-EF09-7C44-8713-3C9C69797584}" type="slidenum">
              <a:rPr lang="en-US" smtClean="0"/>
              <a:t>7</a:t>
            </a:fld>
            <a:endParaRPr lang="en-US"/>
          </a:p>
        </p:txBody>
      </p:sp>
    </p:spTree>
    <p:extLst>
      <p:ext uri="{BB962C8B-B14F-4D97-AF65-F5344CB8AC3E}">
        <p14:creationId xmlns:p14="http://schemas.microsoft.com/office/powerpoint/2010/main" val="7205935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Review each category of nonnative mammals.  Click on each link (save Monkeys</a:t>
            </a:r>
            <a:r>
              <a:rPr lang="en-US" baseline="0" dirty="0" smtClean="0"/>
              <a:t> for last) </a:t>
            </a:r>
            <a:r>
              <a:rPr lang="en-US" dirty="0" smtClean="0"/>
              <a:t>and discuss the information provided on each</a:t>
            </a:r>
            <a:r>
              <a:rPr lang="en-US" baseline="0" dirty="0" smtClean="0"/>
              <a:t> chart.  Discuss how these mammals came to Florida.</a:t>
            </a:r>
            <a:endParaRPr lang="en-US" dirty="0"/>
          </a:p>
        </p:txBody>
      </p:sp>
      <p:sp>
        <p:nvSpPr>
          <p:cNvPr id="4" name="Slide Number Placeholder 3"/>
          <p:cNvSpPr>
            <a:spLocks noGrp="1"/>
          </p:cNvSpPr>
          <p:nvPr>
            <p:ph type="sldNum" sz="quarter" idx="10"/>
          </p:nvPr>
        </p:nvSpPr>
        <p:spPr/>
        <p:txBody>
          <a:bodyPr/>
          <a:lstStyle/>
          <a:p>
            <a:fld id="{1FE9A3DB-EF09-7C44-8713-3C9C69797584}" type="slidenum">
              <a:rPr lang="en-US" smtClean="0"/>
              <a:t>8</a:t>
            </a:fld>
            <a:endParaRPr lang="en-US"/>
          </a:p>
        </p:txBody>
      </p:sp>
    </p:spTree>
    <p:extLst>
      <p:ext uri="{BB962C8B-B14F-4D97-AF65-F5344CB8AC3E}">
        <p14:creationId xmlns:p14="http://schemas.microsoft.com/office/powerpoint/2010/main" val="3226377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Click on Monkeys.  View the table listing non-native monkeys in Florida.  Discuss how each species</a:t>
            </a:r>
            <a:r>
              <a:rPr lang="en-US" baseline="0" dirty="0" smtClean="0"/>
              <a:t> came to the state.  Click on the link to the Rhesus Macaque.</a:t>
            </a:r>
            <a:endParaRPr lang="en-US" dirty="0"/>
          </a:p>
        </p:txBody>
      </p:sp>
      <p:sp>
        <p:nvSpPr>
          <p:cNvPr id="4" name="Slide Number Placeholder 3"/>
          <p:cNvSpPr>
            <a:spLocks noGrp="1"/>
          </p:cNvSpPr>
          <p:nvPr>
            <p:ph type="sldNum" sz="quarter" idx="10"/>
          </p:nvPr>
        </p:nvSpPr>
        <p:spPr/>
        <p:txBody>
          <a:bodyPr/>
          <a:lstStyle/>
          <a:p>
            <a:fld id="{1FE9A3DB-EF09-7C44-8713-3C9C69797584}" type="slidenum">
              <a:rPr lang="en-US" smtClean="0"/>
              <a:t>9</a:t>
            </a:fld>
            <a:endParaRPr lang="en-US"/>
          </a:p>
        </p:txBody>
      </p:sp>
    </p:spTree>
    <p:extLst>
      <p:ext uri="{BB962C8B-B14F-4D97-AF65-F5344CB8AC3E}">
        <p14:creationId xmlns:p14="http://schemas.microsoft.com/office/powerpoint/2010/main" val="20842047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Review the information</a:t>
            </a:r>
            <a:r>
              <a:rPr lang="en-US" baseline="0" dirty="0" smtClean="0"/>
              <a:t> about the Rhesus Macaque on it’s homepage.  Click on the interactive map to see recent sightings in Florida. </a:t>
            </a:r>
            <a:endParaRPr lang="en-US" dirty="0"/>
          </a:p>
        </p:txBody>
      </p:sp>
      <p:sp>
        <p:nvSpPr>
          <p:cNvPr id="4" name="Slide Number Placeholder 3"/>
          <p:cNvSpPr>
            <a:spLocks noGrp="1"/>
          </p:cNvSpPr>
          <p:nvPr>
            <p:ph type="sldNum" sz="quarter" idx="10"/>
          </p:nvPr>
        </p:nvSpPr>
        <p:spPr/>
        <p:txBody>
          <a:bodyPr/>
          <a:lstStyle/>
          <a:p>
            <a:fld id="{1FE9A3DB-EF09-7C44-8713-3C9C69797584}" type="slidenum">
              <a:rPr lang="en-US" smtClean="0"/>
              <a:t>10</a:t>
            </a:fld>
            <a:endParaRPr lang="en-US"/>
          </a:p>
        </p:txBody>
      </p:sp>
    </p:spTree>
    <p:extLst>
      <p:ext uri="{BB962C8B-B14F-4D97-AF65-F5344CB8AC3E}">
        <p14:creationId xmlns:p14="http://schemas.microsoft.com/office/powerpoint/2010/main" val="11462430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Review the 2 PDFs on wild monkeys – links at the bottom of the page.  PDFs have been downloaded and sent with the power point.</a:t>
            </a:r>
            <a:endParaRPr lang="en-US" dirty="0"/>
          </a:p>
        </p:txBody>
      </p:sp>
      <p:sp>
        <p:nvSpPr>
          <p:cNvPr id="4" name="Slide Number Placeholder 3"/>
          <p:cNvSpPr>
            <a:spLocks noGrp="1"/>
          </p:cNvSpPr>
          <p:nvPr>
            <p:ph type="sldNum" sz="quarter" idx="10"/>
          </p:nvPr>
        </p:nvSpPr>
        <p:spPr/>
        <p:txBody>
          <a:bodyPr/>
          <a:lstStyle/>
          <a:p>
            <a:fld id="{1FE9A3DB-EF09-7C44-8713-3C9C69797584}" type="slidenum">
              <a:rPr lang="en-US" smtClean="0"/>
              <a:t>11</a:t>
            </a:fld>
            <a:endParaRPr lang="en-US"/>
          </a:p>
        </p:txBody>
      </p:sp>
    </p:spTree>
    <p:extLst>
      <p:ext uri="{BB962C8B-B14F-4D97-AF65-F5344CB8AC3E}">
        <p14:creationId xmlns:p14="http://schemas.microsoft.com/office/powerpoint/2010/main" val="7462501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Go back to Florida</a:t>
            </a:r>
            <a:r>
              <a:rPr lang="en-US" baseline="0" dirty="0" smtClean="0"/>
              <a:t> Fish and Game’s website to learn about nonnative fish and wildlife in Florida.  Click on Reptiles.</a:t>
            </a:r>
            <a:endParaRPr lang="en-US" dirty="0"/>
          </a:p>
        </p:txBody>
      </p:sp>
      <p:sp>
        <p:nvSpPr>
          <p:cNvPr id="4" name="Slide Number Placeholder 3"/>
          <p:cNvSpPr>
            <a:spLocks noGrp="1"/>
          </p:cNvSpPr>
          <p:nvPr>
            <p:ph type="sldNum" sz="quarter" idx="10"/>
          </p:nvPr>
        </p:nvSpPr>
        <p:spPr/>
        <p:txBody>
          <a:bodyPr/>
          <a:lstStyle/>
          <a:p>
            <a:fld id="{1FE9A3DB-EF09-7C44-8713-3C9C69797584}" type="slidenum">
              <a:rPr lang="en-US" smtClean="0"/>
              <a:t>12</a:t>
            </a:fld>
            <a:endParaRPr lang="en-US"/>
          </a:p>
        </p:txBody>
      </p:sp>
    </p:spTree>
    <p:extLst>
      <p:ext uri="{BB962C8B-B14F-4D97-AF65-F5344CB8AC3E}">
        <p14:creationId xmlns:p14="http://schemas.microsoft.com/office/powerpoint/2010/main" val="9001701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99BFA4-5176-AF46-97C9-C0E4EE14225F}" type="datetimeFigureOut">
              <a:rPr lang="en-US" smtClean="0"/>
              <a:t>5/18/20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D19D93-AF15-9D45-BEEB-C5D5CE4FEE9F}" type="slidenum">
              <a:rPr lang="en-US" smtClean="0"/>
              <a:t>‹#›</a:t>
            </a:fld>
            <a:endParaRPr lang="en-US"/>
          </a:p>
        </p:txBody>
      </p:sp>
    </p:spTree>
    <p:extLst>
      <p:ext uri="{BB962C8B-B14F-4D97-AF65-F5344CB8AC3E}">
        <p14:creationId xmlns:p14="http://schemas.microsoft.com/office/powerpoint/2010/main" val="254655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99BFA4-5176-AF46-97C9-C0E4EE14225F}" type="datetimeFigureOut">
              <a:rPr lang="en-US" smtClean="0"/>
              <a:t>5/18/20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D19D93-AF15-9D45-BEEB-C5D5CE4FEE9F}" type="slidenum">
              <a:rPr lang="en-US" smtClean="0"/>
              <a:t>‹#›</a:t>
            </a:fld>
            <a:endParaRPr lang="en-US"/>
          </a:p>
        </p:txBody>
      </p:sp>
    </p:spTree>
    <p:extLst>
      <p:ext uri="{BB962C8B-B14F-4D97-AF65-F5344CB8AC3E}">
        <p14:creationId xmlns:p14="http://schemas.microsoft.com/office/powerpoint/2010/main" val="15093498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99BFA4-5176-AF46-97C9-C0E4EE14225F}" type="datetimeFigureOut">
              <a:rPr lang="en-US" smtClean="0"/>
              <a:t>5/18/20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D19D93-AF15-9D45-BEEB-C5D5CE4FEE9F}" type="slidenum">
              <a:rPr lang="en-US" smtClean="0"/>
              <a:t>‹#›</a:t>
            </a:fld>
            <a:endParaRPr lang="en-US"/>
          </a:p>
        </p:txBody>
      </p:sp>
    </p:spTree>
    <p:extLst>
      <p:ext uri="{BB962C8B-B14F-4D97-AF65-F5344CB8AC3E}">
        <p14:creationId xmlns:p14="http://schemas.microsoft.com/office/powerpoint/2010/main" val="15656536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99BFA4-5176-AF46-97C9-C0E4EE14225F}" type="datetimeFigureOut">
              <a:rPr lang="en-US" smtClean="0"/>
              <a:t>5/18/20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D19D93-AF15-9D45-BEEB-C5D5CE4FEE9F}" type="slidenum">
              <a:rPr lang="en-US" smtClean="0"/>
              <a:t>‹#›</a:t>
            </a:fld>
            <a:endParaRPr lang="en-US"/>
          </a:p>
        </p:txBody>
      </p:sp>
    </p:spTree>
    <p:extLst>
      <p:ext uri="{BB962C8B-B14F-4D97-AF65-F5344CB8AC3E}">
        <p14:creationId xmlns:p14="http://schemas.microsoft.com/office/powerpoint/2010/main" val="5048311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99BFA4-5176-AF46-97C9-C0E4EE14225F}" type="datetimeFigureOut">
              <a:rPr lang="en-US" smtClean="0"/>
              <a:t>5/18/20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D19D93-AF15-9D45-BEEB-C5D5CE4FEE9F}" type="slidenum">
              <a:rPr lang="en-US" smtClean="0"/>
              <a:t>‹#›</a:t>
            </a:fld>
            <a:endParaRPr lang="en-US"/>
          </a:p>
        </p:txBody>
      </p:sp>
    </p:spTree>
    <p:extLst>
      <p:ext uri="{BB962C8B-B14F-4D97-AF65-F5344CB8AC3E}">
        <p14:creationId xmlns:p14="http://schemas.microsoft.com/office/powerpoint/2010/main" val="21362618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99BFA4-5176-AF46-97C9-C0E4EE14225F}" type="datetimeFigureOut">
              <a:rPr lang="en-US" smtClean="0"/>
              <a:t>5/18/20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8D19D93-AF15-9D45-BEEB-C5D5CE4FEE9F}" type="slidenum">
              <a:rPr lang="en-US" smtClean="0"/>
              <a:t>‹#›</a:t>
            </a:fld>
            <a:endParaRPr lang="en-US"/>
          </a:p>
        </p:txBody>
      </p:sp>
    </p:spTree>
    <p:extLst>
      <p:ext uri="{BB962C8B-B14F-4D97-AF65-F5344CB8AC3E}">
        <p14:creationId xmlns:p14="http://schemas.microsoft.com/office/powerpoint/2010/main" val="3730456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99BFA4-5176-AF46-97C9-C0E4EE14225F}" type="datetimeFigureOut">
              <a:rPr lang="en-US" smtClean="0"/>
              <a:t>5/18/20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8D19D93-AF15-9D45-BEEB-C5D5CE4FEE9F}" type="slidenum">
              <a:rPr lang="en-US" smtClean="0"/>
              <a:t>‹#›</a:t>
            </a:fld>
            <a:endParaRPr lang="en-US"/>
          </a:p>
        </p:txBody>
      </p:sp>
    </p:spTree>
    <p:extLst>
      <p:ext uri="{BB962C8B-B14F-4D97-AF65-F5344CB8AC3E}">
        <p14:creationId xmlns:p14="http://schemas.microsoft.com/office/powerpoint/2010/main" val="12732218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99BFA4-5176-AF46-97C9-C0E4EE14225F}" type="datetimeFigureOut">
              <a:rPr lang="en-US" smtClean="0"/>
              <a:t>5/18/20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8D19D93-AF15-9D45-BEEB-C5D5CE4FEE9F}" type="slidenum">
              <a:rPr lang="en-US" smtClean="0"/>
              <a:t>‹#›</a:t>
            </a:fld>
            <a:endParaRPr lang="en-US"/>
          </a:p>
        </p:txBody>
      </p:sp>
    </p:spTree>
    <p:extLst>
      <p:ext uri="{BB962C8B-B14F-4D97-AF65-F5344CB8AC3E}">
        <p14:creationId xmlns:p14="http://schemas.microsoft.com/office/powerpoint/2010/main" val="15126078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99BFA4-5176-AF46-97C9-C0E4EE14225F}" type="datetimeFigureOut">
              <a:rPr lang="en-US" smtClean="0"/>
              <a:t>5/18/20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8D19D93-AF15-9D45-BEEB-C5D5CE4FEE9F}" type="slidenum">
              <a:rPr lang="en-US" smtClean="0"/>
              <a:t>‹#›</a:t>
            </a:fld>
            <a:endParaRPr lang="en-US"/>
          </a:p>
        </p:txBody>
      </p:sp>
    </p:spTree>
    <p:extLst>
      <p:ext uri="{BB962C8B-B14F-4D97-AF65-F5344CB8AC3E}">
        <p14:creationId xmlns:p14="http://schemas.microsoft.com/office/powerpoint/2010/main" val="4888226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99BFA4-5176-AF46-97C9-C0E4EE14225F}" type="datetimeFigureOut">
              <a:rPr lang="en-US" smtClean="0"/>
              <a:t>5/18/20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8D19D93-AF15-9D45-BEEB-C5D5CE4FEE9F}" type="slidenum">
              <a:rPr lang="en-US" smtClean="0"/>
              <a:t>‹#›</a:t>
            </a:fld>
            <a:endParaRPr lang="en-US"/>
          </a:p>
        </p:txBody>
      </p:sp>
    </p:spTree>
    <p:extLst>
      <p:ext uri="{BB962C8B-B14F-4D97-AF65-F5344CB8AC3E}">
        <p14:creationId xmlns:p14="http://schemas.microsoft.com/office/powerpoint/2010/main" val="15165892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99BFA4-5176-AF46-97C9-C0E4EE14225F}" type="datetimeFigureOut">
              <a:rPr lang="en-US" smtClean="0"/>
              <a:t>5/18/20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8D19D93-AF15-9D45-BEEB-C5D5CE4FEE9F}" type="slidenum">
              <a:rPr lang="en-US" smtClean="0"/>
              <a:t>‹#›</a:t>
            </a:fld>
            <a:endParaRPr lang="en-US"/>
          </a:p>
        </p:txBody>
      </p:sp>
    </p:spTree>
    <p:extLst>
      <p:ext uri="{BB962C8B-B14F-4D97-AF65-F5344CB8AC3E}">
        <p14:creationId xmlns:p14="http://schemas.microsoft.com/office/powerpoint/2010/main" val="832404226"/>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99BFA4-5176-AF46-97C9-C0E4EE14225F}" type="datetimeFigureOut">
              <a:rPr lang="en-US" smtClean="0"/>
              <a:t>5/18/20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8D19D93-AF15-9D45-BEEB-C5D5CE4FEE9F}" type="slidenum">
              <a:rPr lang="en-US" smtClean="0"/>
              <a:t>‹#›</a:t>
            </a:fld>
            <a:endParaRPr lang="en-US"/>
          </a:p>
        </p:txBody>
      </p:sp>
    </p:spTree>
    <p:extLst>
      <p:ext uri="{BB962C8B-B14F-4D97-AF65-F5344CB8AC3E}">
        <p14:creationId xmlns:p14="http://schemas.microsoft.com/office/powerpoint/2010/main" val="13250092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hyperlink" Target="https://myfwc.com/wildlifehabitats/nonnatives/mammals/monkeys/rhesus-macaque/" TargetMode="External"/><Relationship Id="rId4" Type="http://schemas.openxmlformats.org/officeDocument/2006/relationships/image" Target="../media/image8.png"/><Relationship Id="rId1" Type="http://schemas.openxmlformats.org/officeDocument/2006/relationships/slideLayout" Target="../slideLayouts/slideLayout6.xml"/><Relationship Id="rId2" Type="http://schemas.openxmlformats.org/officeDocument/2006/relationships/notesSlide" Target="../notesSlides/notesSlide7.xml"/></Relationships>
</file>

<file path=ppt/slides/_rels/slide11.xml.rels><?xml version="1.0" encoding="UTF-8" standalone="yes"?>
<Relationships xmlns="http://schemas.openxmlformats.org/package/2006/relationships"><Relationship Id="rId3" Type="http://schemas.openxmlformats.org/officeDocument/2006/relationships/image" Target="../media/image9.emf"/><Relationship Id="rId4" Type="http://schemas.openxmlformats.org/officeDocument/2006/relationships/hyperlink" Target="https://myfwc.com/wildlifehabitats/nonnatives/mammals/monkeys/rhesus-macaque/" TargetMode="External"/><Relationship Id="rId1" Type="http://schemas.openxmlformats.org/officeDocument/2006/relationships/slideLayout" Target="../slideLayouts/slideLayout6.xml"/><Relationship Id="rId2" Type="http://schemas.openxmlformats.org/officeDocument/2006/relationships/notesSlide" Target="../notesSlides/notesSlide8.xml"/></Relationships>
</file>

<file path=ppt/slides/_rels/slide12.xml.rels><?xml version="1.0" encoding="UTF-8" standalone="yes"?>
<Relationships xmlns="http://schemas.openxmlformats.org/package/2006/relationships"><Relationship Id="rId3" Type="http://schemas.openxmlformats.org/officeDocument/2006/relationships/hyperlink" Target="https://myfwc.com/wildlifehabitats/nonnatives/" TargetMode="External"/><Relationship Id="rId4" Type="http://schemas.openxmlformats.org/officeDocument/2006/relationships/image" Target="../media/image5.png"/><Relationship Id="rId1" Type="http://schemas.openxmlformats.org/officeDocument/2006/relationships/slideLayout" Target="../slideLayouts/slideLayout6.xml"/><Relationship Id="rId2" Type="http://schemas.openxmlformats.org/officeDocument/2006/relationships/notesSlide" Target="../notesSlides/notesSlide9.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hyperlink" Target="https://myfwc.com/wildlifehabitats/nonnatives/reptiles/" TargetMode="External"/><Relationship Id="rId1" Type="http://schemas.openxmlformats.org/officeDocument/2006/relationships/slideLayout" Target="../slideLayouts/slideLayout6.xml"/><Relationship Id="rId2" Type="http://schemas.openxmlformats.org/officeDocument/2006/relationships/notesSlide" Target="../notesSlides/notesSlide10.xml"/></Relationships>
</file>

<file path=ppt/slides/_rels/slide14.xml.rels><?xml version="1.0" encoding="UTF-8" standalone="yes"?>
<Relationships xmlns="http://schemas.openxmlformats.org/package/2006/relationships"><Relationship Id="rId3" Type="http://schemas.openxmlformats.org/officeDocument/2006/relationships/hyperlink" Target="https://myfwc.com/wildlifehabitats/nonnatives/reptiles/snakes/" TargetMode="External"/><Relationship Id="rId4" Type="http://schemas.openxmlformats.org/officeDocument/2006/relationships/image" Target="../media/image11.png"/><Relationship Id="rId1" Type="http://schemas.openxmlformats.org/officeDocument/2006/relationships/slideLayout" Target="../slideLayouts/slideLayout6.xml"/><Relationship Id="rId2" Type="http://schemas.openxmlformats.org/officeDocument/2006/relationships/notesSlide" Target="../notesSlides/notesSlide11.xml"/></Relationships>
</file>

<file path=ppt/slides/_rels/slide15.xml.rels><?xml version="1.0" encoding="UTF-8" standalone="yes"?>
<Relationships xmlns="http://schemas.openxmlformats.org/package/2006/relationships"><Relationship Id="rId3" Type="http://schemas.openxmlformats.org/officeDocument/2006/relationships/hyperlink" Target="https://myfwc.com/wildlifehabitats/profiles/reptiles/snakes/burmese-python/" TargetMode="External"/><Relationship Id="rId4" Type="http://schemas.openxmlformats.org/officeDocument/2006/relationships/image" Target="../media/image12.png"/><Relationship Id="rId1" Type="http://schemas.openxmlformats.org/officeDocument/2006/relationships/slideLayout" Target="../slideLayouts/slideLayout6.xml"/><Relationship Id="rId2" Type="http://schemas.openxmlformats.org/officeDocument/2006/relationships/notesSlide" Target="../notesSlides/notesSlide12.xml"/></Relationships>
</file>

<file path=ppt/slides/_rels/slide16.xml.rels><?xml version="1.0" encoding="UTF-8" standalone="yes"?>
<Relationships xmlns="http://schemas.openxmlformats.org/package/2006/relationships"><Relationship Id="rId3" Type="http://schemas.openxmlformats.org/officeDocument/2006/relationships/hyperlink" Target="https://myfwc.com/wildlifehabitats/profiles/reptiles/snakes/burmese-python/" TargetMode="External"/><Relationship Id="rId4" Type="http://schemas.openxmlformats.org/officeDocument/2006/relationships/image" Target="../media/image13.emf"/><Relationship Id="rId1" Type="http://schemas.openxmlformats.org/officeDocument/2006/relationships/slideLayout" Target="../slideLayouts/slideLayout6.xml"/><Relationship Id="rId2" Type="http://schemas.openxmlformats.org/officeDocument/2006/relationships/notesSlide" Target="../notesSlides/notesSlide13.xml"/></Relationships>
</file>

<file path=ppt/slides/_rels/slide17.xml.rels><?xml version="1.0" encoding="UTF-8" standalone="yes"?>
<Relationships xmlns="http://schemas.openxmlformats.org/package/2006/relationships"><Relationship Id="rId3" Type="http://schemas.openxmlformats.org/officeDocument/2006/relationships/hyperlink" Target="https://myfwc.com/wildlifehabitats/nonnatives/" TargetMode="External"/><Relationship Id="rId4" Type="http://schemas.openxmlformats.org/officeDocument/2006/relationships/image" Target="../media/image5.png"/><Relationship Id="rId1" Type="http://schemas.openxmlformats.org/officeDocument/2006/relationships/slideLayout" Target="../slideLayouts/slideLayout6.xml"/><Relationship Id="rId2" Type="http://schemas.openxmlformats.org/officeDocument/2006/relationships/notesSlide" Target="../notesSlides/notesSlide14.xml"/></Relationships>
</file>

<file path=ppt/slides/_rels/slide18.xml.rels><?xml version="1.0" encoding="UTF-8" standalone="yes"?>
<Relationships xmlns="http://schemas.openxmlformats.org/package/2006/relationships"><Relationship Id="rId3" Type="http://schemas.openxmlformats.org/officeDocument/2006/relationships/hyperlink" Target="https://myfwc.com/wildlifehabitats/nonnatives/marine-fish/" TargetMode="External"/><Relationship Id="rId4" Type="http://schemas.openxmlformats.org/officeDocument/2006/relationships/image" Target="../media/image14.png"/><Relationship Id="rId1" Type="http://schemas.openxmlformats.org/officeDocument/2006/relationships/slideLayout" Target="../slideLayouts/slideLayout6.xml"/><Relationship Id="rId2" Type="http://schemas.openxmlformats.org/officeDocument/2006/relationships/notesSlide" Target="../notesSlides/notesSlide15.xml"/></Relationships>
</file>

<file path=ppt/slides/_rels/slide19.xml.rels><?xml version="1.0" encoding="UTF-8" standalone="yes"?>
<Relationships xmlns="http://schemas.openxmlformats.org/package/2006/relationships"><Relationship Id="rId3" Type="http://schemas.openxmlformats.org/officeDocument/2006/relationships/hyperlink" Target="https://myfwc.com/wildlifehabitats/nonnatives/marine-fish/scorpionfish-and-lionfish/" TargetMode="External"/><Relationship Id="rId4" Type="http://schemas.openxmlformats.org/officeDocument/2006/relationships/image" Target="../media/image15.png"/><Relationship Id="rId1" Type="http://schemas.openxmlformats.org/officeDocument/2006/relationships/slideLayout" Target="../slideLayouts/slideLayout6.xml"/><Relationship Id="rId2" Type="http://schemas.openxmlformats.org/officeDocument/2006/relationships/notesSlide" Target="../notesSlides/notesSlide1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video.nationalgeographic.com/video/environment/101-videos/0000016b-248c-d426-af6f-edced2fd0000" TargetMode="External"/><Relationship Id="rId3"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hyperlink" Target="https://myfwc.com/wildlifehabitats/nonnatives/marine-fish/scorpionfish-and-lionfish/lionfish/" TargetMode="External"/><Relationship Id="rId4" Type="http://schemas.openxmlformats.org/officeDocument/2006/relationships/image" Target="../media/image16.png"/><Relationship Id="rId1" Type="http://schemas.openxmlformats.org/officeDocument/2006/relationships/slideLayout" Target="../slideLayouts/slideLayout6.xml"/><Relationship Id="rId2" Type="http://schemas.openxmlformats.org/officeDocument/2006/relationships/notesSlide" Target="../notesSlides/notesSlide17.xml"/></Relationships>
</file>

<file path=ppt/slides/_rels/slide21.xml.rels><?xml version="1.0" encoding="UTF-8" standalone="yes"?>
<Relationships xmlns="http://schemas.openxmlformats.org/package/2006/relationships"><Relationship Id="rId3" Type="http://schemas.openxmlformats.org/officeDocument/2006/relationships/hyperlink" Target="https://myfwc.com/media/1332/lionfishbrochure.pdf" TargetMode="External"/><Relationship Id="rId4" Type="http://schemas.openxmlformats.org/officeDocument/2006/relationships/image" Target="../media/image17.png"/><Relationship Id="rId1" Type="http://schemas.openxmlformats.org/officeDocument/2006/relationships/slideLayout" Target="../slideLayouts/slideLayout6.xml"/><Relationship Id="rId2" Type="http://schemas.openxmlformats.org/officeDocument/2006/relationships/notesSlide" Target="../notesSlides/notesSlide18.xml"/></Relationships>
</file>

<file path=ppt/slides/_rels/slide22.xml.rels><?xml version="1.0" encoding="UTF-8" standalone="yes"?>
<Relationships xmlns="http://schemas.openxmlformats.org/package/2006/relationships"><Relationship Id="rId3" Type="http://schemas.openxmlformats.org/officeDocument/2006/relationships/hyperlink" Target="https://myfwc.com/wildlifehabitats/nonnatives/" TargetMode="External"/><Relationship Id="rId4" Type="http://schemas.openxmlformats.org/officeDocument/2006/relationships/image" Target="../media/image5.png"/><Relationship Id="rId1" Type="http://schemas.openxmlformats.org/officeDocument/2006/relationships/slideLayout" Target="../slideLayouts/slideLayout6.xml"/><Relationship Id="rId2" Type="http://schemas.openxmlformats.org/officeDocument/2006/relationships/notesSlide" Target="../notesSlides/notesSlide19.xml"/></Relationships>
</file>

<file path=ppt/slides/_rels/slide23.xml.rels><?xml version="1.0" encoding="UTF-8" standalone="yes"?>
<Relationships xmlns="http://schemas.openxmlformats.org/package/2006/relationships"><Relationship Id="rId3" Type="http://schemas.openxmlformats.org/officeDocument/2006/relationships/hyperlink" Target="https://myfwc.com/wildlifehabitats/nonnatives/amphibians/" TargetMode="External"/><Relationship Id="rId4" Type="http://schemas.openxmlformats.org/officeDocument/2006/relationships/image" Target="../media/image18.png"/><Relationship Id="rId1" Type="http://schemas.openxmlformats.org/officeDocument/2006/relationships/slideLayout" Target="../slideLayouts/slideLayout6.xml"/><Relationship Id="rId2" Type="http://schemas.openxmlformats.org/officeDocument/2006/relationships/notesSlide" Target="../notesSlides/notesSlide20.xml"/></Relationships>
</file>

<file path=ppt/slides/_rels/slide24.xml.rels><?xml version="1.0" encoding="UTF-8" standalone="yes"?>
<Relationships xmlns="http://schemas.openxmlformats.org/package/2006/relationships"><Relationship Id="rId3" Type="http://schemas.openxmlformats.org/officeDocument/2006/relationships/hyperlink" Target="https://myfwc.com/wildlifehabitats/nonnatives/amphibians/frogs-and-toads/" TargetMode="External"/><Relationship Id="rId4" Type="http://schemas.openxmlformats.org/officeDocument/2006/relationships/image" Target="../media/image19.png"/><Relationship Id="rId1" Type="http://schemas.openxmlformats.org/officeDocument/2006/relationships/slideLayout" Target="../slideLayouts/slideLayout6.xml"/><Relationship Id="rId2" Type="http://schemas.openxmlformats.org/officeDocument/2006/relationships/notesSlide" Target="../notesSlides/notesSlide21.xml"/></Relationships>
</file>

<file path=ppt/slides/_rels/slide25.xml.rels><?xml version="1.0" encoding="UTF-8" standalone="yes"?>
<Relationships xmlns="http://schemas.openxmlformats.org/package/2006/relationships"><Relationship Id="rId3" Type="http://schemas.openxmlformats.org/officeDocument/2006/relationships/hyperlink" Target="https://myfwc.com/wildlifehabitats/profiles/amphibians/cane-toad/" TargetMode="External"/><Relationship Id="rId4" Type="http://schemas.openxmlformats.org/officeDocument/2006/relationships/image" Target="../media/image20.png"/><Relationship Id="rId1" Type="http://schemas.openxmlformats.org/officeDocument/2006/relationships/slideLayout" Target="../slideLayouts/slideLayout6.xml"/><Relationship Id="rId2" Type="http://schemas.openxmlformats.org/officeDocument/2006/relationships/notesSlide" Target="../notesSlides/notesSlide22.xml"/></Relationships>
</file>

<file path=ppt/slides/_rels/slide26.xml.rels><?xml version="1.0" encoding="UTF-8" standalone="yes"?>
<Relationships xmlns="http://schemas.openxmlformats.org/package/2006/relationships"><Relationship Id="rId3" Type="http://schemas.openxmlformats.org/officeDocument/2006/relationships/hyperlink" Target="https://myfwc.com/wildlifehabitats/profiles/amphibians/cane-toad/" TargetMode="External"/><Relationship Id="rId4" Type="http://schemas.openxmlformats.org/officeDocument/2006/relationships/image" Target="../media/image21.jpeg"/><Relationship Id="rId5" Type="http://schemas.openxmlformats.org/officeDocument/2006/relationships/image" Target="../media/image22.png"/><Relationship Id="rId1" Type="http://schemas.openxmlformats.org/officeDocument/2006/relationships/slideLayout" Target="../slideLayouts/slideLayout6.xml"/><Relationship Id="rId2" Type="http://schemas.openxmlformats.org/officeDocument/2006/relationships/notesSlide" Target="../notesSlides/notesSlide2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hyperlink" Target="https://www.govtech.com/education/news/How-to-Create-the-Perfect-Public-Service-Announcement.html"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hyperlink" Target="https://www.sun-sentinel.com/features/fl-fea-most-invasive-dangerous-species-in-florida-20180924-story.html"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 Id="rId3" Type="http://schemas.openxmlformats.org/officeDocument/2006/relationships/image" Target="../media/image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 Id="rId3"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hyperlink" Target="https://myfwc.com/wildlifehabitats/nonnatives/" TargetMode="External"/><Relationship Id="rId4" Type="http://schemas.openxmlformats.org/officeDocument/2006/relationships/image" Target="../media/image5.png"/><Relationship Id="rId1" Type="http://schemas.openxmlformats.org/officeDocument/2006/relationships/slideLayout" Target="../slideLayouts/slideLayout6.xml"/><Relationship Id="rId2" Type="http://schemas.openxmlformats.org/officeDocument/2006/relationships/notesSlide" Target="../notesSlides/notesSlide4.xml"/></Relationships>
</file>

<file path=ppt/slides/_rels/slide8.xml.rels><?xml version="1.0" encoding="UTF-8" standalone="yes"?>
<Relationships xmlns="http://schemas.openxmlformats.org/package/2006/relationships"><Relationship Id="rId3" Type="http://schemas.openxmlformats.org/officeDocument/2006/relationships/hyperlink" Target="https://myfwc.com/wildlifehabitats/nonnatives/mammals/" TargetMode="External"/><Relationship Id="rId4" Type="http://schemas.openxmlformats.org/officeDocument/2006/relationships/image" Target="../media/image6.png"/><Relationship Id="rId1" Type="http://schemas.openxmlformats.org/officeDocument/2006/relationships/slideLayout" Target="../slideLayouts/slideLayout6.xml"/><Relationship Id="rId2" Type="http://schemas.openxmlformats.org/officeDocument/2006/relationships/notesSlide" Target="../notesSlides/notesSlide5.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hyperlink" Target="https://myfwc.com/wildlifehabitats/nonnatives/mammals/monkeys/" TargetMode="External"/><Relationship Id="rId1" Type="http://schemas.openxmlformats.org/officeDocument/2006/relationships/slideLayout" Target="../slideLayouts/slideLayout6.xml"/><Relationship Id="rId2" Type="http://schemas.openxmlformats.org/officeDocument/2006/relationships/notesSlide" Target="../notesSlides/notesSlide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What’s in Your Backyard, Florida?</a:t>
            </a:r>
            <a:endParaRPr lang="en-US" dirty="0"/>
          </a:p>
        </p:txBody>
      </p:sp>
      <p:sp>
        <p:nvSpPr>
          <p:cNvPr id="3" name="Subtitle 2"/>
          <p:cNvSpPr>
            <a:spLocks noGrp="1"/>
          </p:cNvSpPr>
          <p:nvPr>
            <p:ph type="subTitle" idx="1"/>
          </p:nvPr>
        </p:nvSpPr>
        <p:spPr/>
        <p:txBody>
          <a:bodyPr/>
          <a:lstStyle/>
          <a:p>
            <a:r>
              <a:rPr lang="en-US" dirty="0"/>
              <a:t>Nonnative Florida Animals</a:t>
            </a:r>
            <a:endParaRPr lang="en-US" dirty="0"/>
          </a:p>
        </p:txBody>
      </p:sp>
      <p:pic>
        <p:nvPicPr>
          <p:cNvPr id="4" name="Picture 3"/>
          <p:cNvPicPr>
            <a:picLocks noChangeAspect="1"/>
          </p:cNvPicPr>
          <p:nvPr/>
        </p:nvPicPr>
        <p:blipFill>
          <a:blip r:embed="rId2"/>
          <a:stretch>
            <a:fillRect/>
          </a:stretch>
        </p:blipFill>
        <p:spPr>
          <a:xfrm>
            <a:off x="8471140" y="3102334"/>
            <a:ext cx="3153038" cy="3233656"/>
          </a:xfrm>
          <a:prstGeom prst="rect">
            <a:avLst/>
          </a:prstGeom>
        </p:spPr>
      </p:pic>
    </p:spTree>
    <p:extLst>
      <p:ext uri="{BB962C8B-B14F-4D97-AF65-F5344CB8AC3E}">
        <p14:creationId xmlns:p14="http://schemas.microsoft.com/office/powerpoint/2010/main" val="6500009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Rhesus Macaque</a:t>
            </a:r>
            <a:endParaRPr lang="en-US" dirty="0"/>
          </a:p>
        </p:txBody>
      </p:sp>
      <p:sp>
        <p:nvSpPr>
          <p:cNvPr id="4" name="Rectangle 3"/>
          <p:cNvSpPr/>
          <p:nvPr/>
        </p:nvSpPr>
        <p:spPr>
          <a:xfrm>
            <a:off x="1867592" y="6149571"/>
            <a:ext cx="8456815" cy="369332"/>
          </a:xfrm>
          <a:prstGeom prst="rect">
            <a:avLst/>
          </a:prstGeom>
        </p:spPr>
        <p:txBody>
          <a:bodyPr wrap="square">
            <a:spAutoFit/>
          </a:bodyPr>
          <a:lstStyle/>
          <a:p>
            <a:r>
              <a:rPr lang="en-US" dirty="0" smtClean="0">
                <a:hlinkClick r:id="rId3"/>
              </a:rPr>
              <a:t>https://myfwc.com/wildlifehabitats/nonnatives/mammals/monkeys/rhesus-macaque/</a:t>
            </a:r>
            <a:endParaRPr lang="en-US" dirty="0"/>
          </a:p>
        </p:txBody>
      </p:sp>
      <p:pic>
        <p:nvPicPr>
          <p:cNvPr id="5" name="Picture 4"/>
          <p:cNvPicPr>
            <a:picLocks noChangeAspect="1"/>
          </p:cNvPicPr>
          <p:nvPr/>
        </p:nvPicPr>
        <p:blipFill>
          <a:blip r:embed="rId4"/>
          <a:stretch>
            <a:fillRect/>
          </a:stretch>
        </p:blipFill>
        <p:spPr>
          <a:xfrm>
            <a:off x="3110901" y="1829181"/>
            <a:ext cx="5170458" cy="3715567"/>
          </a:xfrm>
          <a:prstGeom prst="rect">
            <a:avLst/>
          </a:prstGeom>
        </p:spPr>
      </p:pic>
    </p:spTree>
    <p:extLst>
      <p:ext uri="{BB962C8B-B14F-4D97-AF65-F5344CB8AC3E}">
        <p14:creationId xmlns:p14="http://schemas.microsoft.com/office/powerpoint/2010/main" val="117581023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Rhesus Macaque</a:t>
            </a:r>
            <a:endParaRPr lang="en-US" dirty="0"/>
          </a:p>
        </p:txBody>
      </p:sp>
      <p:pic>
        <p:nvPicPr>
          <p:cNvPr id="3" name="Picture 2"/>
          <p:cNvPicPr>
            <a:picLocks noChangeAspect="1"/>
          </p:cNvPicPr>
          <p:nvPr/>
        </p:nvPicPr>
        <p:blipFill>
          <a:blip r:embed="rId3"/>
          <a:stretch>
            <a:fillRect/>
          </a:stretch>
        </p:blipFill>
        <p:spPr>
          <a:xfrm>
            <a:off x="2873973" y="1414581"/>
            <a:ext cx="5951913" cy="4463935"/>
          </a:xfrm>
          <a:prstGeom prst="rect">
            <a:avLst/>
          </a:prstGeom>
        </p:spPr>
      </p:pic>
      <p:sp>
        <p:nvSpPr>
          <p:cNvPr id="5" name="Rectangle 4"/>
          <p:cNvSpPr/>
          <p:nvPr/>
        </p:nvSpPr>
        <p:spPr>
          <a:xfrm>
            <a:off x="2020533" y="6272537"/>
            <a:ext cx="8556567" cy="369332"/>
          </a:xfrm>
          <a:prstGeom prst="rect">
            <a:avLst/>
          </a:prstGeom>
        </p:spPr>
        <p:txBody>
          <a:bodyPr wrap="square">
            <a:spAutoFit/>
          </a:bodyPr>
          <a:lstStyle/>
          <a:p>
            <a:r>
              <a:rPr lang="en-US" dirty="0" smtClean="0">
                <a:hlinkClick r:id="rId4"/>
              </a:rPr>
              <a:t>https://myfwc.com/wildlifehabitats/nonnatives/mammals/monkeys/rhesus-macaque/</a:t>
            </a:r>
            <a:endParaRPr lang="en-US" dirty="0"/>
          </a:p>
        </p:txBody>
      </p:sp>
    </p:spTree>
    <p:extLst>
      <p:ext uri="{BB962C8B-B14F-4D97-AF65-F5344CB8AC3E}">
        <p14:creationId xmlns:p14="http://schemas.microsoft.com/office/powerpoint/2010/main" val="31947732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Florida’s Nonnative Fish and Wildlife</a:t>
            </a:r>
            <a:endParaRPr lang="en-US" dirty="0"/>
          </a:p>
        </p:txBody>
      </p:sp>
      <p:sp>
        <p:nvSpPr>
          <p:cNvPr id="3" name="Rectangle 2"/>
          <p:cNvSpPr/>
          <p:nvPr/>
        </p:nvSpPr>
        <p:spPr>
          <a:xfrm>
            <a:off x="3235885" y="6286791"/>
            <a:ext cx="4722703" cy="369332"/>
          </a:xfrm>
          <a:prstGeom prst="rect">
            <a:avLst/>
          </a:prstGeom>
        </p:spPr>
        <p:txBody>
          <a:bodyPr wrap="none">
            <a:spAutoFit/>
          </a:bodyPr>
          <a:lstStyle/>
          <a:p>
            <a:r>
              <a:rPr lang="en-US" dirty="0" smtClean="0">
                <a:hlinkClick r:id="rId3"/>
              </a:rPr>
              <a:t>https://myfwc.com/wildlifehabitats/nonnatives/</a:t>
            </a:r>
            <a:endParaRPr lang="en-US" dirty="0"/>
          </a:p>
        </p:txBody>
      </p:sp>
      <p:pic>
        <p:nvPicPr>
          <p:cNvPr id="4" name="Picture 3"/>
          <p:cNvPicPr>
            <a:picLocks noChangeAspect="1"/>
          </p:cNvPicPr>
          <p:nvPr/>
        </p:nvPicPr>
        <p:blipFill>
          <a:blip r:embed="rId4"/>
          <a:stretch>
            <a:fillRect/>
          </a:stretch>
        </p:blipFill>
        <p:spPr>
          <a:xfrm>
            <a:off x="2101914" y="1427541"/>
            <a:ext cx="7298163" cy="4692996"/>
          </a:xfrm>
          <a:prstGeom prst="rect">
            <a:avLst/>
          </a:prstGeom>
        </p:spPr>
      </p:pic>
    </p:spTree>
    <p:extLst>
      <p:ext uri="{BB962C8B-B14F-4D97-AF65-F5344CB8AC3E}">
        <p14:creationId xmlns:p14="http://schemas.microsoft.com/office/powerpoint/2010/main" val="197849330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Nonnative Reptiles in Florida</a:t>
            </a:r>
            <a:endParaRPr lang="en-US" dirty="0"/>
          </a:p>
        </p:txBody>
      </p:sp>
      <p:pic>
        <p:nvPicPr>
          <p:cNvPr id="3" name="Picture 2"/>
          <p:cNvPicPr>
            <a:picLocks noChangeAspect="1"/>
          </p:cNvPicPr>
          <p:nvPr/>
        </p:nvPicPr>
        <p:blipFill>
          <a:blip r:embed="rId3"/>
          <a:stretch>
            <a:fillRect/>
          </a:stretch>
        </p:blipFill>
        <p:spPr>
          <a:xfrm>
            <a:off x="1292097" y="1562793"/>
            <a:ext cx="9248442" cy="4806834"/>
          </a:xfrm>
          <a:prstGeom prst="rect">
            <a:avLst/>
          </a:prstGeom>
        </p:spPr>
      </p:pic>
      <p:sp>
        <p:nvSpPr>
          <p:cNvPr id="4" name="Rectangle 3"/>
          <p:cNvSpPr/>
          <p:nvPr/>
        </p:nvSpPr>
        <p:spPr>
          <a:xfrm>
            <a:off x="2840296" y="6184961"/>
            <a:ext cx="5513882" cy="369332"/>
          </a:xfrm>
          <a:prstGeom prst="rect">
            <a:avLst/>
          </a:prstGeom>
        </p:spPr>
        <p:txBody>
          <a:bodyPr wrap="none">
            <a:spAutoFit/>
          </a:bodyPr>
          <a:lstStyle/>
          <a:p>
            <a:r>
              <a:rPr lang="en-US" dirty="0" smtClean="0">
                <a:hlinkClick r:id="rId4"/>
              </a:rPr>
              <a:t>https://myfwc.com/wildlifehabitats/nonnatives/reptiles/</a:t>
            </a:r>
            <a:endParaRPr lang="en-US" dirty="0"/>
          </a:p>
        </p:txBody>
      </p:sp>
    </p:spTree>
    <p:extLst>
      <p:ext uri="{BB962C8B-B14F-4D97-AF65-F5344CB8AC3E}">
        <p14:creationId xmlns:p14="http://schemas.microsoft.com/office/powerpoint/2010/main" val="174065380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Burmese Python</a:t>
            </a:r>
            <a:endParaRPr lang="en-US" dirty="0"/>
          </a:p>
        </p:txBody>
      </p:sp>
      <p:sp>
        <p:nvSpPr>
          <p:cNvPr id="6" name="Rectangle 5"/>
          <p:cNvSpPr/>
          <p:nvPr/>
        </p:nvSpPr>
        <p:spPr>
          <a:xfrm>
            <a:off x="1217815" y="6130106"/>
            <a:ext cx="8656320" cy="369332"/>
          </a:xfrm>
          <a:prstGeom prst="rect">
            <a:avLst/>
          </a:prstGeom>
        </p:spPr>
        <p:txBody>
          <a:bodyPr wrap="square">
            <a:spAutoFit/>
          </a:bodyPr>
          <a:lstStyle/>
          <a:p>
            <a:r>
              <a:rPr lang="en-US" dirty="0" smtClean="0">
                <a:hlinkClick r:id="rId3"/>
              </a:rPr>
              <a:t>https://myfwc.com/wildlifehabitats/nonnatives/reptiles/snakes/</a:t>
            </a:r>
            <a:endParaRPr lang="en-US" dirty="0"/>
          </a:p>
        </p:txBody>
      </p:sp>
      <p:pic>
        <p:nvPicPr>
          <p:cNvPr id="3" name="Picture 2"/>
          <p:cNvPicPr>
            <a:picLocks noChangeAspect="1"/>
          </p:cNvPicPr>
          <p:nvPr/>
        </p:nvPicPr>
        <p:blipFill>
          <a:blip r:embed="rId4"/>
          <a:stretch>
            <a:fillRect/>
          </a:stretch>
        </p:blipFill>
        <p:spPr>
          <a:xfrm>
            <a:off x="5721581" y="1027905"/>
            <a:ext cx="3322666" cy="4808753"/>
          </a:xfrm>
          <a:prstGeom prst="rect">
            <a:avLst/>
          </a:prstGeom>
        </p:spPr>
      </p:pic>
    </p:spTree>
    <p:extLst>
      <p:ext uri="{BB962C8B-B14F-4D97-AF65-F5344CB8AC3E}">
        <p14:creationId xmlns:p14="http://schemas.microsoft.com/office/powerpoint/2010/main" val="51378164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698903"/>
          </a:xfrm>
        </p:spPr>
        <p:txBody>
          <a:bodyPr/>
          <a:lstStyle/>
          <a:p>
            <a:r>
              <a:rPr lang="en-US" dirty="0" smtClean="0"/>
              <a:t>Burmese Python</a:t>
            </a:r>
            <a:endParaRPr lang="en-US" dirty="0"/>
          </a:p>
        </p:txBody>
      </p:sp>
      <p:sp>
        <p:nvSpPr>
          <p:cNvPr id="4" name="Rectangle 3"/>
          <p:cNvSpPr/>
          <p:nvPr/>
        </p:nvSpPr>
        <p:spPr>
          <a:xfrm>
            <a:off x="1867592" y="6149571"/>
            <a:ext cx="8456815" cy="369332"/>
          </a:xfrm>
          <a:prstGeom prst="rect">
            <a:avLst/>
          </a:prstGeom>
        </p:spPr>
        <p:txBody>
          <a:bodyPr wrap="square">
            <a:spAutoFit/>
          </a:bodyPr>
          <a:lstStyle/>
          <a:p>
            <a:r>
              <a:rPr lang="en-US" dirty="0" smtClean="0">
                <a:hlinkClick r:id="rId3"/>
              </a:rPr>
              <a:t>https://myfwc.com/wildlifehabitats/profiles/reptiles/snakes/burmese-python/</a:t>
            </a:r>
            <a:endParaRPr lang="en-US" dirty="0"/>
          </a:p>
        </p:txBody>
      </p:sp>
      <p:pic>
        <p:nvPicPr>
          <p:cNvPr id="6" name="Picture 5"/>
          <p:cNvPicPr>
            <a:picLocks noChangeAspect="1"/>
          </p:cNvPicPr>
          <p:nvPr/>
        </p:nvPicPr>
        <p:blipFill>
          <a:blip r:embed="rId4"/>
          <a:stretch>
            <a:fillRect/>
          </a:stretch>
        </p:blipFill>
        <p:spPr>
          <a:xfrm>
            <a:off x="1507250" y="1064028"/>
            <a:ext cx="9541750" cy="4917671"/>
          </a:xfrm>
          <a:prstGeom prst="rect">
            <a:avLst/>
          </a:prstGeom>
        </p:spPr>
      </p:pic>
    </p:spTree>
    <p:extLst>
      <p:ext uri="{BB962C8B-B14F-4D97-AF65-F5344CB8AC3E}">
        <p14:creationId xmlns:p14="http://schemas.microsoft.com/office/powerpoint/2010/main" val="211595446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785683"/>
          </a:xfrm>
        </p:spPr>
        <p:txBody>
          <a:bodyPr/>
          <a:lstStyle/>
          <a:p>
            <a:r>
              <a:rPr lang="en-US" dirty="0" smtClean="0"/>
              <a:t>Burmese Python</a:t>
            </a:r>
            <a:endParaRPr lang="en-US" dirty="0"/>
          </a:p>
        </p:txBody>
      </p:sp>
      <p:sp>
        <p:nvSpPr>
          <p:cNvPr id="3" name="Rectangle 2"/>
          <p:cNvSpPr/>
          <p:nvPr/>
        </p:nvSpPr>
        <p:spPr>
          <a:xfrm>
            <a:off x="1911925" y="6335193"/>
            <a:ext cx="7874924" cy="369332"/>
          </a:xfrm>
          <a:prstGeom prst="rect">
            <a:avLst/>
          </a:prstGeom>
        </p:spPr>
        <p:txBody>
          <a:bodyPr wrap="square">
            <a:spAutoFit/>
          </a:bodyPr>
          <a:lstStyle/>
          <a:p>
            <a:r>
              <a:rPr lang="en-US" dirty="0" smtClean="0">
                <a:hlinkClick r:id="rId3"/>
              </a:rPr>
              <a:t>https://myfwc.com/wildlifehabitats/profiles/reptiles/snakes/burmese-python/</a:t>
            </a:r>
            <a:endParaRPr lang="en-US" dirty="0"/>
          </a:p>
        </p:txBody>
      </p:sp>
      <p:pic>
        <p:nvPicPr>
          <p:cNvPr id="4" name="Picture 3"/>
          <p:cNvPicPr>
            <a:picLocks noChangeAspect="1"/>
          </p:cNvPicPr>
          <p:nvPr/>
        </p:nvPicPr>
        <p:blipFill>
          <a:blip r:embed="rId4"/>
          <a:stretch>
            <a:fillRect/>
          </a:stretch>
        </p:blipFill>
        <p:spPr>
          <a:xfrm>
            <a:off x="2743200" y="1035383"/>
            <a:ext cx="7043649" cy="5282737"/>
          </a:xfrm>
          <a:prstGeom prst="rect">
            <a:avLst/>
          </a:prstGeom>
        </p:spPr>
      </p:pic>
    </p:spTree>
    <p:extLst>
      <p:ext uri="{BB962C8B-B14F-4D97-AF65-F5344CB8AC3E}">
        <p14:creationId xmlns:p14="http://schemas.microsoft.com/office/powerpoint/2010/main" val="183326910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Florida’s Nonnative Fish and Wildlife</a:t>
            </a:r>
            <a:endParaRPr lang="en-US" dirty="0"/>
          </a:p>
        </p:txBody>
      </p:sp>
      <p:sp>
        <p:nvSpPr>
          <p:cNvPr id="3" name="Rectangle 2"/>
          <p:cNvSpPr/>
          <p:nvPr/>
        </p:nvSpPr>
        <p:spPr>
          <a:xfrm>
            <a:off x="3235885" y="6286791"/>
            <a:ext cx="4722703" cy="369332"/>
          </a:xfrm>
          <a:prstGeom prst="rect">
            <a:avLst/>
          </a:prstGeom>
        </p:spPr>
        <p:txBody>
          <a:bodyPr wrap="none">
            <a:spAutoFit/>
          </a:bodyPr>
          <a:lstStyle/>
          <a:p>
            <a:r>
              <a:rPr lang="en-US" dirty="0" smtClean="0">
                <a:hlinkClick r:id="rId3"/>
              </a:rPr>
              <a:t>https://myfwc.com/wildlifehabitats/nonnatives/</a:t>
            </a:r>
            <a:endParaRPr lang="en-US" dirty="0"/>
          </a:p>
        </p:txBody>
      </p:sp>
      <p:pic>
        <p:nvPicPr>
          <p:cNvPr id="4" name="Picture 3"/>
          <p:cNvPicPr>
            <a:picLocks noChangeAspect="1"/>
          </p:cNvPicPr>
          <p:nvPr/>
        </p:nvPicPr>
        <p:blipFill>
          <a:blip r:embed="rId4"/>
          <a:stretch>
            <a:fillRect/>
          </a:stretch>
        </p:blipFill>
        <p:spPr>
          <a:xfrm>
            <a:off x="2101914" y="1427541"/>
            <a:ext cx="7298163" cy="4692996"/>
          </a:xfrm>
          <a:prstGeom prst="rect">
            <a:avLst/>
          </a:prstGeom>
        </p:spPr>
      </p:pic>
    </p:spTree>
    <p:extLst>
      <p:ext uri="{BB962C8B-B14F-4D97-AF65-F5344CB8AC3E}">
        <p14:creationId xmlns:p14="http://schemas.microsoft.com/office/powerpoint/2010/main" val="151352229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885289"/>
          </a:xfrm>
        </p:spPr>
        <p:txBody>
          <a:bodyPr/>
          <a:lstStyle/>
          <a:p>
            <a:r>
              <a:rPr lang="en-US" dirty="0" smtClean="0"/>
              <a:t>Nonnative Marine Fish in Florida</a:t>
            </a:r>
            <a:endParaRPr lang="en-US" dirty="0"/>
          </a:p>
        </p:txBody>
      </p:sp>
      <p:sp>
        <p:nvSpPr>
          <p:cNvPr id="3" name="Rectangle 2"/>
          <p:cNvSpPr/>
          <p:nvPr/>
        </p:nvSpPr>
        <p:spPr>
          <a:xfrm>
            <a:off x="3231305" y="6070661"/>
            <a:ext cx="5881418" cy="369332"/>
          </a:xfrm>
          <a:prstGeom prst="rect">
            <a:avLst/>
          </a:prstGeom>
        </p:spPr>
        <p:txBody>
          <a:bodyPr wrap="none">
            <a:spAutoFit/>
          </a:bodyPr>
          <a:lstStyle/>
          <a:p>
            <a:r>
              <a:rPr lang="en-US" dirty="0">
                <a:hlinkClick r:id="rId3"/>
              </a:rPr>
              <a:t>https://myfwc.com/wildlifehabitats/nonnatives/marine-fish/</a:t>
            </a:r>
            <a:endParaRPr lang="en-US" dirty="0"/>
          </a:p>
        </p:txBody>
      </p:sp>
      <p:pic>
        <p:nvPicPr>
          <p:cNvPr id="4" name="Picture 3"/>
          <p:cNvPicPr>
            <a:picLocks noChangeAspect="1"/>
          </p:cNvPicPr>
          <p:nvPr/>
        </p:nvPicPr>
        <p:blipFill>
          <a:blip r:embed="rId4"/>
          <a:stretch>
            <a:fillRect/>
          </a:stretch>
        </p:blipFill>
        <p:spPr>
          <a:xfrm>
            <a:off x="1907628" y="1250414"/>
            <a:ext cx="9230272" cy="4801136"/>
          </a:xfrm>
          <a:prstGeom prst="rect">
            <a:avLst/>
          </a:prstGeom>
        </p:spPr>
      </p:pic>
    </p:spTree>
    <p:extLst>
      <p:ext uri="{BB962C8B-B14F-4D97-AF65-F5344CB8AC3E}">
        <p14:creationId xmlns:p14="http://schemas.microsoft.com/office/powerpoint/2010/main" val="54276432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Lionfish</a:t>
            </a:r>
            <a:endParaRPr lang="en-US" dirty="0"/>
          </a:p>
        </p:txBody>
      </p:sp>
      <p:sp>
        <p:nvSpPr>
          <p:cNvPr id="6" name="Rectangle 5"/>
          <p:cNvSpPr/>
          <p:nvPr/>
        </p:nvSpPr>
        <p:spPr>
          <a:xfrm>
            <a:off x="1720017" y="5979037"/>
            <a:ext cx="8656320" cy="369332"/>
          </a:xfrm>
          <a:prstGeom prst="rect">
            <a:avLst/>
          </a:prstGeom>
        </p:spPr>
        <p:txBody>
          <a:bodyPr wrap="square">
            <a:spAutoFit/>
          </a:bodyPr>
          <a:lstStyle/>
          <a:p>
            <a:r>
              <a:rPr lang="en-US" dirty="0" smtClean="0">
                <a:hlinkClick r:id="rId3"/>
              </a:rPr>
              <a:t>https://myfwc.com/wildlifehabitats/nonnatives/marine-fish/scorpionfish-and-lionfish/</a:t>
            </a:r>
            <a:endParaRPr lang="en-US" dirty="0"/>
          </a:p>
        </p:txBody>
      </p:sp>
      <p:pic>
        <p:nvPicPr>
          <p:cNvPr id="3" name="Picture 2"/>
          <p:cNvPicPr>
            <a:picLocks noChangeAspect="1"/>
          </p:cNvPicPr>
          <p:nvPr/>
        </p:nvPicPr>
        <p:blipFill>
          <a:blip r:embed="rId4"/>
          <a:stretch>
            <a:fillRect/>
          </a:stretch>
        </p:blipFill>
        <p:spPr>
          <a:xfrm>
            <a:off x="3572640" y="2094624"/>
            <a:ext cx="4656959" cy="3117795"/>
          </a:xfrm>
          <a:prstGeom prst="rect">
            <a:avLst/>
          </a:prstGeom>
        </p:spPr>
      </p:pic>
    </p:spTree>
    <p:extLst>
      <p:ext uri="{BB962C8B-B14F-4D97-AF65-F5344CB8AC3E}">
        <p14:creationId xmlns:p14="http://schemas.microsoft.com/office/powerpoint/2010/main" val="40401037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222606"/>
            <a:ext cx="10515600" cy="902183"/>
          </a:xfrm>
        </p:spPr>
        <p:txBody>
          <a:bodyPr/>
          <a:lstStyle/>
          <a:p>
            <a:r>
              <a:rPr lang="en-US" dirty="0" smtClean="0"/>
              <a:t>What are nonnative, invasive species?</a:t>
            </a:r>
            <a:endParaRPr lang="en-US" dirty="0"/>
          </a:p>
        </p:txBody>
      </p:sp>
      <p:sp>
        <p:nvSpPr>
          <p:cNvPr id="6" name="Rectangle 5"/>
          <p:cNvSpPr/>
          <p:nvPr/>
        </p:nvSpPr>
        <p:spPr>
          <a:xfrm>
            <a:off x="838200" y="6280768"/>
            <a:ext cx="10697031" cy="369332"/>
          </a:xfrm>
          <a:prstGeom prst="rect">
            <a:avLst/>
          </a:prstGeom>
        </p:spPr>
        <p:txBody>
          <a:bodyPr wrap="none">
            <a:spAutoFit/>
          </a:bodyPr>
          <a:lstStyle/>
          <a:p>
            <a:r>
              <a:rPr lang="en-US" dirty="0" smtClean="0">
                <a:hlinkClick r:id="rId2"/>
              </a:rPr>
              <a:t>https://video.nationalgeographic.com/video/environment/101-videos/0000016b-248c-d426-af6f-edced2fd0000</a:t>
            </a:r>
            <a:endParaRPr lang="en-US" dirty="0"/>
          </a:p>
        </p:txBody>
      </p:sp>
      <p:sp>
        <p:nvSpPr>
          <p:cNvPr id="8" name="TextBox 7"/>
          <p:cNvSpPr txBox="1"/>
          <p:nvPr/>
        </p:nvSpPr>
        <p:spPr>
          <a:xfrm>
            <a:off x="7430815" y="897976"/>
            <a:ext cx="4761185" cy="5262979"/>
          </a:xfrm>
          <a:prstGeom prst="rect">
            <a:avLst/>
          </a:prstGeom>
          <a:noFill/>
        </p:spPr>
        <p:txBody>
          <a:bodyPr wrap="square" rtlCol="0">
            <a:spAutoFit/>
          </a:bodyPr>
          <a:lstStyle/>
          <a:p>
            <a:r>
              <a:rPr lang="en-US" sz="2800" dirty="0" smtClean="0"/>
              <a:t>What are invasive species?</a:t>
            </a:r>
          </a:p>
          <a:p>
            <a:r>
              <a:rPr lang="en-US" sz="2800" dirty="0" smtClean="0"/>
              <a:t>Why are they problematic?</a:t>
            </a:r>
          </a:p>
          <a:p>
            <a:r>
              <a:rPr lang="en-US" sz="2800" dirty="0" smtClean="0"/>
              <a:t>How do invasive species come to an ecosystem?</a:t>
            </a:r>
          </a:p>
          <a:p>
            <a:r>
              <a:rPr lang="en-US" sz="2800" dirty="0" smtClean="0"/>
              <a:t>What are different types of invasive species?</a:t>
            </a:r>
          </a:p>
          <a:p>
            <a:r>
              <a:rPr lang="en-US" sz="2800" dirty="0" smtClean="0"/>
              <a:t>What are some negative economic impacts from invasive species?</a:t>
            </a:r>
          </a:p>
          <a:p>
            <a:r>
              <a:rPr lang="en-US" sz="2800" dirty="0" smtClean="0"/>
              <a:t>How can people help prevent the spread of invasive organisms.</a:t>
            </a:r>
            <a:endParaRPr lang="en-US" sz="2800" dirty="0"/>
          </a:p>
        </p:txBody>
      </p:sp>
      <p:pic>
        <p:nvPicPr>
          <p:cNvPr id="9" name="Picture 8"/>
          <p:cNvPicPr>
            <a:picLocks noChangeAspect="1"/>
          </p:cNvPicPr>
          <p:nvPr/>
        </p:nvPicPr>
        <p:blipFill>
          <a:blip r:embed="rId3"/>
          <a:stretch>
            <a:fillRect/>
          </a:stretch>
        </p:blipFill>
        <p:spPr>
          <a:xfrm>
            <a:off x="285217" y="1619150"/>
            <a:ext cx="6844616" cy="3820629"/>
          </a:xfrm>
          <a:prstGeom prst="rect">
            <a:avLst/>
          </a:prstGeom>
        </p:spPr>
      </p:pic>
    </p:spTree>
    <p:extLst>
      <p:ext uri="{BB962C8B-B14F-4D97-AF65-F5344CB8AC3E}">
        <p14:creationId xmlns:p14="http://schemas.microsoft.com/office/powerpoint/2010/main" val="13917324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Lionfish</a:t>
            </a:r>
            <a:endParaRPr lang="en-US" dirty="0"/>
          </a:p>
        </p:txBody>
      </p:sp>
      <p:sp>
        <p:nvSpPr>
          <p:cNvPr id="4" name="Rectangle 3"/>
          <p:cNvSpPr/>
          <p:nvPr/>
        </p:nvSpPr>
        <p:spPr>
          <a:xfrm>
            <a:off x="1503140" y="6166824"/>
            <a:ext cx="9185720" cy="369332"/>
          </a:xfrm>
          <a:prstGeom prst="rect">
            <a:avLst/>
          </a:prstGeom>
        </p:spPr>
        <p:txBody>
          <a:bodyPr wrap="square">
            <a:spAutoFit/>
          </a:bodyPr>
          <a:lstStyle/>
          <a:p>
            <a:r>
              <a:rPr lang="en-US" dirty="0">
                <a:hlinkClick r:id="rId3"/>
              </a:rPr>
              <a:t>https://myfwc.com/wildlifehabitats/nonnatives/marine-fish/scorpionfish-and-lionfish/lionfish/</a:t>
            </a:r>
            <a:endParaRPr lang="en-US" dirty="0"/>
          </a:p>
        </p:txBody>
      </p:sp>
      <p:pic>
        <p:nvPicPr>
          <p:cNvPr id="5" name="Picture 4"/>
          <p:cNvPicPr>
            <a:picLocks noChangeAspect="1"/>
          </p:cNvPicPr>
          <p:nvPr/>
        </p:nvPicPr>
        <p:blipFill>
          <a:blip r:embed="rId4"/>
          <a:stretch>
            <a:fillRect/>
          </a:stretch>
        </p:blipFill>
        <p:spPr>
          <a:xfrm>
            <a:off x="971550" y="1777999"/>
            <a:ext cx="10248900" cy="3471917"/>
          </a:xfrm>
          <a:prstGeom prst="rect">
            <a:avLst/>
          </a:prstGeom>
        </p:spPr>
      </p:pic>
    </p:spTree>
    <p:extLst>
      <p:ext uri="{BB962C8B-B14F-4D97-AF65-F5344CB8AC3E}">
        <p14:creationId xmlns:p14="http://schemas.microsoft.com/office/powerpoint/2010/main" val="137555411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4041" y="208537"/>
            <a:ext cx="10515600" cy="659634"/>
          </a:xfrm>
        </p:spPr>
        <p:txBody>
          <a:bodyPr>
            <a:normAutofit fontScale="90000"/>
          </a:bodyPr>
          <a:lstStyle/>
          <a:p>
            <a:r>
              <a:rPr lang="en-US" dirty="0" smtClean="0"/>
              <a:t>Lionfish</a:t>
            </a:r>
            <a:endParaRPr lang="en-US" dirty="0"/>
          </a:p>
        </p:txBody>
      </p:sp>
      <p:sp>
        <p:nvSpPr>
          <p:cNvPr id="5" name="Rectangle 4"/>
          <p:cNvSpPr/>
          <p:nvPr/>
        </p:nvSpPr>
        <p:spPr>
          <a:xfrm>
            <a:off x="3373563" y="6283899"/>
            <a:ext cx="5436557" cy="367193"/>
          </a:xfrm>
          <a:prstGeom prst="rect">
            <a:avLst/>
          </a:prstGeom>
        </p:spPr>
        <p:txBody>
          <a:bodyPr wrap="square">
            <a:spAutoFit/>
          </a:bodyPr>
          <a:lstStyle/>
          <a:p>
            <a:r>
              <a:rPr lang="en-US" dirty="0" smtClean="0">
                <a:hlinkClick r:id="rId3"/>
              </a:rPr>
              <a:t>https://myfwc.com/media/1332/lionfishbrochure.pdf</a:t>
            </a:r>
            <a:endParaRPr lang="en-US" dirty="0"/>
          </a:p>
        </p:txBody>
      </p:sp>
      <p:pic>
        <p:nvPicPr>
          <p:cNvPr id="4" name="Picture 3"/>
          <p:cNvPicPr>
            <a:picLocks noChangeAspect="1"/>
          </p:cNvPicPr>
          <p:nvPr/>
        </p:nvPicPr>
        <p:blipFill>
          <a:blip r:embed="rId4"/>
          <a:stretch>
            <a:fillRect/>
          </a:stretch>
        </p:blipFill>
        <p:spPr>
          <a:xfrm>
            <a:off x="1308538" y="868171"/>
            <a:ext cx="9238594" cy="5415728"/>
          </a:xfrm>
          <a:prstGeom prst="rect">
            <a:avLst/>
          </a:prstGeom>
        </p:spPr>
      </p:pic>
    </p:spTree>
    <p:extLst>
      <p:ext uri="{BB962C8B-B14F-4D97-AF65-F5344CB8AC3E}">
        <p14:creationId xmlns:p14="http://schemas.microsoft.com/office/powerpoint/2010/main" val="134602717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Florida’s Nonnative Fish and Wildlife</a:t>
            </a:r>
            <a:endParaRPr lang="en-US" dirty="0"/>
          </a:p>
        </p:txBody>
      </p:sp>
      <p:sp>
        <p:nvSpPr>
          <p:cNvPr id="3" name="Rectangle 2"/>
          <p:cNvSpPr/>
          <p:nvPr/>
        </p:nvSpPr>
        <p:spPr>
          <a:xfrm>
            <a:off x="3235885" y="6286791"/>
            <a:ext cx="4722703" cy="369332"/>
          </a:xfrm>
          <a:prstGeom prst="rect">
            <a:avLst/>
          </a:prstGeom>
        </p:spPr>
        <p:txBody>
          <a:bodyPr wrap="none">
            <a:spAutoFit/>
          </a:bodyPr>
          <a:lstStyle/>
          <a:p>
            <a:r>
              <a:rPr lang="en-US" dirty="0" smtClean="0">
                <a:hlinkClick r:id="rId3"/>
              </a:rPr>
              <a:t>https://myfwc.com/wildlifehabitats/nonnatives/</a:t>
            </a:r>
            <a:endParaRPr lang="en-US" dirty="0"/>
          </a:p>
        </p:txBody>
      </p:sp>
      <p:pic>
        <p:nvPicPr>
          <p:cNvPr id="4" name="Picture 3"/>
          <p:cNvPicPr>
            <a:picLocks noChangeAspect="1"/>
          </p:cNvPicPr>
          <p:nvPr/>
        </p:nvPicPr>
        <p:blipFill>
          <a:blip r:embed="rId4"/>
          <a:stretch>
            <a:fillRect/>
          </a:stretch>
        </p:blipFill>
        <p:spPr>
          <a:xfrm>
            <a:off x="2101914" y="1427541"/>
            <a:ext cx="7298163" cy="4692996"/>
          </a:xfrm>
          <a:prstGeom prst="rect">
            <a:avLst/>
          </a:prstGeom>
        </p:spPr>
      </p:pic>
    </p:spTree>
    <p:extLst>
      <p:ext uri="{BB962C8B-B14F-4D97-AF65-F5344CB8AC3E}">
        <p14:creationId xmlns:p14="http://schemas.microsoft.com/office/powerpoint/2010/main" val="211753154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0257"/>
            <a:ext cx="10515600" cy="1325563"/>
          </a:xfrm>
        </p:spPr>
        <p:txBody>
          <a:bodyPr/>
          <a:lstStyle/>
          <a:p>
            <a:r>
              <a:rPr lang="en-US" dirty="0" smtClean="0"/>
              <a:t>Nonnative Amphibians in Florida</a:t>
            </a:r>
            <a:endParaRPr lang="en-US" dirty="0"/>
          </a:p>
        </p:txBody>
      </p:sp>
      <p:sp>
        <p:nvSpPr>
          <p:cNvPr id="4" name="Rectangle 3"/>
          <p:cNvSpPr/>
          <p:nvPr/>
        </p:nvSpPr>
        <p:spPr>
          <a:xfrm>
            <a:off x="2919124" y="5988050"/>
            <a:ext cx="5896742" cy="369332"/>
          </a:xfrm>
          <a:prstGeom prst="rect">
            <a:avLst/>
          </a:prstGeom>
        </p:spPr>
        <p:txBody>
          <a:bodyPr wrap="none">
            <a:spAutoFit/>
          </a:bodyPr>
          <a:lstStyle/>
          <a:p>
            <a:r>
              <a:rPr lang="en-US" dirty="0" smtClean="0">
                <a:hlinkClick r:id="rId3"/>
              </a:rPr>
              <a:t>https://myfwc.com/wildlifehabitats/nonnatives/amphibians/</a:t>
            </a:r>
            <a:endParaRPr lang="en-US" dirty="0"/>
          </a:p>
        </p:txBody>
      </p:sp>
      <p:pic>
        <p:nvPicPr>
          <p:cNvPr id="5" name="Picture 4"/>
          <p:cNvPicPr>
            <a:picLocks noChangeAspect="1"/>
          </p:cNvPicPr>
          <p:nvPr/>
        </p:nvPicPr>
        <p:blipFill>
          <a:blip r:embed="rId4"/>
          <a:stretch>
            <a:fillRect/>
          </a:stretch>
        </p:blipFill>
        <p:spPr>
          <a:xfrm>
            <a:off x="2423846" y="1335820"/>
            <a:ext cx="8161604" cy="4652230"/>
          </a:xfrm>
          <a:prstGeom prst="rect">
            <a:avLst/>
          </a:prstGeom>
        </p:spPr>
      </p:pic>
    </p:spTree>
    <p:extLst>
      <p:ext uri="{BB962C8B-B14F-4D97-AF65-F5344CB8AC3E}">
        <p14:creationId xmlns:p14="http://schemas.microsoft.com/office/powerpoint/2010/main" val="20399495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Cane Toad</a:t>
            </a:r>
            <a:endParaRPr lang="en-US" dirty="0"/>
          </a:p>
        </p:txBody>
      </p:sp>
      <p:sp>
        <p:nvSpPr>
          <p:cNvPr id="6" name="Rectangle 5"/>
          <p:cNvSpPr/>
          <p:nvPr/>
        </p:nvSpPr>
        <p:spPr>
          <a:xfrm>
            <a:off x="1217815" y="6130106"/>
            <a:ext cx="8656320" cy="369332"/>
          </a:xfrm>
          <a:prstGeom prst="rect">
            <a:avLst/>
          </a:prstGeom>
        </p:spPr>
        <p:txBody>
          <a:bodyPr wrap="square">
            <a:spAutoFit/>
          </a:bodyPr>
          <a:lstStyle/>
          <a:p>
            <a:r>
              <a:rPr lang="en-US" dirty="0" smtClean="0">
                <a:hlinkClick r:id="rId3"/>
              </a:rPr>
              <a:t>https://myfwc.com/wildlifehabitats/nonnatives/amphibians/frogs-and-toads/</a:t>
            </a:r>
            <a:endParaRPr lang="en-US" dirty="0"/>
          </a:p>
        </p:txBody>
      </p:sp>
      <p:pic>
        <p:nvPicPr>
          <p:cNvPr id="4" name="Picture 3"/>
          <p:cNvPicPr>
            <a:picLocks noChangeAspect="1"/>
          </p:cNvPicPr>
          <p:nvPr/>
        </p:nvPicPr>
        <p:blipFill>
          <a:blip r:embed="rId4"/>
          <a:stretch>
            <a:fillRect/>
          </a:stretch>
        </p:blipFill>
        <p:spPr>
          <a:xfrm>
            <a:off x="3859706" y="1690688"/>
            <a:ext cx="4180708" cy="3965393"/>
          </a:xfrm>
          <a:prstGeom prst="rect">
            <a:avLst/>
          </a:prstGeom>
        </p:spPr>
      </p:pic>
    </p:spTree>
    <p:extLst>
      <p:ext uri="{BB962C8B-B14F-4D97-AF65-F5344CB8AC3E}">
        <p14:creationId xmlns:p14="http://schemas.microsoft.com/office/powerpoint/2010/main" val="37165368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698903"/>
          </a:xfrm>
        </p:spPr>
        <p:txBody>
          <a:bodyPr/>
          <a:lstStyle/>
          <a:p>
            <a:r>
              <a:rPr lang="en-US" dirty="0" smtClean="0"/>
              <a:t>Cane Toad</a:t>
            </a:r>
            <a:endParaRPr lang="en-US" dirty="0"/>
          </a:p>
        </p:txBody>
      </p:sp>
      <p:sp>
        <p:nvSpPr>
          <p:cNvPr id="4" name="Rectangle 3"/>
          <p:cNvSpPr/>
          <p:nvPr/>
        </p:nvSpPr>
        <p:spPr>
          <a:xfrm>
            <a:off x="1867592" y="6149571"/>
            <a:ext cx="8456815" cy="369332"/>
          </a:xfrm>
          <a:prstGeom prst="rect">
            <a:avLst/>
          </a:prstGeom>
        </p:spPr>
        <p:txBody>
          <a:bodyPr wrap="square">
            <a:spAutoFit/>
          </a:bodyPr>
          <a:lstStyle/>
          <a:p>
            <a:r>
              <a:rPr lang="en-US" dirty="0" smtClean="0">
                <a:hlinkClick r:id="rId3"/>
              </a:rPr>
              <a:t>https://myfwc.com/wildlifehabitats/profiles/amphibians/cane-toad/</a:t>
            </a:r>
            <a:endParaRPr lang="en-US" dirty="0"/>
          </a:p>
        </p:txBody>
      </p:sp>
      <p:pic>
        <p:nvPicPr>
          <p:cNvPr id="3" name="Picture 2"/>
          <p:cNvPicPr>
            <a:picLocks noChangeAspect="1"/>
          </p:cNvPicPr>
          <p:nvPr/>
        </p:nvPicPr>
        <p:blipFill>
          <a:blip r:embed="rId4"/>
          <a:stretch>
            <a:fillRect/>
          </a:stretch>
        </p:blipFill>
        <p:spPr>
          <a:xfrm>
            <a:off x="933450" y="1390650"/>
            <a:ext cx="10325100" cy="4076700"/>
          </a:xfrm>
          <a:prstGeom prst="rect">
            <a:avLst/>
          </a:prstGeom>
        </p:spPr>
      </p:pic>
    </p:spTree>
    <p:extLst>
      <p:ext uri="{BB962C8B-B14F-4D97-AF65-F5344CB8AC3E}">
        <p14:creationId xmlns:p14="http://schemas.microsoft.com/office/powerpoint/2010/main" val="4824987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785683"/>
          </a:xfrm>
        </p:spPr>
        <p:txBody>
          <a:bodyPr/>
          <a:lstStyle/>
          <a:p>
            <a:r>
              <a:rPr lang="en-US" dirty="0" smtClean="0"/>
              <a:t>Cane Toad</a:t>
            </a:r>
            <a:endParaRPr lang="en-US" dirty="0"/>
          </a:p>
        </p:txBody>
      </p:sp>
      <p:sp>
        <p:nvSpPr>
          <p:cNvPr id="3" name="Rectangle 2"/>
          <p:cNvSpPr/>
          <p:nvPr/>
        </p:nvSpPr>
        <p:spPr>
          <a:xfrm>
            <a:off x="146187" y="6319428"/>
            <a:ext cx="7874924" cy="369332"/>
          </a:xfrm>
          <a:prstGeom prst="rect">
            <a:avLst/>
          </a:prstGeom>
        </p:spPr>
        <p:txBody>
          <a:bodyPr wrap="square">
            <a:spAutoFit/>
          </a:bodyPr>
          <a:lstStyle/>
          <a:p>
            <a:r>
              <a:rPr lang="en-US" dirty="0" smtClean="0">
                <a:hlinkClick r:id="rId3"/>
              </a:rPr>
              <a:t>https://myfwc.com/wildlifehabitats/profiles/amphibians/cane-toad/</a:t>
            </a:r>
            <a:endParaRPr lang="en-US" dirty="0"/>
          </a:p>
        </p:txBody>
      </p:sp>
      <p:pic>
        <p:nvPicPr>
          <p:cNvPr id="5" name="Picture 4"/>
          <p:cNvPicPr>
            <a:picLocks noChangeAspect="1"/>
          </p:cNvPicPr>
          <p:nvPr/>
        </p:nvPicPr>
        <p:blipFill>
          <a:blip r:embed="rId4"/>
          <a:stretch>
            <a:fillRect/>
          </a:stretch>
        </p:blipFill>
        <p:spPr>
          <a:xfrm>
            <a:off x="7564592" y="0"/>
            <a:ext cx="4472609" cy="6858000"/>
          </a:xfrm>
          <a:prstGeom prst="rect">
            <a:avLst/>
          </a:prstGeom>
        </p:spPr>
      </p:pic>
      <p:pic>
        <p:nvPicPr>
          <p:cNvPr id="6" name="Picture 5"/>
          <p:cNvPicPr>
            <a:picLocks noChangeAspect="1"/>
          </p:cNvPicPr>
          <p:nvPr/>
        </p:nvPicPr>
        <p:blipFill>
          <a:blip r:embed="rId5"/>
          <a:stretch>
            <a:fillRect/>
          </a:stretch>
        </p:blipFill>
        <p:spPr>
          <a:xfrm>
            <a:off x="379686" y="1515933"/>
            <a:ext cx="6711625" cy="3794891"/>
          </a:xfrm>
          <a:prstGeom prst="rect">
            <a:avLst/>
          </a:prstGeom>
        </p:spPr>
      </p:pic>
    </p:spTree>
    <p:extLst>
      <p:ext uri="{BB962C8B-B14F-4D97-AF65-F5344CB8AC3E}">
        <p14:creationId xmlns:p14="http://schemas.microsoft.com/office/powerpoint/2010/main" val="77703561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Decision Did You Make?</a:t>
            </a:r>
            <a:endParaRPr lang="en-US" dirty="0"/>
          </a:p>
        </p:txBody>
      </p:sp>
      <p:sp>
        <p:nvSpPr>
          <p:cNvPr id="3" name="Content Placeholder 2"/>
          <p:cNvSpPr>
            <a:spLocks noGrp="1"/>
          </p:cNvSpPr>
          <p:nvPr>
            <p:ph idx="1"/>
          </p:nvPr>
        </p:nvSpPr>
        <p:spPr/>
        <p:txBody>
          <a:bodyPr/>
          <a:lstStyle/>
          <a:p>
            <a:r>
              <a:rPr lang="en-US" dirty="0" smtClean="0"/>
              <a:t>Which nonnative species did you determine is the most problematic in Florida?</a:t>
            </a:r>
          </a:p>
          <a:p>
            <a:r>
              <a:rPr lang="en-US" dirty="0" smtClean="0"/>
              <a:t>How did you rank all four?</a:t>
            </a:r>
          </a:p>
          <a:p>
            <a:r>
              <a:rPr lang="en-US" dirty="0" smtClean="0"/>
              <a:t>How will you notify Ima Floridian of your decision?</a:t>
            </a:r>
            <a:endParaRPr lang="en-US" dirty="0"/>
          </a:p>
        </p:txBody>
      </p:sp>
    </p:spTree>
    <p:extLst>
      <p:ext uri="{BB962C8B-B14F-4D97-AF65-F5344CB8AC3E}">
        <p14:creationId xmlns:p14="http://schemas.microsoft.com/office/powerpoint/2010/main" val="106090090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Writing about Florida’s invasive plant species</a:t>
            </a:r>
            <a:endParaRPr lang="en-US" dirty="0"/>
          </a:p>
        </p:txBody>
      </p:sp>
      <p:sp>
        <p:nvSpPr>
          <p:cNvPr id="3" name="Content Placeholder 2"/>
          <p:cNvSpPr>
            <a:spLocks noGrp="1"/>
          </p:cNvSpPr>
          <p:nvPr>
            <p:ph idx="1"/>
          </p:nvPr>
        </p:nvSpPr>
        <p:spPr/>
        <p:txBody>
          <a:bodyPr/>
          <a:lstStyle/>
          <a:p>
            <a:r>
              <a:rPr lang="en-US" dirty="0" smtClean="0"/>
              <a:t>Write an informative essay on the issues with </a:t>
            </a:r>
            <a:r>
              <a:rPr lang="en-US" dirty="0" smtClean="0"/>
              <a:t>nonnative animal</a:t>
            </a:r>
            <a:r>
              <a:rPr lang="en-US" dirty="0" smtClean="0"/>
              <a:t> </a:t>
            </a:r>
            <a:r>
              <a:rPr lang="en-US" dirty="0" smtClean="0"/>
              <a:t>species in Florida.</a:t>
            </a:r>
          </a:p>
          <a:p>
            <a:r>
              <a:rPr lang="en-US" dirty="0" smtClean="0"/>
              <a:t>Write an opinion essay about which </a:t>
            </a:r>
            <a:r>
              <a:rPr lang="en-US" dirty="0" smtClean="0"/>
              <a:t>nonnative animal </a:t>
            </a:r>
            <a:r>
              <a:rPr lang="en-US" dirty="0" smtClean="0"/>
              <a:t>is </a:t>
            </a:r>
            <a:r>
              <a:rPr lang="en-US" dirty="0" smtClean="0"/>
              <a:t>the most problematic for Florida.</a:t>
            </a:r>
          </a:p>
          <a:p>
            <a:r>
              <a:rPr lang="en-US" dirty="0" smtClean="0"/>
              <a:t>Write and record a Public Service Announcement on </a:t>
            </a:r>
            <a:r>
              <a:rPr lang="en-US" dirty="0" smtClean="0"/>
              <a:t>nonnative animal</a:t>
            </a:r>
            <a:r>
              <a:rPr lang="en-US" dirty="0" smtClean="0"/>
              <a:t> </a:t>
            </a:r>
            <a:r>
              <a:rPr lang="en-US" dirty="0" smtClean="0"/>
              <a:t>species in Florida </a:t>
            </a:r>
            <a:r>
              <a:rPr lang="en-US" dirty="0">
                <a:hlinkClick r:id="rId3"/>
              </a:rPr>
              <a:t>https://</a:t>
            </a:r>
            <a:r>
              <a:rPr lang="en-US" dirty="0" smtClean="0">
                <a:hlinkClick r:id="rId3"/>
              </a:rPr>
              <a:t>www.govtech.com/education/news/How-to-Create-the-Perfect-Public-Service-Announcement.html</a:t>
            </a:r>
            <a:endParaRPr lang="en-US" dirty="0" smtClean="0"/>
          </a:p>
          <a:p>
            <a:r>
              <a:rPr lang="en-US" dirty="0" smtClean="0"/>
              <a:t>Write an editorial calling for the public’s action in identifying and </a:t>
            </a:r>
            <a:r>
              <a:rPr lang="en-US" dirty="0" smtClean="0"/>
              <a:t>reporting</a:t>
            </a:r>
            <a:r>
              <a:rPr lang="en-US" dirty="0"/>
              <a:t> </a:t>
            </a:r>
            <a:r>
              <a:rPr lang="en-US" dirty="0" smtClean="0"/>
              <a:t>nonnative animal</a:t>
            </a:r>
            <a:r>
              <a:rPr lang="en-US" dirty="0" smtClean="0"/>
              <a:t> </a:t>
            </a:r>
            <a:r>
              <a:rPr lang="en-US" dirty="0" smtClean="0"/>
              <a:t>species in their backyards.</a:t>
            </a:r>
            <a:endParaRPr lang="en-US" dirty="0"/>
          </a:p>
        </p:txBody>
      </p:sp>
    </p:spTree>
    <p:extLst>
      <p:ext uri="{BB962C8B-B14F-4D97-AF65-F5344CB8AC3E}">
        <p14:creationId xmlns:p14="http://schemas.microsoft.com/office/powerpoint/2010/main" val="14281231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5310" y="365125"/>
            <a:ext cx="11508828" cy="1325563"/>
          </a:xfrm>
        </p:spPr>
        <p:txBody>
          <a:bodyPr/>
          <a:lstStyle/>
          <a:p>
            <a:r>
              <a:rPr lang="en-US" dirty="0" smtClean="0"/>
              <a:t>Why are </a:t>
            </a:r>
            <a:r>
              <a:rPr lang="en-US" smtClean="0"/>
              <a:t>nonnative animals a problem in Florida?</a:t>
            </a:r>
            <a:endParaRPr lang="en-US"/>
          </a:p>
        </p:txBody>
      </p:sp>
      <p:sp>
        <p:nvSpPr>
          <p:cNvPr id="4" name="Rectangle 3"/>
          <p:cNvSpPr/>
          <p:nvPr/>
        </p:nvSpPr>
        <p:spPr>
          <a:xfrm>
            <a:off x="709448" y="5990925"/>
            <a:ext cx="10720551" cy="369332"/>
          </a:xfrm>
          <a:prstGeom prst="rect">
            <a:avLst/>
          </a:prstGeom>
        </p:spPr>
        <p:txBody>
          <a:bodyPr wrap="square">
            <a:spAutoFit/>
          </a:bodyPr>
          <a:lstStyle/>
          <a:p>
            <a:r>
              <a:rPr lang="en-US" dirty="0" smtClean="0">
                <a:hlinkClick r:id="rId3"/>
              </a:rPr>
              <a:t>https://www.sun-sentinel.com/features/fl-fea-most-invasive-dangerous-species-in-florida-20180924-story.html</a:t>
            </a:r>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1224433424"/>
              </p:ext>
            </p:extLst>
          </p:nvPr>
        </p:nvGraphicFramePr>
        <p:xfrm>
          <a:off x="1560785" y="1939157"/>
          <a:ext cx="9112470" cy="3026980"/>
        </p:xfrm>
        <a:graphic>
          <a:graphicData uri="http://schemas.openxmlformats.org/drawingml/2006/table">
            <a:tbl>
              <a:tblPr firstRow="1" firstCol="1" bandRow="1">
                <a:tableStyleId>{5C22544A-7EE6-4342-B048-85BDC9FD1C3A}</a:tableStyleId>
              </a:tblPr>
              <a:tblGrid>
                <a:gridCol w="4556235"/>
                <a:gridCol w="4556235"/>
              </a:tblGrid>
              <a:tr h="756745">
                <a:tc>
                  <a:txBody>
                    <a:bodyPr/>
                    <a:lstStyle/>
                    <a:p>
                      <a:endParaRPr lang="en-US" dirty="0"/>
                    </a:p>
                  </a:txBody>
                  <a:tcP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endParaRPr lang="en-US" dirty="0"/>
                    </a:p>
                  </a:txBody>
                  <a:tcP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r>
              <a:tr h="756745">
                <a:tc>
                  <a:txBody>
                    <a:bodyPr/>
                    <a:lstStyle/>
                    <a:p>
                      <a:r>
                        <a:rPr lang="en-US" dirty="0" smtClean="0"/>
                        <a:t>What’s the problem?</a:t>
                      </a:r>
                      <a:endParaRPr lang="en-US" dirty="0"/>
                    </a:p>
                  </a:txBody>
                  <a:tcPr>
                    <a:lnT w="12700" cap="flat" cmpd="sng" algn="ctr">
                      <a:solidFill>
                        <a:schemeClr val="tx1"/>
                      </a:solidFill>
                      <a:prstDash val="solid"/>
                      <a:round/>
                      <a:headEnd type="none" w="med" len="med"/>
                      <a:tailEnd type="none" w="med" len="med"/>
                    </a:lnT>
                  </a:tcPr>
                </a:tc>
                <a:tc>
                  <a:txBody>
                    <a:bodyPr/>
                    <a:lstStyle/>
                    <a:p>
                      <a:endParaRPr lang="en-US" dirty="0"/>
                    </a:p>
                  </a:txBody>
                  <a:tcPr>
                    <a:lnT w="12700" cap="flat" cmpd="sng" algn="ctr">
                      <a:solidFill>
                        <a:schemeClr val="tx1"/>
                      </a:solidFill>
                      <a:prstDash val="solid"/>
                      <a:round/>
                      <a:headEnd type="none" w="med" len="med"/>
                      <a:tailEnd type="none" w="med" len="med"/>
                    </a:lnT>
                  </a:tcPr>
                </a:tc>
              </a:tr>
              <a:tr h="756745">
                <a:tc>
                  <a:txBody>
                    <a:bodyPr/>
                    <a:lstStyle/>
                    <a:p>
                      <a:r>
                        <a:rPr lang="en-US" dirty="0" smtClean="0"/>
                        <a:t>How do they get here?</a:t>
                      </a:r>
                      <a:endParaRPr lang="en-US" dirty="0"/>
                    </a:p>
                  </a:txBody>
                  <a:tcPr/>
                </a:tc>
                <a:tc>
                  <a:txBody>
                    <a:bodyPr/>
                    <a:lstStyle/>
                    <a:p>
                      <a:endParaRPr lang="en-US"/>
                    </a:p>
                  </a:txBody>
                  <a:tcPr/>
                </a:tc>
              </a:tr>
              <a:tr h="756745">
                <a:tc>
                  <a:txBody>
                    <a:bodyPr/>
                    <a:lstStyle/>
                    <a:p>
                      <a:r>
                        <a:rPr lang="en-US" dirty="0" smtClean="0"/>
                        <a:t>Are they a danger to humans?</a:t>
                      </a:r>
                      <a:endParaRPr lang="en-US" dirty="0"/>
                    </a:p>
                  </a:txBody>
                  <a:tcPr/>
                </a:tc>
                <a:tc>
                  <a:txBody>
                    <a:bodyPr/>
                    <a:lstStyle/>
                    <a:p>
                      <a:endParaRPr lang="en-US" dirty="0"/>
                    </a:p>
                  </a:txBody>
                  <a:tcPr/>
                </a:tc>
              </a:tr>
            </a:tbl>
          </a:graphicData>
        </a:graphic>
      </p:graphicFrame>
    </p:spTree>
    <p:extLst>
      <p:ext uri="{BB962C8B-B14F-4D97-AF65-F5344CB8AC3E}">
        <p14:creationId xmlns:p14="http://schemas.microsoft.com/office/powerpoint/2010/main" val="3885696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842573"/>
          </a:xfrm>
        </p:spPr>
        <p:txBody>
          <a:bodyPr/>
          <a:lstStyle/>
          <a:p>
            <a:r>
              <a:rPr lang="en-US" dirty="0" smtClean="0"/>
              <a:t>Decisionomics</a:t>
            </a:r>
            <a:endParaRPr lang="en-US" dirty="0"/>
          </a:p>
        </p:txBody>
      </p:sp>
      <p:sp>
        <p:nvSpPr>
          <p:cNvPr id="3" name="Content Placeholder 2"/>
          <p:cNvSpPr>
            <a:spLocks noGrp="1"/>
          </p:cNvSpPr>
          <p:nvPr>
            <p:ph idx="1"/>
          </p:nvPr>
        </p:nvSpPr>
        <p:spPr>
          <a:xfrm>
            <a:off x="458638" y="1083754"/>
            <a:ext cx="8495581" cy="4351338"/>
          </a:xfrm>
        </p:spPr>
        <p:txBody>
          <a:bodyPr>
            <a:noAutofit/>
          </a:bodyPr>
          <a:lstStyle/>
          <a:p>
            <a:r>
              <a:rPr lang="en-US" sz="3200" b="1" dirty="0" smtClean="0"/>
              <a:t>Which </a:t>
            </a:r>
            <a:r>
              <a:rPr lang="en-US" sz="3200" b="1" dirty="0" smtClean="0"/>
              <a:t>nonnative species </a:t>
            </a:r>
            <a:r>
              <a:rPr lang="en-US" sz="3200" b="1" dirty="0" smtClean="0"/>
              <a:t>is the most </a:t>
            </a:r>
            <a:r>
              <a:rPr lang="en-US" sz="3200" b="1" dirty="0" smtClean="0"/>
              <a:t>problematic </a:t>
            </a:r>
            <a:r>
              <a:rPr lang="en-US" sz="3200" b="1" dirty="0" smtClean="0"/>
              <a:t>in Florida?</a:t>
            </a:r>
          </a:p>
          <a:p>
            <a:r>
              <a:rPr lang="en-US" sz="3200" dirty="0" smtClean="0"/>
              <a:t>Alternatives</a:t>
            </a:r>
          </a:p>
          <a:p>
            <a:pPr lvl="1"/>
            <a:r>
              <a:rPr lang="en-US" sz="3200" dirty="0" smtClean="0"/>
              <a:t>Rhesus Macaque, Burmese Python, Lionfish, or Cane </a:t>
            </a:r>
            <a:r>
              <a:rPr lang="en-US" sz="3200" dirty="0" smtClean="0"/>
              <a:t>Toad</a:t>
            </a:r>
            <a:endParaRPr lang="en-US" sz="3200" dirty="0" smtClean="0"/>
          </a:p>
          <a:p>
            <a:r>
              <a:rPr lang="en-US" sz="3200" dirty="0" smtClean="0"/>
              <a:t>Criteria</a:t>
            </a:r>
          </a:p>
          <a:p>
            <a:pPr lvl="1"/>
            <a:r>
              <a:rPr lang="en-US" sz="3200" dirty="0" smtClean="0"/>
              <a:t>dangerous </a:t>
            </a:r>
            <a:r>
              <a:rPr lang="en-US" sz="3200" dirty="0"/>
              <a:t>to humans, pets, and other native Florida wildlife</a:t>
            </a:r>
          </a:p>
          <a:p>
            <a:pPr lvl="1"/>
            <a:r>
              <a:rPr lang="en-US" sz="3200" dirty="0" smtClean="0"/>
              <a:t>increasing </a:t>
            </a:r>
            <a:r>
              <a:rPr lang="en-US" sz="3200" dirty="0"/>
              <a:t>in number or expanding in location in Florida</a:t>
            </a:r>
          </a:p>
          <a:p>
            <a:pPr lvl="1"/>
            <a:r>
              <a:rPr lang="en-US" sz="3200" dirty="0" smtClean="0"/>
              <a:t>cause </a:t>
            </a:r>
            <a:r>
              <a:rPr lang="en-US" sz="3200" dirty="0"/>
              <a:t>damage to Florida’s </a:t>
            </a:r>
            <a:r>
              <a:rPr lang="en-US" sz="3200" dirty="0" smtClean="0"/>
              <a:t>ecosystems</a:t>
            </a:r>
            <a:endParaRPr lang="en-US" sz="3200" dirty="0" smtClean="0"/>
          </a:p>
        </p:txBody>
      </p:sp>
      <p:pic>
        <p:nvPicPr>
          <p:cNvPr id="4" name="Picture 3"/>
          <p:cNvPicPr>
            <a:picLocks noChangeAspect="1"/>
          </p:cNvPicPr>
          <p:nvPr/>
        </p:nvPicPr>
        <p:blipFill>
          <a:blip r:embed="rId2"/>
          <a:stretch>
            <a:fillRect/>
          </a:stretch>
        </p:blipFill>
        <p:spPr>
          <a:xfrm>
            <a:off x="8954219" y="1377051"/>
            <a:ext cx="3153038" cy="3233656"/>
          </a:xfrm>
          <a:prstGeom prst="rect">
            <a:avLst/>
          </a:prstGeom>
        </p:spPr>
      </p:pic>
    </p:spTree>
    <p:extLst>
      <p:ext uri="{BB962C8B-B14F-4D97-AF65-F5344CB8AC3E}">
        <p14:creationId xmlns:p14="http://schemas.microsoft.com/office/powerpoint/2010/main" val="126097715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073400" y="63500"/>
            <a:ext cx="6045200" cy="6731000"/>
          </a:xfrm>
          <a:prstGeom prst="rect">
            <a:avLst/>
          </a:prstGeom>
        </p:spPr>
      </p:pic>
    </p:spTree>
    <p:extLst>
      <p:ext uri="{BB962C8B-B14F-4D97-AF65-F5344CB8AC3E}">
        <p14:creationId xmlns:p14="http://schemas.microsoft.com/office/powerpoint/2010/main" val="12985021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146300" y="184150"/>
            <a:ext cx="7899400" cy="6489700"/>
          </a:xfrm>
          <a:prstGeom prst="rect">
            <a:avLst/>
          </a:prstGeom>
        </p:spPr>
      </p:pic>
    </p:spTree>
    <p:extLst>
      <p:ext uri="{BB962C8B-B14F-4D97-AF65-F5344CB8AC3E}">
        <p14:creationId xmlns:p14="http://schemas.microsoft.com/office/powerpoint/2010/main" val="9022375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Florida’s Nonnative Fish and Wildlife</a:t>
            </a:r>
            <a:endParaRPr lang="en-US" dirty="0"/>
          </a:p>
        </p:txBody>
      </p:sp>
      <p:sp>
        <p:nvSpPr>
          <p:cNvPr id="3" name="Rectangle 2"/>
          <p:cNvSpPr/>
          <p:nvPr/>
        </p:nvSpPr>
        <p:spPr>
          <a:xfrm>
            <a:off x="3235885" y="6286791"/>
            <a:ext cx="4722703" cy="369332"/>
          </a:xfrm>
          <a:prstGeom prst="rect">
            <a:avLst/>
          </a:prstGeom>
        </p:spPr>
        <p:txBody>
          <a:bodyPr wrap="none">
            <a:spAutoFit/>
          </a:bodyPr>
          <a:lstStyle/>
          <a:p>
            <a:r>
              <a:rPr lang="en-US" dirty="0" smtClean="0">
                <a:hlinkClick r:id="rId3"/>
              </a:rPr>
              <a:t>https://myfwc.com/wildlifehabitats/nonnatives/</a:t>
            </a:r>
            <a:endParaRPr lang="en-US" dirty="0"/>
          </a:p>
        </p:txBody>
      </p:sp>
      <p:pic>
        <p:nvPicPr>
          <p:cNvPr id="4" name="Picture 3"/>
          <p:cNvPicPr>
            <a:picLocks noChangeAspect="1"/>
          </p:cNvPicPr>
          <p:nvPr/>
        </p:nvPicPr>
        <p:blipFill>
          <a:blip r:embed="rId4"/>
          <a:stretch>
            <a:fillRect/>
          </a:stretch>
        </p:blipFill>
        <p:spPr>
          <a:xfrm>
            <a:off x="2101914" y="1427541"/>
            <a:ext cx="7298163" cy="4692996"/>
          </a:xfrm>
          <a:prstGeom prst="rect">
            <a:avLst/>
          </a:prstGeom>
        </p:spPr>
      </p:pic>
    </p:spTree>
    <p:extLst>
      <p:ext uri="{BB962C8B-B14F-4D97-AF65-F5344CB8AC3E}">
        <p14:creationId xmlns:p14="http://schemas.microsoft.com/office/powerpoint/2010/main" val="67551491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Nonnative Mammals in Florida</a:t>
            </a:r>
            <a:endParaRPr lang="en-US" dirty="0"/>
          </a:p>
        </p:txBody>
      </p:sp>
      <p:sp>
        <p:nvSpPr>
          <p:cNvPr id="3" name="Rectangle 2"/>
          <p:cNvSpPr/>
          <p:nvPr/>
        </p:nvSpPr>
        <p:spPr>
          <a:xfrm>
            <a:off x="3231305" y="6070661"/>
            <a:ext cx="5729389" cy="369332"/>
          </a:xfrm>
          <a:prstGeom prst="rect">
            <a:avLst/>
          </a:prstGeom>
        </p:spPr>
        <p:txBody>
          <a:bodyPr wrap="none">
            <a:spAutoFit/>
          </a:bodyPr>
          <a:lstStyle/>
          <a:p>
            <a:r>
              <a:rPr lang="en-US" dirty="0" smtClean="0">
                <a:hlinkClick r:id="rId3"/>
              </a:rPr>
              <a:t>https://myfwc.com/wildlifehabitats/nonnatives/mammals/</a:t>
            </a:r>
            <a:endParaRPr lang="en-US" dirty="0"/>
          </a:p>
        </p:txBody>
      </p:sp>
      <p:pic>
        <p:nvPicPr>
          <p:cNvPr id="5" name="Picture 4"/>
          <p:cNvPicPr>
            <a:picLocks noChangeAspect="1"/>
          </p:cNvPicPr>
          <p:nvPr/>
        </p:nvPicPr>
        <p:blipFill>
          <a:blip r:embed="rId4"/>
          <a:stretch>
            <a:fillRect/>
          </a:stretch>
        </p:blipFill>
        <p:spPr>
          <a:xfrm>
            <a:off x="1745672" y="1446254"/>
            <a:ext cx="8089785" cy="4624407"/>
          </a:xfrm>
          <a:prstGeom prst="rect">
            <a:avLst/>
          </a:prstGeom>
        </p:spPr>
      </p:pic>
    </p:spTree>
    <p:extLst>
      <p:ext uri="{BB962C8B-B14F-4D97-AF65-F5344CB8AC3E}">
        <p14:creationId xmlns:p14="http://schemas.microsoft.com/office/powerpoint/2010/main" val="57107028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Rhesus Macaque</a:t>
            </a:r>
            <a:endParaRPr lang="en-US" dirty="0"/>
          </a:p>
        </p:txBody>
      </p:sp>
      <p:pic>
        <p:nvPicPr>
          <p:cNvPr id="4" name="Picture 3"/>
          <p:cNvPicPr>
            <a:picLocks noChangeAspect="1"/>
          </p:cNvPicPr>
          <p:nvPr/>
        </p:nvPicPr>
        <p:blipFill>
          <a:blip r:embed="rId3"/>
          <a:stretch>
            <a:fillRect/>
          </a:stretch>
        </p:blipFill>
        <p:spPr>
          <a:xfrm>
            <a:off x="3452551" y="1690688"/>
            <a:ext cx="5005107" cy="3642014"/>
          </a:xfrm>
          <a:prstGeom prst="rect">
            <a:avLst/>
          </a:prstGeom>
        </p:spPr>
      </p:pic>
      <p:sp>
        <p:nvSpPr>
          <p:cNvPr id="6" name="Rectangle 5"/>
          <p:cNvSpPr/>
          <p:nvPr/>
        </p:nvSpPr>
        <p:spPr>
          <a:xfrm>
            <a:off x="2697480" y="5979037"/>
            <a:ext cx="8656320" cy="369332"/>
          </a:xfrm>
          <a:prstGeom prst="rect">
            <a:avLst/>
          </a:prstGeom>
        </p:spPr>
        <p:txBody>
          <a:bodyPr wrap="square">
            <a:spAutoFit/>
          </a:bodyPr>
          <a:lstStyle/>
          <a:p>
            <a:r>
              <a:rPr lang="en-US" dirty="0" smtClean="0">
                <a:hlinkClick r:id="rId4"/>
              </a:rPr>
              <a:t>https://myfwc.com/wildlifehabitats/nonnatives/mammals/monkeys/</a:t>
            </a:r>
            <a:endParaRPr lang="en-US" dirty="0"/>
          </a:p>
        </p:txBody>
      </p:sp>
    </p:spTree>
    <p:extLst>
      <p:ext uri="{BB962C8B-B14F-4D97-AF65-F5344CB8AC3E}">
        <p14:creationId xmlns:p14="http://schemas.microsoft.com/office/powerpoint/2010/main" val="50694779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217</TotalTime>
  <Words>1232</Words>
  <Application>Microsoft Macintosh PowerPoint</Application>
  <PresentationFormat>Widescreen</PresentationFormat>
  <Paragraphs>119</Paragraphs>
  <Slides>28</Slides>
  <Notes>24</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28</vt:i4>
      </vt:variant>
    </vt:vector>
  </HeadingPairs>
  <TitlesOfParts>
    <vt:vector size="32" baseType="lpstr">
      <vt:lpstr>Calibri</vt:lpstr>
      <vt:lpstr>Calibri Light</vt:lpstr>
      <vt:lpstr>Arial</vt:lpstr>
      <vt:lpstr>Office Theme</vt:lpstr>
      <vt:lpstr>What’s in Your Backyard, Florida?</vt:lpstr>
      <vt:lpstr>What are nonnative, invasive species?</vt:lpstr>
      <vt:lpstr>Why are nonnative animals a problem in Florida?</vt:lpstr>
      <vt:lpstr>Decisionomics</vt:lpstr>
      <vt:lpstr>PowerPoint Presentation</vt:lpstr>
      <vt:lpstr>PowerPoint Presentation</vt:lpstr>
      <vt:lpstr>Florida’s Nonnative Fish and Wildlife</vt:lpstr>
      <vt:lpstr>Nonnative Mammals in Florida</vt:lpstr>
      <vt:lpstr>Rhesus Macaque</vt:lpstr>
      <vt:lpstr>Rhesus Macaque</vt:lpstr>
      <vt:lpstr>Rhesus Macaque</vt:lpstr>
      <vt:lpstr>Florida’s Nonnative Fish and Wildlife</vt:lpstr>
      <vt:lpstr>Nonnative Reptiles in Florida</vt:lpstr>
      <vt:lpstr>Burmese Python</vt:lpstr>
      <vt:lpstr>Burmese Python</vt:lpstr>
      <vt:lpstr>Burmese Python</vt:lpstr>
      <vt:lpstr>Florida’s Nonnative Fish and Wildlife</vt:lpstr>
      <vt:lpstr>Nonnative Marine Fish in Florida</vt:lpstr>
      <vt:lpstr>Lionfish</vt:lpstr>
      <vt:lpstr>Lionfish</vt:lpstr>
      <vt:lpstr>Lionfish</vt:lpstr>
      <vt:lpstr>Florida’s Nonnative Fish and Wildlife</vt:lpstr>
      <vt:lpstr>Nonnative Amphibians in Florida</vt:lpstr>
      <vt:lpstr>Cane Toad</vt:lpstr>
      <vt:lpstr>Cane Toad</vt:lpstr>
      <vt:lpstr>Cane Toad</vt:lpstr>
      <vt:lpstr>What Decision Did You Make?</vt:lpstr>
      <vt:lpstr>Writing about Florida’s invasive plant species</vt:lpstr>
    </vt:vector>
  </TitlesOfParts>
  <Company/>
  <LinksUpToDate>false</LinksUpToDate>
  <SharedDoc>false</SharedDoc>
  <HyperlinksChanged>false</HyperlinksChanged>
  <AppVersion>15.0023</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Nonnative Florida Animals</dc:title>
  <dc:creator>Sharon Moser</dc:creator>
  <cp:lastModifiedBy>Sharon Moser</cp:lastModifiedBy>
  <cp:revision>24</cp:revision>
  <dcterms:created xsi:type="dcterms:W3CDTF">2020-05-15T12:57:21Z</dcterms:created>
  <dcterms:modified xsi:type="dcterms:W3CDTF">2020-05-18T13:50:06Z</dcterms:modified>
</cp:coreProperties>
</file>