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57" r:id="rId3"/>
    <p:sldId id="258" r:id="rId4"/>
    <p:sldId id="262" r:id="rId5"/>
    <p:sldId id="271" r:id="rId6"/>
    <p:sldId id="292" r:id="rId7"/>
    <p:sldId id="264" r:id="rId8"/>
    <p:sldId id="286" r:id="rId9"/>
    <p:sldId id="295" r:id="rId10"/>
    <p:sldId id="293" r:id="rId11"/>
    <p:sldId id="303" r:id="rId12"/>
    <p:sldId id="297" r:id="rId13"/>
    <p:sldId id="298" r:id="rId14"/>
    <p:sldId id="299" r:id="rId15"/>
    <p:sldId id="300" r:id="rId16"/>
    <p:sldId id="301" r:id="rId17"/>
    <p:sldId id="302" r:id="rId18"/>
    <p:sldId id="304" r:id="rId19"/>
    <p:sldId id="278"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071" autoAdjust="0"/>
    <p:restoredTop sz="91429" autoAdjust="0"/>
  </p:normalViewPr>
  <p:slideViewPr>
    <p:cSldViewPr snapToGrid="0">
      <p:cViewPr varScale="1">
        <p:scale>
          <a:sx n="83" d="100"/>
          <a:sy n="83" d="100"/>
        </p:scale>
        <p:origin x="224" y="28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11C68B3-0F16-A145-9DDC-C393B5856E10}" type="datetimeFigureOut">
              <a:rPr lang="en-US" smtClean="0"/>
              <a:t>4/16/2019</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7D50AF5-7D5F-5E42-8077-F4E89B9FE136}" type="slidenum">
              <a:rPr lang="en-US" smtClean="0"/>
              <a:t>‹#›</a:t>
            </a:fld>
            <a:endParaRPr lang="en-US"/>
          </a:p>
        </p:txBody>
      </p:sp>
    </p:spTree>
    <p:extLst>
      <p:ext uri="{BB962C8B-B14F-4D97-AF65-F5344CB8AC3E}">
        <p14:creationId xmlns:p14="http://schemas.microsoft.com/office/powerpoint/2010/main" val="4835551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focus of these lessons</a:t>
            </a:r>
            <a:r>
              <a:rPr lang="en-US" baseline="0" dirty="0"/>
              <a:t> is on 1, 2, and 6.  Discuss each.</a:t>
            </a:r>
            <a:endParaRPr lang="en-US" dirty="0"/>
          </a:p>
        </p:txBody>
      </p:sp>
      <p:sp>
        <p:nvSpPr>
          <p:cNvPr id="4" name="Slide Number Placeholder 3"/>
          <p:cNvSpPr>
            <a:spLocks noGrp="1"/>
          </p:cNvSpPr>
          <p:nvPr>
            <p:ph type="sldNum" sz="quarter" idx="10"/>
          </p:nvPr>
        </p:nvSpPr>
        <p:spPr/>
        <p:txBody>
          <a:bodyPr/>
          <a:lstStyle/>
          <a:p>
            <a:fld id="{57D50AF5-7D5F-5E42-8077-F4E89B9FE136}" type="slidenum">
              <a:rPr lang="en-US" smtClean="0"/>
              <a:t>2</a:t>
            </a:fld>
            <a:endParaRPr lang="en-US"/>
          </a:p>
        </p:txBody>
      </p:sp>
    </p:spTree>
    <p:extLst>
      <p:ext uri="{BB962C8B-B14F-4D97-AF65-F5344CB8AC3E}">
        <p14:creationId xmlns:p14="http://schemas.microsoft.com/office/powerpoint/2010/main" val="34298276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skills are standards-based and require</a:t>
            </a:r>
            <a:r>
              <a:rPr lang="en-US" baseline="0" dirty="0"/>
              <a:t> students to use higher-order thinking skills.</a:t>
            </a:r>
            <a:endParaRPr lang="en-US" dirty="0"/>
          </a:p>
        </p:txBody>
      </p:sp>
      <p:sp>
        <p:nvSpPr>
          <p:cNvPr id="4" name="Slide Number Placeholder 3"/>
          <p:cNvSpPr>
            <a:spLocks noGrp="1"/>
          </p:cNvSpPr>
          <p:nvPr>
            <p:ph type="sldNum" sz="quarter" idx="10"/>
          </p:nvPr>
        </p:nvSpPr>
        <p:spPr/>
        <p:txBody>
          <a:bodyPr/>
          <a:lstStyle/>
          <a:p>
            <a:fld id="{57D50AF5-7D5F-5E42-8077-F4E89B9FE136}" type="slidenum">
              <a:rPr lang="en-US" smtClean="0"/>
              <a:t>3</a:t>
            </a:fld>
            <a:endParaRPr lang="en-US"/>
          </a:p>
        </p:txBody>
      </p:sp>
    </p:spTree>
    <p:extLst>
      <p:ext uri="{BB962C8B-B14F-4D97-AF65-F5344CB8AC3E}">
        <p14:creationId xmlns:p14="http://schemas.microsoft.com/office/powerpoint/2010/main" val="20009272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Decision-making also falls into the higher categories</a:t>
            </a:r>
            <a:r>
              <a:rPr lang="en-US" baseline="0" dirty="0"/>
              <a:t> of Webb’s Depth of Knowledge.  We will take a closer look at this later.</a:t>
            </a:r>
            <a:endParaRPr lang="en-US" dirty="0"/>
          </a:p>
        </p:txBody>
      </p:sp>
      <p:sp>
        <p:nvSpPr>
          <p:cNvPr id="4" name="Slide Number Placeholder 3"/>
          <p:cNvSpPr>
            <a:spLocks noGrp="1"/>
          </p:cNvSpPr>
          <p:nvPr>
            <p:ph type="sldNum" sz="quarter" idx="10"/>
          </p:nvPr>
        </p:nvSpPr>
        <p:spPr/>
        <p:txBody>
          <a:bodyPr/>
          <a:lstStyle/>
          <a:p>
            <a:fld id="{57D50AF5-7D5F-5E42-8077-F4E89B9FE136}" type="slidenum">
              <a:rPr lang="en-US" smtClean="0"/>
              <a:t>4</a:t>
            </a:fld>
            <a:endParaRPr lang="en-US"/>
          </a:p>
        </p:txBody>
      </p:sp>
    </p:spTree>
    <p:extLst>
      <p:ext uri="{BB962C8B-B14F-4D97-AF65-F5344CB8AC3E}">
        <p14:creationId xmlns:p14="http://schemas.microsoft.com/office/powerpoint/2010/main" val="39109276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of the lessons follow this format.  Once students have participated in 1-2 lessons, they understand the format and tasks.</a:t>
            </a:r>
          </a:p>
        </p:txBody>
      </p:sp>
      <p:sp>
        <p:nvSpPr>
          <p:cNvPr id="4" name="Slide Number Placeholder 3"/>
          <p:cNvSpPr>
            <a:spLocks noGrp="1"/>
          </p:cNvSpPr>
          <p:nvPr>
            <p:ph type="sldNum" sz="quarter" idx="10"/>
          </p:nvPr>
        </p:nvSpPr>
        <p:spPr/>
        <p:txBody>
          <a:bodyPr/>
          <a:lstStyle/>
          <a:p>
            <a:fld id="{57D50AF5-7D5F-5E42-8077-F4E89B9FE136}" type="slidenum">
              <a:rPr lang="en-US" smtClean="0"/>
              <a:t>5</a:t>
            </a:fld>
            <a:endParaRPr lang="en-US"/>
          </a:p>
        </p:txBody>
      </p:sp>
    </p:spTree>
    <p:extLst>
      <p:ext uri="{BB962C8B-B14F-4D97-AF65-F5344CB8AC3E}">
        <p14:creationId xmlns:p14="http://schemas.microsoft.com/office/powerpoint/2010/main" val="32092070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the College</a:t>
            </a:r>
            <a:r>
              <a:rPr lang="en-US" baseline="0" dirty="0"/>
              <a:t> and Career Standards that appear in the Language Arts Florida Standards K-12.  The grade-level standards are on the lesson plans.  These standards fall into cognitive complexity level 2 and 4.</a:t>
            </a:r>
            <a:endParaRPr lang="en-US" dirty="0"/>
          </a:p>
        </p:txBody>
      </p:sp>
      <p:sp>
        <p:nvSpPr>
          <p:cNvPr id="4" name="Slide Number Placeholder 3"/>
          <p:cNvSpPr>
            <a:spLocks noGrp="1"/>
          </p:cNvSpPr>
          <p:nvPr>
            <p:ph type="sldNum" sz="quarter" idx="10"/>
          </p:nvPr>
        </p:nvSpPr>
        <p:spPr/>
        <p:txBody>
          <a:bodyPr/>
          <a:lstStyle/>
          <a:p>
            <a:fld id="{57D50AF5-7D5F-5E42-8077-F4E89B9FE136}" type="slidenum">
              <a:rPr lang="en-US" smtClean="0"/>
              <a:t>6</a:t>
            </a:fld>
            <a:endParaRPr lang="en-US"/>
          </a:p>
        </p:txBody>
      </p:sp>
    </p:spTree>
    <p:extLst>
      <p:ext uri="{BB962C8B-B14F-4D97-AF65-F5344CB8AC3E}">
        <p14:creationId xmlns:p14="http://schemas.microsoft.com/office/powerpoint/2010/main" val="35770256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79545AB-A672-4A69-A49B-75C30F521206}" type="datetimeFigureOut">
              <a:rPr lang="en-US" smtClean="0"/>
              <a:t>4/16/2019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C55424-9AA3-4D18-AC4F-EAE57CA04B57}" type="slidenum">
              <a:rPr lang="en-US" smtClean="0"/>
              <a:t>‹#›</a:t>
            </a:fld>
            <a:endParaRPr lang="en-US"/>
          </a:p>
        </p:txBody>
      </p:sp>
    </p:spTree>
    <p:extLst>
      <p:ext uri="{BB962C8B-B14F-4D97-AF65-F5344CB8AC3E}">
        <p14:creationId xmlns:p14="http://schemas.microsoft.com/office/powerpoint/2010/main" val="13573423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79545AB-A672-4A69-A49B-75C30F521206}" type="datetimeFigureOut">
              <a:rPr lang="en-US" smtClean="0"/>
              <a:t>4/16/2019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C55424-9AA3-4D18-AC4F-EAE57CA04B57}" type="slidenum">
              <a:rPr lang="en-US" smtClean="0"/>
              <a:t>‹#›</a:t>
            </a:fld>
            <a:endParaRPr lang="en-US"/>
          </a:p>
        </p:txBody>
      </p:sp>
    </p:spTree>
    <p:extLst>
      <p:ext uri="{BB962C8B-B14F-4D97-AF65-F5344CB8AC3E}">
        <p14:creationId xmlns:p14="http://schemas.microsoft.com/office/powerpoint/2010/main" val="30514326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79545AB-A672-4A69-A49B-75C30F521206}" type="datetimeFigureOut">
              <a:rPr lang="en-US" smtClean="0"/>
              <a:t>4/16/2019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C55424-9AA3-4D18-AC4F-EAE57CA04B57}" type="slidenum">
              <a:rPr lang="en-US" smtClean="0"/>
              <a:t>‹#›</a:t>
            </a:fld>
            <a:endParaRPr lang="en-US"/>
          </a:p>
        </p:txBody>
      </p:sp>
    </p:spTree>
    <p:extLst>
      <p:ext uri="{BB962C8B-B14F-4D97-AF65-F5344CB8AC3E}">
        <p14:creationId xmlns:p14="http://schemas.microsoft.com/office/powerpoint/2010/main" val="1084334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79545AB-A672-4A69-A49B-75C30F521206}" type="datetimeFigureOut">
              <a:rPr lang="en-US" smtClean="0"/>
              <a:t>4/16/2019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C55424-9AA3-4D18-AC4F-EAE57CA04B57}" type="slidenum">
              <a:rPr lang="en-US" smtClean="0"/>
              <a:t>‹#›</a:t>
            </a:fld>
            <a:endParaRPr lang="en-US"/>
          </a:p>
        </p:txBody>
      </p:sp>
    </p:spTree>
    <p:extLst>
      <p:ext uri="{BB962C8B-B14F-4D97-AF65-F5344CB8AC3E}">
        <p14:creationId xmlns:p14="http://schemas.microsoft.com/office/powerpoint/2010/main" val="5857036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79545AB-A672-4A69-A49B-75C30F521206}" type="datetimeFigureOut">
              <a:rPr lang="en-US" smtClean="0"/>
              <a:t>4/16/2019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C55424-9AA3-4D18-AC4F-EAE57CA04B57}" type="slidenum">
              <a:rPr lang="en-US" smtClean="0"/>
              <a:t>‹#›</a:t>
            </a:fld>
            <a:endParaRPr lang="en-US"/>
          </a:p>
        </p:txBody>
      </p:sp>
    </p:spTree>
    <p:extLst>
      <p:ext uri="{BB962C8B-B14F-4D97-AF65-F5344CB8AC3E}">
        <p14:creationId xmlns:p14="http://schemas.microsoft.com/office/powerpoint/2010/main" val="18520396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79545AB-A672-4A69-A49B-75C30F521206}" type="datetimeFigureOut">
              <a:rPr lang="en-US" smtClean="0"/>
              <a:t>4/16/2019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C55424-9AA3-4D18-AC4F-EAE57CA04B57}" type="slidenum">
              <a:rPr lang="en-US" smtClean="0"/>
              <a:t>‹#›</a:t>
            </a:fld>
            <a:endParaRPr lang="en-US"/>
          </a:p>
        </p:txBody>
      </p:sp>
    </p:spTree>
    <p:extLst>
      <p:ext uri="{BB962C8B-B14F-4D97-AF65-F5344CB8AC3E}">
        <p14:creationId xmlns:p14="http://schemas.microsoft.com/office/powerpoint/2010/main" val="36336630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79545AB-A672-4A69-A49B-75C30F521206}" type="datetimeFigureOut">
              <a:rPr lang="en-US" smtClean="0"/>
              <a:t>4/16/2019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7C55424-9AA3-4D18-AC4F-EAE57CA04B57}" type="slidenum">
              <a:rPr lang="en-US" smtClean="0"/>
              <a:t>‹#›</a:t>
            </a:fld>
            <a:endParaRPr lang="en-US"/>
          </a:p>
        </p:txBody>
      </p:sp>
    </p:spTree>
    <p:extLst>
      <p:ext uri="{BB962C8B-B14F-4D97-AF65-F5344CB8AC3E}">
        <p14:creationId xmlns:p14="http://schemas.microsoft.com/office/powerpoint/2010/main" val="19686451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79545AB-A672-4A69-A49B-75C30F521206}" type="datetimeFigureOut">
              <a:rPr lang="en-US" smtClean="0"/>
              <a:t>4/16/2019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7C55424-9AA3-4D18-AC4F-EAE57CA04B57}" type="slidenum">
              <a:rPr lang="en-US" smtClean="0"/>
              <a:t>‹#›</a:t>
            </a:fld>
            <a:endParaRPr lang="en-US"/>
          </a:p>
        </p:txBody>
      </p:sp>
    </p:spTree>
    <p:extLst>
      <p:ext uri="{BB962C8B-B14F-4D97-AF65-F5344CB8AC3E}">
        <p14:creationId xmlns:p14="http://schemas.microsoft.com/office/powerpoint/2010/main" val="3305165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9545AB-A672-4A69-A49B-75C30F521206}" type="datetimeFigureOut">
              <a:rPr lang="en-US" smtClean="0"/>
              <a:t>4/16/2019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7C55424-9AA3-4D18-AC4F-EAE57CA04B57}" type="slidenum">
              <a:rPr lang="en-US" smtClean="0"/>
              <a:t>‹#›</a:t>
            </a:fld>
            <a:endParaRPr lang="en-US"/>
          </a:p>
        </p:txBody>
      </p:sp>
    </p:spTree>
    <p:extLst>
      <p:ext uri="{BB962C8B-B14F-4D97-AF65-F5344CB8AC3E}">
        <p14:creationId xmlns:p14="http://schemas.microsoft.com/office/powerpoint/2010/main" val="35459212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79545AB-A672-4A69-A49B-75C30F521206}" type="datetimeFigureOut">
              <a:rPr lang="en-US" smtClean="0"/>
              <a:t>4/16/2019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C55424-9AA3-4D18-AC4F-EAE57CA04B57}" type="slidenum">
              <a:rPr lang="en-US" smtClean="0"/>
              <a:t>‹#›</a:t>
            </a:fld>
            <a:endParaRPr lang="en-US"/>
          </a:p>
        </p:txBody>
      </p:sp>
    </p:spTree>
    <p:extLst>
      <p:ext uri="{BB962C8B-B14F-4D97-AF65-F5344CB8AC3E}">
        <p14:creationId xmlns:p14="http://schemas.microsoft.com/office/powerpoint/2010/main" val="8570842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79545AB-A672-4A69-A49B-75C30F521206}" type="datetimeFigureOut">
              <a:rPr lang="en-US" smtClean="0"/>
              <a:t>4/16/2019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C55424-9AA3-4D18-AC4F-EAE57CA04B57}" type="slidenum">
              <a:rPr lang="en-US" smtClean="0"/>
              <a:t>‹#›</a:t>
            </a:fld>
            <a:endParaRPr lang="en-US"/>
          </a:p>
        </p:txBody>
      </p:sp>
    </p:spTree>
    <p:extLst>
      <p:ext uri="{BB962C8B-B14F-4D97-AF65-F5344CB8AC3E}">
        <p14:creationId xmlns:p14="http://schemas.microsoft.com/office/powerpoint/2010/main" val="32479594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9545AB-A672-4A69-A49B-75C30F521206}" type="datetimeFigureOut">
              <a:rPr lang="en-US" smtClean="0"/>
              <a:t>4/16/2019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C55424-9AA3-4D18-AC4F-EAE57CA04B57}" type="slidenum">
              <a:rPr lang="en-US" smtClean="0"/>
              <a:t>‹#›</a:t>
            </a:fld>
            <a:endParaRPr lang="en-US"/>
          </a:p>
        </p:txBody>
      </p:sp>
    </p:spTree>
    <p:extLst>
      <p:ext uri="{BB962C8B-B14F-4D97-AF65-F5344CB8AC3E}">
        <p14:creationId xmlns:p14="http://schemas.microsoft.com/office/powerpoint/2010/main" val="4270755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www.conserve-energy-future.com/various-littering-facts.php" TargetMode="Externa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www.rspca.org.uk/adviceandwelfare/litter" TargetMode="External"/><Relationship Id="rId1"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image" Target="../media/image15.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www.youtube.com/watch?v=htzcWeAsyp0"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mailto:smoser@usf.edu"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package" Target="../embeddings/Microsoft_Word_Document1.docx"/><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7.jpe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a:t>What do I do?  How do I choose?</a:t>
            </a:r>
          </a:p>
        </p:txBody>
      </p:sp>
      <p:sp>
        <p:nvSpPr>
          <p:cNvPr id="5" name="Title 4"/>
          <p:cNvSpPr>
            <a:spLocks noGrp="1"/>
          </p:cNvSpPr>
          <p:nvPr>
            <p:ph type="ctrTitle"/>
          </p:nvPr>
        </p:nvSpPr>
        <p:spPr/>
        <p:txBody>
          <a:bodyPr/>
          <a:lstStyle/>
          <a:p>
            <a:endParaRPr lang="en-US"/>
          </a:p>
        </p:txBody>
      </p:sp>
      <p:pic>
        <p:nvPicPr>
          <p:cNvPr id="4" name="Picture 3"/>
          <p:cNvPicPr>
            <a:picLocks noChangeAspect="1"/>
          </p:cNvPicPr>
          <p:nvPr/>
        </p:nvPicPr>
        <p:blipFill>
          <a:blip r:embed="rId2"/>
          <a:stretch>
            <a:fillRect/>
          </a:stretch>
        </p:blipFill>
        <p:spPr>
          <a:xfrm>
            <a:off x="1676400" y="-95250"/>
            <a:ext cx="9271000" cy="6953250"/>
          </a:xfrm>
          <a:prstGeom prst="rect">
            <a:avLst/>
          </a:prstGeom>
        </p:spPr>
      </p:pic>
    </p:spTree>
    <p:extLst>
      <p:ext uri="{BB962C8B-B14F-4D97-AF65-F5344CB8AC3E}">
        <p14:creationId xmlns:p14="http://schemas.microsoft.com/office/powerpoint/2010/main" val="17368652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4777" y="644310"/>
            <a:ext cx="6950937" cy="3354254"/>
          </a:xfrm>
        </p:spPr>
        <p:txBody>
          <a:bodyPr>
            <a:normAutofit/>
          </a:bodyPr>
          <a:lstStyle/>
          <a:p>
            <a:r>
              <a:rPr lang="en-US" dirty="0"/>
              <a:t>What is litter?</a:t>
            </a:r>
          </a:p>
          <a:p>
            <a:r>
              <a:rPr lang="en-US" dirty="0"/>
              <a:t>What problems are caused by litter?</a:t>
            </a:r>
          </a:p>
          <a:p>
            <a:r>
              <a:rPr lang="en-US" dirty="0"/>
              <a:t>What are natural resources?  </a:t>
            </a:r>
          </a:p>
          <a:p>
            <a:r>
              <a:rPr lang="en-US" dirty="0"/>
              <a:t>What impact does litter have on our natural resources?</a:t>
            </a:r>
          </a:p>
          <a:p>
            <a:r>
              <a:rPr lang="en-US" dirty="0"/>
              <a:t>What choices can you make to help solve the problems caused by litter?</a:t>
            </a:r>
          </a:p>
        </p:txBody>
      </p:sp>
      <p:pic>
        <p:nvPicPr>
          <p:cNvPr id="5" name="Picture 4"/>
          <p:cNvPicPr>
            <a:picLocks noChangeAspect="1"/>
          </p:cNvPicPr>
          <p:nvPr/>
        </p:nvPicPr>
        <p:blipFill>
          <a:blip r:embed="rId2"/>
          <a:stretch>
            <a:fillRect/>
          </a:stretch>
        </p:blipFill>
        <p:spPr>
          <a:xfrm>
            <a:off x="6892636" y="0"/>
            <a:ext cx="5299364" cy="6858000"/>
          </a:xfrm>
          <a:prstGeom prst="rect">
            <a:avLst/>
          </a:prstGeom>
        </p:spPr>
      </p:pic>
      <p:sp>
        <p:nvSpPr>
          <p:cNvPr id="6" name="TextBox 5"/>
          <p:cNvSpPr txBox="1"/>
          <p:nvPr/>
        </p:nvSpPr>
        <p:spPr>
          <a:xfrm>
            <a:off x="0" y="0"/>
            <a:ext cx="6622262" cy="769441"/>
          </a:xfrm>
          <a:prstGeom prst="rect">
            <a:avLst/>
          </a:prstGeom>
          <a:noFill/>
        </p:spPr>
        <p:txBody>
          <a:bodyPr wrap="none" rtlCol="0">
            <a:spAutoFit/>
          </a:bodyPr>
          <a:lstStyle/>
          <a:p>
            <a:r>
              <a:rPr lang="en-US" sz="4400" dirty="0"/>
              <a:t>Read the informational text.</a:t>
            </a:r>
          </a:p>
        </p:txBody>
      </p:sp>
      <p:pic>
        <p:nvPicPr>
          <p:cNvPr id="7" name="Picture 6"/>
          <p:cNvPicPr>
            <a:picLocks noChangeAspect="1"/>
          </p:cNvPicPr>
          <p:nvPr/>
        </p:nvPicPr>
        <p:blipFill>
          <a:blip r:embed="rId3"/>
          <a:stretch>
            <a:fillRect/>
          </a:stretch>
        </p:blipFill>
        <p:spPr>
          <a:xfrm>
            <a:off x="1208868" y="3969364"/>
            <a:ext cx="4249225" cy="2888636"/>
          </a:xfrm>
          <a:prstGeom prst="rect">
            <a:avLst/>
          </a:prstGeom>
        </p:spPr>
      </p:pic>
    </p:spTree>
    <p:extLst>
      <p:ext uri="{BB962C8B-B14F-4D97-AF65-F5344CB8AC3E}">
        <p14:creationId xmlns:p14="http://schemas.microsoft.com/office/powerpoint/2010/main" val="4984110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534" y="206375"/>
            <a:ext cx="10515600" cy="1325563"/>
          </a:xfrm>
        </p:spPr>
        <p:txBody>
          <a:bodyPr/>
          <a:lstStyle/>
          <a:p>
            <a:r>
              <a:rPr lang="en-US" b="1" dirty="0"/>
              <a:t>Read the informational text.</a:t>
            </a:r>
          </a:p>
        </p:txBody>
      </p:sp>
      <p:sp>
        <p:nvSpPr>
          <p:cNvPr id="3" name="Content Placeholder 2"/>
          <p:cNvSpPr>
            <a:spLocks noGrp="1"/>
          </p:cNvSpPr>
          <p:nvPr>
            <p:ph idx="1"/>
          </p:nvPr>
        </p:nvSpPr>
        <p:spPr>
          <a:xfrm>
            <a:off x="700803" y="5906534"/>
            <a:ext cx="10515600" cy="724959"/>
          </a:xfrm>
        </p:spPr>
        <p:txBody>
          <a:bodyPr/>
          <a:lstStyle/>
          <a:p>
            <a:r>
              <a:rPr lang="en-US" dirty="0">
                <a:hlinkClick r:id="rId2"/>
              </a:rPr>
              <a:t>https://www.conserve-energy-future.com/various-littering-facts.php</a:t>
            </a:r>
            <a:r>
              <a:rPr lang="en-US" dirty="0"/>
              <a:t> </a:t>
            </a:r>
          </a:p>
        </p:txBody>
      </p:sp>
      <p:pic>
        <p:nvPicPr>
          <p:cNvPr id="4098" name="Picture 2" descr="https://e2c4a8m6.stackpathcdn.com/wp-content/uploads/2018/10/CEF_Logo-300x8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16234" y="287139"/>
            <a:ext cx="4562062" cy="124479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4"/>
          <a:stretch>
            <a:fillRect/>
          </a:stretch>
        </p:blipFill>
        <p:spPr>
          <a:xfrm>
            <a:off x="453704" y="1531938"/>
            <a:ext cx="5745368" cy="3622966"/>
          </a:xfrm>
          <a:prstGeom prst="rect">
            <a:avLst/>
          </a:prstGeom>
        </p:spPr>
      </p:pic>
      <p:pic>
        <p:nvPicPr>
          <p:cNvPr id="5" name="Picture 4"/>
          <p:cNvPicPr>
            <a:picLocks noChangeAspect="1"/>
          </p:cNvPicPr>
          <p:nvPr/>
        </p:nvPicPr>
        <p:blipFill>
          <a:blip r:embed="rId5"/>
          <a:stretch>
            <a:fillRect/>
          </a:stretch>
        </p:blipFill>
        <p:spPr>
          <a:xfrm>
            <a:off x="5958603" y="1718986"/>
            <a:ext cx="5884792" cy="4000499"/>
          </a:xfrm>
          <a:prstGeom prst="rect">
            <a:avLst/>
          </a:prstGeom>
        </p:spPr>
      </p:pic>
    </p:spTree>
    <p:extLst>
      <p:ext uri="{BB962C8B-B14F-4D97-AF65-F5344CB8AC3E}">
        <p14:creationId xmlns:p14="http://schemas.microsoft.com/office/powerpoint/2010/main" val="6713617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3228" y="5383062"/>
            <a:ext cx="6402701" cy="461665"/>
          </a:xfrm>
          <a:prstGeom prst="rect">
            <a:avLst/>
          </a:prstGeom>
          <a:noFill/>
        </p:spPr>
        <p:txBody>
          <a:bodyPr wrap="square" rtlCol="0">
            <a:spAutoFit/>
          </a:bodyPr>
          <a:lstStyle/>
          <a:p>
            <a:pPr marL="0" lvl="1"/>
            <a:r>
              <a:rPr lang="en-US" sz="2400" u="sng" dirty="0">
                <a:hlinkClick r:id="rId2"/>
              </a:rPr>
              <a:t>https://www.rspca.org.uk/adviceandwelfare/litter</a:t>
            </a:r>
            <a:r>
              <a:rPr lang="en-US" sz="2400" dirty="0"/>
              <a:t> </a:t>
            </a:r>
          </a:p>
        </p:txBody>
      </p:sp>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6677610" y="4686299"/>
            <a:ext cx="2830008" cy="2120900"/>
          </a:xfrm>
          <a:prstGeom prst="rect">
            <a:avLst/>
          </a:prstGeom>
          <a:noFill/>
          <a:ln>
            <a:noFill/>
          </a:ln>
        </p:spPr>
      </p:pic>
      <p:pic>
        <p:nvPicPr>
          <p:cNvPr id="6" name="Picture 5"/>
          <p:cNvPicPr/>
          <p:nvPr/>
        </p:nvPicPr>
        <p:blipFill>
          <a:blip r:embed="rId4">
            <a:extLst>
              <a:ext uri="{28A0092B-C50C-407E-A947-70E740481C1C}">
                <a14:useLocalDpi xmlns:a14="http://schemas.microsoft.com/office/drawing/2010/main" val="0"/>
              </a:ext>
            </a:extLst>
          </a:blip>
          <a:srcRect/>
          <a:stretch>
            <a:fillRect/>
          </a:stretch>
        </p:blipFill>
        <p:spPr bwMode="auto">
          <a:xfrm>
            <a:off x="9639300" y="3413237"/>
            <a:ext cx="2261565" cy="2145985"/>
          </a:xfrm>
          <a:prstGeom prst="rect">
            <a:avLst/>
          </a:prstGeom>
          <a:noFill/>
          <a:ln>
            <a:noFill/>
          </a:ln>
        </p:spPr>
      </p:pic>
      <p:pic>
        <p:nvPicPr>
          <p:cNvPr id="7" name="Picture 6"/>
          <p:cNvPicPr>
            <a:picLocks noChangeAspect="1"/>
          </p:cNvPicPr>
          <p:nvPr/>
        </p:nvPicPr>
        <p:blipFill>
          <a:blip r:embed="rId5"/>
          <a:stretch>
            <a:fillRect/>
          </a:stretch>
        </p:blipFill>
        <p:spPr>
          <a:xfrm>
            <a:off x="174444" y="1055888"/>
            <a:ext cx="7395632" cy="3630411"/>
          </a:xfrm>
          <a:prstGeom prst="rect">
            <a:avLst/>
          </a:prstGeom>
        </p:spPr>
      </p:pic>
      <p:sp>
        <p:nvSpPr>
          <p:cNvPr id="9" name="TextBox 8"/>
          <p:cNvSpPr txBox="1"/>
          <p:nvPr/>
        </p:nvSpPr>
        <p:spPr>
          <a:xfrm>
            <a:off x="0" y="270933"/>
            <a:ext cx="6622262" cy="769441"/>
          </a:xfrm>
          <a:prstGeom prst="rect">
            <a:avLst/>
          </a:prstGeom>
          <a:noFill/>
        </p:spPr>
        <p:txBody>
          <a:bodyPr wrap="none" rtlCol="0">
            <a:spAutoFit/>
          </a:bodyPr>
          <a:lstStyle/>
          <a:p>
            <a:r>
              <a:rPr lang="en-US" sz="4400" dirty="0"/>
              <a:t>Read the informational text.</a:t>
            </a:r>
          </a:p>
        </p:txBody>
      </p:sp>
      <p:pic>
        <p:nvPicPr>
          <p:cNvPr id="8" name="Picture 7"/>
          <p:cNvPicPr>
            <a:picLocks noChangeAspect="1"/>
          </p:cNvPicPr>
          <p:nvPr/>
        </p:nvPicPr>
        <p:blipFill>
          <a:blip r:embed="rId6"/>
          <a:stretch>
            <a:fillRect/>
          </a:stretch>
        </p:blipFill>
        <p:spPr>
          <a:xfrm>
            <a:off x="7537194" y="143542"/>
            <a:ext cx="4654806" cy="3164351"/>
          </a:xfrm>
          <a:prstGeom prst="rect">
            <a:avLst/>
          </a:prstGeom>
        </p:spPr>
      </p:pic>
    </p:spTree>
    <p:extLst>
      <p:ext uri="{BB962C8B-B14F-4D97-AF65-F5344CB8AC3E}">
        <p14:creationId xmlns:p14="http://schemas.microsoft.com/office/powerpoint/2010/main" val="6086059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410686" y="2262995"/>
            <a:ext cx="4360332" cy="4351338"/>
          </a:xfrm>
        </p:spPr>
        <p:txBody>
          <a:bodyPr>
            <a:normAutofit/>
          </a:bodyPr>
          <a:lstStyle/>
          <a:p>
            <a:r>
              <a:rPr lang="en-US" sz="3200" dirty="0"/>
              <a:t>What would The Lorax like for us to do?</a:t>
            </a:r>
          </a:p>
          <a:p>
            <a:r>
              <a:rPr lang="en-US" sz="3200" dirty="0"/>
              <a:t>Why might this be something good for our community?</a:t>
            </a:r>
          </a:p>
        </p:txBody>
      </p:sp>
      <p:sp>
        <p:nvSpPr>
          <p:cNvPr id="5" name="TextBox 4"/>
          <p:cNvSpPr txBox="1"/>
          <p:nvPr/>
        </p:nvSpPr>
        <p:spPr>
          <a:xfrm>
            <a:off x="6837304" y="1016572"/>
            <a:ext cx="5507095" cy="769441"/>
          </a:xfrm>
          <a:prstGeom prst="rect">
            <a:avLst/>
          </a:prstGeom>
          <a:noFill/>
        </p:spPr>
        <p:txBody>
          <a:bodyPr wrap="square" rtlCol="0">
            <a:spAutoFit/>
          </a:bodyPr>
          <a:lstStyle/>
          <a:p>
            <a:r>
              <a:rPr lang="en-US" sz="4400" dirty="0"/>
              <a:t>Introduce the problem.</a:t>
            </a:r>
          </a:p>
        </p:txBody>
      </p:sp>
      <p:pic>
        <p:nvPicPr>
          <p:cNvPr id="2" name="Picture 1"/>
          <p:cNvPicPr>
            <a:picLocks noChangeAspect="1"/>
          </p:cNvPicPr>
          <p:nvPr/>
        </p:nvPicPr>
        <p:blipFill>
          <a:blip r:embed="rId2"/>
          <a:stretch>
            <a:fillRect/>
          </a:stretch>
        </p:blipFill>
        <p:spPr>
          <a:xfrm>
            <a:off x="702758" y="0"/>
            <a:ext cx="5610050" cy="6858000"/>
          </a:xfrm>
          <a:prstGeom prst="rect">
            <a:avLst/>
          </a:prstGeom>
        </p:spPr>
      </p:pic>
    </p:spTree>
    <p:extLst>
      <p:ext uri="{BB962C8B-B14F-4D97-AF65-F5344CB8AC3E}">
        <p14:creationId xmlns:p14="http://schemas.microsoft.com/office/powerpoint/2010/main" val="14363070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9667" y="246592"/>
            <a:ext cx="10515600" cy="752475"/>
          </a:xfrm>
        </p:spPr>
        <p:txBody>
          <a:bodyPr>
            <a:normAutofit/>
          </a:bodyPr>
          <a:lstStyle/>
          <a:p>
            <a:r>
              <a:rPr lang="en-US" b="1" dirty="0"/>
              <a:t>Learn about Adopt-A-Road</a:t>
            </a:r>
          </a:p>
        </p:txBody>
      </p:sp>
      <p:sp>
        <p:nvSpPr>
          <p:cNvPr id="3" name="Content Placeholder 2"/>
          <p:cNvSpPr>
            <a:spLocks noGrp="1"/>
          </p:cNvSpPr>
          <p:nvPr>
            <p:ph idx="1"/>
          </p:nvPr>
        </p:nvSpPr>
        <p:spPr>
          <a:xfrm>
            <a:off x="719667" y="6109226"/>
            <a:ext cx="10515600" cy="558804"/>
          </a:xfrm>
        </p:spPr>
        <p:txBody>
          <a:bodyPr/>
          <a:lstStyle/>
          <a:p>
            <a:r>
              <a:rPr lang="en-US" dirty="0">
                <a:hlinkClick r:id="rId2"/>
              </a:rPr>
              <a:t>https://www.youtube.com/watch?v=htzcWeAsyp0</a:t>
            </a:r>
            <a:r>
              <a:rPr lang="en-US" dirty="0"/>
              <a:t> </a:t>
            </a:r>
          </a:p>
        </p:txBody>
      </p:sp>
      <p:pic>
        <p:nvPicPr>
          <p:cNvPr id="4" name="Picture 3"/>
          <p:cNvPicPr>
            <a:picLocks noChangeAspect="1"/>
          </p:cNvPicPr>
          <p:nvPr/>
        </p:nvPicPr>
        <p:blipFill>
          <a:blip r:embed="rId3"/>
          <a:stretch>
            <a:fillRect/>
          </a:stretch>
        </p:blipFill>
        <p:spPr>
          <a:xfrm>
            <a:off x="1933974" y="1134532"/>
            <a:ext cx="8664175" cy="4839229"/>
          </a:xfrm>
          <a:prstGeom prst="rect">
            <a:avLst/>
          </a:prstGeom>
        </p:spPr>
      </p:pic>
    </p:spTree>
    <p:extLst>
      <p:ext uri="{BB962C8B-B14F-4D97-AF65-F5344CB8AC3E}">
        <p14:creationId xmlns:p14="http://schemas.microsoft.com/office/powerpoint/2010/main" val="16328804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1" y="365125"/>
            <a:ext cx="3784600" cy="1325563"/>
          </a:xfrm>
        </p:spPr>
        <p:txBody>
          <a:bodyPr/>
          <a:lstStyle/>
          <a:p>
            <a:r>
              <a:rPr lang="en-US" b="1" dirty="0"/>
              <a:t>Data set</a:t>
            </a:r>
          </a:p>
        </p:txBody>
      </p:sp>
      <p:pic>
        <p:nvPicPr>
          <p:cNvPr id="4" name="Picture 3"/>
          <p:cNvPicPr>
            <a:picLocks noChangeAspect="1"/>
          </p:cNvPicPr>
          <p:nvPr/>
        </p:nvPicPr>
        <p:blipFill>
          <a:blip r:embed="rId2"/>
          <a:stretch>
            <a:fillRect/>
          </a:stretch>
        </p:blipFill>
        <p:spPr>
          <a:xfrm>
            <a:off x="5316524" y="0"/>
            <a:ext cx="5352020" cy="6858000"/>
          </a:xfrm>
          <a:prstGeom prst="rect">
            <a:avLst/>
          </a:prstGeom>
        </p:spPr>
      </p:pic>
      <p:sp>
        <p:nvSpPr>
          <p:cNvPr id="5" name="TextBox 4"/>
          <p:cNvSpPr txBox="1"/>
          <p:nvPr/>
        </p:nvSpPr>
        <p:spPr>
          <a:xfrm>
            <a:off x="1066799" y="2404534"/>
            <a:ext cx="3048000" cy="2554545"/>
          </a:xfrm>
          <a:prstGeom prst="rect">
            <a:avLst/>
          </a:prstGeom>
          <a:noFill/>
        </p:spPr>
        <p:txBody>
          <a:bodyPr wrap="square" rtlCol="0">
            <a:spAutoFit/>
          </a:bodyPr>
          <a:lstStyle/>
          <a:p>
            <a:r>
              <a:rPr lang="en-US" sz="3200" dirty="0"/>
              <a:t>What criteria should we consider in choosing which street to adopt?</a:t>
            </a:r>
          </a:p>
        </p:txBody>
      </p:sp>
    </p:spTree>
    <p:extLst>
      <p:ext uri="{BB962C8B-B14F-4D97-AF65-F5344CB8AC3E}">
        <p14:creationId xmlns:p14="http://schemas.microsoft.com/office/powerpoint/2010/main" val="18451576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Rank the alternatives.</a:t>
            </a:r>
          </a:p>
        </p:txBody>
      </p:sp>
      <p:sp>
        <p:nvSpPr>
          <p:cNvPr id="3" name="Content Placeholder 2"/>
          <p:cNvSpPr>
            <a:spLocks noGrp="1"/>
          </p:cNvSpPr>
          <p:nvPr>
            <p:ph idx="1"/>
          </p:nvPr>
        </p:nvSpPr>
        <p:spPr/>
        <p:txBody>
          <a:bodyPr/>
          <a:lstStyle/>
          <a:p>
            <a:pPr marL="0" indent="0">
              <a:buNone/>
            </a:pPr>
            <a:r>
              <a:rPr lang="en-US" dirty="0"/>
              <a:t>Guiding/reflective Questions</a:t>
            </a:r>
          </a:p>
          <a:p>
            <a:pPr lvl="0"/>
            <a:r>
              <a:rPr lang="en-US" dirty="0"/>
              <a:t>Which road would be the best road to adopt?</a:t>
            </a:r>
          </a:p>
          <a:p>
            <a:pPr lvl="0"/>
            <a:r>
              <a:rPr lang="en-US" dirty="0"/>
              <a:t>Why do you think that would be the best road?</a:t>
            </a:r>
          </a:p>
          <a:p>
            <a:pPr lvl="0"/>
            <a:r>
              <a:rPr lang="en-US" dirty="0"/>
              <a:t>What category on the data set is the most important to you?</a:t>
            </a:r>
          </a:p>
          <a:p>
            <a:pPr lvl="0"/>
            <a:r>
              <a:rPr lang="en-US" dirty="0"/>
              <a:t>Which road would be your next choice?  And after that?</a:t>
            </a:r>
          </a:p>
          <a:p>
            <a:pPr lvl="0"/>
            <a:r>
              <a:rPr lang="en-US" dirty="0"/>
              <a:t>Do you agree with your group's ideas? Why or why not?</a:t>
            </a:r>
          </a:p>
          <a:p>
            <a:endParaRPr lang="en-US" dirty="0"/>
          </a:p>
        </p:txBody>
      </p:sp>
    </p:spTree>
    <p:extLst>
      <p:ext uri="{BB962C8B-B14F-4D97-AF65-F5344CB8AC3E}">
        <p14:creationId xmlns:p14="http://schemas.microsoft.com/office/powerpoint/2010/main" val="5650295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2193" y="604488"/>
            <a:ext cx="3378846" cy="1019175"/>
          </a:xfrm>
        </p:spPr>
        <p:txBody>
          <a:bodyPr>
            <a:normAutofit fontScale="90000"/>
          </a:bodyPr>
          <a:lstStyle/>
          <a:p>
            <a:r>
              <a:rPr lang="en-US" b="1" dirty="0"/>
              <a:t>Write back </a:t>
            </a:r>
            <a:r>
              <a:rPr lang="en-US" b="1"/>
              <a:t>to </a:t>
            </a:r>
            <a:br>
              <a:rPr lang="en-US" b="1"/>
            </a:br>
            <a:r>
              <a:rPr lang="en-US" b="1"/>
              <a:t>The </a:t>
            </a:r>
            <a:r>
              <a:rPr lang="en-US" b="1" dirty="0"/>
              <a:t>Lorax</a:t>
            </a:r>
          </a:p>
        </p:txBody>
      </p:sp>
      <p:pic>
        <p:nvPicPr>
          <p:cNvPr id="6" name="Picture 5" descr="mage result for the lorax"/>
          <p:cNvPicPr/>
          <p:nvPr/>
        </p:nvPicPr>
        <p:blipFill>
          <a:blip r:embed="rId2">
            <a:extLst>
              <a:ext uri="{28A0092B-C50C-407E-A947-70E740481C1C}">
                <a14:useLocalDpi xmlns:a14="http://schemas.microsoft.com/office/drawing/2010/main" val="0"/>
              </a:ext>
            </a:extLst>
          </a:blip>
          <a:srcRect/>
          <a:stretch>
            <a:fillRect/>
          </a:stretch>
        </p:blipFill>
        <p:spPr bwMode="auto">
          <a:xfrm>
            <a:off x="440270" y="2720657"/>
            <a:ext cx="3403310" cy="2843235"/>
          </a:xfrm>
          <a:prstGeom prst="rect">
            <a:avLst/>
          </a:prstGeom>
          <a:noFill/>
          <a:ln>
            <a:noFill/>
          </a:ln>
        </p:spPr>
      </p:pic>
      <p:pic>
        <p:nvPicPr>
          <p:cNvPr id="4" name="Picture 3"/>
          <p:cNvPicPr>
            <a:picLocks noChangeAspect="1"/>
          </p:cNvPicPr>
          <p:nvPr/>
        </p:nvPicPr>
        <p:blipFill>
          <a:blip r:embed="rId3"/>
          <a:stretch>
            <a:fillRect/>
          </a:stretch>
        </p:blipFill>
        <p:spPr>
          <a:xfrm>
            <a:off x="3983067" y="1045598"/>
            <a:ext cx="7896216" cy="4518294"/>
          </a:xfrm>
          <a:prstGeom prst="rect">
            <a:avLst/>
          </a:prstGeom>
        </p:spPr>
      </p:pic>
    </p:spTree>
    <p:extLst>
      <p:ext uri="{BB962C8B-B14F-4D97-AF65-F5344CB8AC3E}">
        <p14:creationId xmlns:p14="http://schemas.microsoft.com/office/powerpoint/2010/main" val="591620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Extend the learning.</a:t>
            </a:r>
          </a:p>
        </p:txBody>
      </p:sp>
      <p:sp>
        <p:nvSpPr>
          <p:cNvPr id="3" name="Content Placeholder 2"/>
          <p:cNvSpPr>
            <a:spLocks noGrp="1"/>
          </p:cNvSpPr>
          <p:nvPr>
            <p:ph idx="1"/>
          </p:nvPr>
        </p:nvSpPr>
        <p:spPr>
          <a:xfrm>
            <a:off x="838200" y="1690688"/>
            <a:ext cx="10515600" cy="5032375"/>
          </a:xfrm>
        </p:spPr>
        <p:txBody>
          <a:bodyPr>
            <a:normAutofit/>
          </a:bodyPr>
          <a:lstStyle/>
          <a:p>
            <a:pPr lvl="0"/>
            <a:r>
              <a:rPr lang="en-US"/>
              <a:t>Have </a:t>
            </a:r>
            <a:r>
              <a:rPr lang="en-US" dirty="0"/>
              <a:t>student groups present their decisions to the class and discuss how they decided which road to adopt.  Create a poster that highlights the importance of adopting this particular road.</a:t>
            </a:r>
          </a:p>
          <a:p>
            <a:pPr lvl="0"/>
            <a:r>
              <a:rPr lang="en-US" dirty="0"/>
              <a:t>Research which roads in the community are a part of the Adopt-A-Highway program.  Involve parents to take pictures of these signs to share in class.</a:t>
            </a:r>
          </a:p>
          <a:p>
            <a:pPr lvl="0"/>
            <a:r>
              <a:rPr lang="en-US" dirty="0"/>
              <a:t>Put it to work!  Plan a clean up time for a safe, near-by area that allows students to contribute to the community as responsible citizens.</a:t>
            </a:r>
          </a:p>
          <a:p>
            <a:pPr lvl="0"/>
            <a:r>
              <a:rPr lang="en-US" dirty="0"/>
              <a:t>Substitute symbols for criteria (e.g. cars instead of traffic lights; trash cans instead of frowny faces)</a:t>
            </a:r>
          </a:p>
          <a:p>
            <a:endParaRPr lang="en-US" dirty="0"/>
          </a:p>
        </p:txBody>
      </p:sp>
    </p:spTree>
    <p:extLst>
      <p:ext uri="{BB962C8B-B14F-4D97-AF65-F5344CB8AC3E}">
        <p14:creationId xmlns:p14="http://schemas.microsoft.com/office/powerpoint/2010/main" val="16007490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sp>
        <p:nvSpPr>
          <p:cNvPr id="3" name="Content Placeholder 2"/>
          <p:cNvSpPr>
            <a:spLocks noGrp="1"/>
          </p:cNvSpPr>
          <p:nvPr>
            <p:ph idx="1"/>
          </p:nvPr>
        </p:nvSpPr>
        <p:spPr>
          <a:xfrm>
            <a:off x="838200" y="1500022"/>
            <a:ext cx="10515600" cy="4865503"/>
          </a:xfrm>
        </p:spPr>
        <p:txBody>
          <a:bodyPr/>
          <a:lstStyle/>
          <a:p>
            <a:pPr marL="0" indent="0">
              <a:buNone/>
            </a:pPr>
            <a:r>
              <a:rPr lang="en-US" sz="4000" dirty="0"/>
              <a:t>Thank you so much for attending!</a:t>
            </a:r>
          </a:p>
          <a:p>
            <a:pPr marL="0" indent="0">
              <a:buNone/>
            </a:pPr>
            <a:endParaRPr lang="en-US" sz="4000" dirty="0"/>
          </a:p>
          <a:p>
            <a:pPr marL="0" indent="0">
              <a:buNone/>
            </a:pPr>
            <a:r>
              <a:rPr lang="en-US" sz="4000" dirty="0"/>
              <a:t>Send us your ideas for future </a:t>
            </a:r>
            <a:r>
              <a:rPr lang="en-US" sz="4000" dirty="0" err="1"/>
              <a:t>Decisionomics</a:t>
            </a:r>
            <a:r>
              <a:rPr lang="en-US" sz="4000" dirty="0"/>
              <a:t> lessons linked to Reading Wonders </a:t>
            </a:r>
            <a:r>
              <a:rPr lang="en-US" sz="4000" dirty="0">
                <a:sym typeface="Wingdings"/>
              </a:rPr>
              <a:t></a:t>
            </a:r>
          </a:p>
          <a:p>
            <a:pPr marL="0" indent="0">
              <a:buNone/>
            </a:pPr>
            <a:endParaRPr lang="en-US" dirty="0">
              <a:sym typeface="Wingdings"/>
            </a:endParaRPr>
          </a:p>
          <a:p>
            <a:pPr marL="0" indent="0">
              <a:buNone/>
            </a:pPr>
            <a:r>
              <a:rPr lang="en-US" sz="3600" dirty="0">
                <a:sym typeface="Wingdings"/>
              </a:rPr>
              <a:t>Sherry Moser	</a:t>
            </a:r>
            <a:r>
              <a:rPr lang="en-US" sz="3600" dirty="0">
                <a:sym typeface="Wingdings"/>
                <a:hlinkClick r:id="rId2"/>
              </a:rPr>
              <a:t>smoser@usf.edu</a:t>
            </a:r>
            <a:r>
              <a:rPr lang="en-US" sz="3600" dirty="0">
                <a:sym typeface="Wingdings"/>
              </a:rPr>
              <a:t> </a:t>
            </a:r>
            <a:endParaRPr lang="en-US" sz="3600" dirty="0"/>
          </a:p>
        </p:txBody>
      </p:sp>
    </p:spTree>
    <p:extLst>
      <p:ext uri="{BB962C8B-B14F-4D97-AF65-F5344CB8AC3E}">
        <p14:creationId xmlns:p14="http://schemas.microsoft.com/office/powerpoint/2010/main" val="42879174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175" y="1530602"/>
            <a:ext cx="3948825" cy="935041"/>
          </a:xfrm>
        </p:spPr>
        <p:txBody>
          <a:bodyPr>
            <a:noAutofit/>
          </a:bodyPr>
          <a:lstStyle/>
          <a:p>
            <a:r>
              <a:rPr lang="en-US" sz="3200" b="1" dirty="0"/>
              <a:t>What is </a:t>
            </a:r>
            <a:br>
              <a:rPr lang="en-US" sz="3200" b="1" dirty="0"/>
            </a:br>
            <a:r>
              <a:rPr lang="en-US" sz="3200" b="1" dirty="0"/>
              <a:t>decision-making?</a:t>
            </a:r>
            <a:br>
              <a:rPr lang="en-US" sz="3200" b="1" dirty="0"/>
            </a:br>
            <a:br>
              <a:rPr lang="en-US" sz="3200" b="1" dirty="0"/>
            </a:br>
            <a:endParaRPr lang="en-US" sz="3200" b="1" dirty="0"/>
          </a:p>
        </p:txBody>
      </p:sp>
      <p:sp>
        <p:nvSpPr>
          <p:cNvPr id="5" name="TextBox 4"/>
          <p:cNvSpPr txBox="1"/>
          <p:nvPr/>
        </p:nvSpPr>
        <p:spPr>
          <a:xfrm>
            <a:off x="3378287" y="257146"/>
            <a:ext cx="8568130" cy="6463309"/>
          </a:xfrm>
          <a:prstGeom prst="rect">
            <a:avLst/>
          </a:prstGeom>
          <a:noFill/>
        </p:spPr>
        <p:txBody>
          <a:bodyPr wrap="square" rtlCol="0">
            <a:spAutoFit/>
          </a:bodyPr>
          <a:lstStyle/>
          <a:p>
            <a:pPr lvl="0"/>
            <a:r>
              <a:rPr lang="en-US" b="1" dirty="0"/>
              <a:t>People choose. </a:t>
            </a:r>
            <a:r>
              <a:rPr lang="en-US" dirty="0"/>
              <a:t> People choose the alternative which seems best to them because it involves the least cost and greatest benefit.</a:t>
            </a:r>
            <a:br>
              <a:rPr lang="en-US" dirty="0"/>
            </a:br>
            <a:r>
              <a:rPr lang="en-US" dirty="0"/>
              <a:t> </a:t>
            </a:r>
          </a:p>
          <a:p>
            <a:pPr lvl="0"/>
            <a:r>
              <a:rPr lang="en-US" b="1" dirty="0"/>
              <a:t>People's choices involve costs</a:t>
            </a:r>
            <a:r>
              <a:rPr lang="en-US" dirty="0"/>
              <a:t>.  Cost is the second best choice people give up when they make their best choice.</a:t>
            </a:r>
            <a:br>
              <a:rPr lang="en-US" dirty="0"/>
            </a:br>
            <a:r>
              <a:rPr lang="en-US" dirty="0"/>
              <a:t> </a:t>
            </a:r>
          </a:p>
          <a:p>
            <a:pPr lvl="0"/>
            <a:r>
              <a:rPr lang="en-US" b="1" dirty="0"/>
              <a:t>People respond to incentives in predictable ways.</a:t>
            </a:r>
            <a:r>
              <a:rPr lang="en-US" dirty="0"/>
              <a:t> Incentives are actions or rewards that encourage people to act.  When incentives change, people's behavior changes in predictable ways.</a:t>
            </a:r>
            <a:br>
              <a:rPr lang="en-US" dirty="0"/>
            </a:br>
            <a:r>
              <a:rPr lang="en-US" dirty="0"/>
              <a:t> </a:t>
            </a:r>
          </a:p>
          <a:p>
            <a:pPr lvl="0"/>
            <a:r>
              <a:rPr lang="en-US" b="1" dirty="0"/>
              <a:t>People create economic systems that influence individual choices and incentive</a:t>
            </a:r>
            <a:r>
              <a:rPr lang="en-US" dirty="0"/>
              <a:t>s.  How people cooperate is governed by written and unwritten rules.  As rules change, incentives change and behavior changes.</a:t>
            </a:r>
            <a:br>
              <a:rPr lang="en-US" dirty="0"/>
            </a:br>
            <a:r>
              <a:rPr lang="en-US" dirty="0"/>
              <a:t> </a:t>
            </a:r>
          </a:p>
          <a:p>
            <a:pPr lvl="0"/>
            <a:r>
              <a:rPr lang="en-US" b="1" dirty="0"/>
              <a:t>People gain when they trade voluntarily.</a:t>
            </a:r>
            <a:r>
              <a:rPr lang="en-US" dirty="0"/>
              <a:t>  People can produce more in less time by concentrating on what they do best.  The surplus goods or services they produce can be traded to obtain other valuable goods or services.</a:t>
            </a:r>
            <a:br>
              <a:rPr lang="en-US" dirty="0"/>
            </a:br>
            <a:r>
              <a:rPr lang="en-US" dirty="0"/>
              <a:t> </a:t>
            </a:r>
          </a:p>
          <a:p>
            <a:pPr lvl="0"/>
            <a:r>
              <a:rPr lang="en-US" b="1" dirty="0"/>
              <a:t>People's choices have consequences that lie in the future.</a:t>
            </a:r>
            <a:r>
              <a:rPr lang="en-US" dirty="0"/>
              <a:t> The important costs and benefits in economic decision making are those  which will appear in the future.  Economics stresses making decisions about the future because it is only the future that we can influence.  We cannot influence things that have happened in the past.</a:t>
            </a:r>
          </a:p>
          <a:p>
            <a:endParaRPr lang="en-US" dirty="0"/>
          </a:p>
        </p:txBody>
      </p:sp>
      <p:pic>
        <p:nvPicPr>
          <p:cNvPr id="6" name="Picture 5"/>
          <p:cNvPicPr>
            <a:picLocks noChangeAspect="1"/>
          </p:cNvPicPr>
          <p:nvPr/>
        </p:nvPicPr>
        <p:blipFill>
          <a:blip r:embed="rId3"/>
          <a:stretch>
            <a:fillRect/>
          </a:stretch>
        </p:blipFill>
        <p:spPr>
          <a:xfrm>
            <a:off x="402455" y="2733819"/>
            <a:ext cx="2197100" cy="3302000"/>
          </a:xfrm>
          <a:prstGeom prst="rect">
            <a:avLst/>
          </a:prstGeom>
        </p:spPr>
      </p:pic>
    </p:spTree>
    <p:extLst>
      <p:ext uri="{BB962C8B-B14F-4D97-AF65-F5344CB8AC3E}">
        <p14:creationId xmlns:p14="http://schemas.microsoft.com/office/powerpoint/2010/main" val="33223623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take the time to teach decision-making lessons?</a:t>
            </a:r>
          </a:p>
        </p:txBody>
      </p:sp>
      <p:sp>
        <p:nvSpPr>
          <p:cNvPr id="3" name="Content Placeholder 2"/>
          <p:cNvSpPr>
            <a:spLocks noGrp="1"/>
          </p:cNvSpPr>
          <p:nvPr>
            <p:ph idx="1"/>
          </p:nvPr>
        </p:nvSpPr>
        <p:spPr>
          <a:xfrm>
            <a:off x="838200" y="1825625"/>
            <a:ext cx="8392276" cy="4885452"/>
          </a:xfrm>
        </p:spPr>
        <p:txBody>
          <a:bodyPr>
            <a:normAutofit/>
          </a:bodyPr>
          <a:lstStyle/>
          <a:p>
            <a:pPr marL="0" indent="0">
              <a:buNone/>
            </a:pPr>
            <a:r>
              <a:rPr lang="en-US" sz="4000" dirty="0"/>
              <a:t>Decision-making lessons require students to</a:t>
            </a:r>
          </a:p>
          <a:p>
            <a:r>
              <a:rPr lang="en-US" sz="4000" dirty="0"/>
              <a:t>Analyze a variety of complex texts</a:t>
            </a:r>
          </a:p>
          <a:p>
            <a:r>
              <a:rPr lang="en-US" sz="4000" dirty="0"/>
              <a:t>Ask and answer questions</a:t>
            </a:r>
          </a:p>
          <a:p>
            <a:r>
              <a:rPr lang="en-US" sz="4000" dirty="0"/>
              <a:t>Evaluate alternatives and criteria</a:t>
            </a:r>
          </a:p>
          <a:p>
            <a:r>
              <a:rPr lang="en-US" sz="4000" dirty="0"/>
              <a:t>Make judgments based on alternatives and criteria</a:t>
            </a:r>
          </a:p>
        </p:txBody>
      </p:sp>
      <p:pic>
        <p:nvPicPr>
          <p:cNvPr id="4" name="Picture 3"/>
          <p:cNvPicPr>
            <a:picLocks noChangeAspect="1"/>
          </p:cNvPicPr>
          <p:nvPr/>
        </p:nvPicPr>
        <p:blipFill>
          <a:blip r:embed="rId3"/>
          <a:stretch>
            <a:fillRect/>
          </a:stretch>
        </p:blipFill>
        <p:spPr>
          <a:xfrm>
            <a:off x="8147916" y="4308600"/>
            <a:ext cx="3873500" cy="2095500"/>
          </a:xfrm>
          <a:prstGeom prst="rect">
            <a:avLst/>
          </a:prstGeom>
        </p:spPr>
      </p:pic>
    </p:spTree>
    <p:extLst>
      <p:ext uri="{BB962C8B-B14F-4D97-AF65-F5344CB8AC3E}">
        <p14:creationId xmlns:p14="http://schemas.microsoft.com/office/powerpoint/2010/main" val="2741272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877017" y="312570"/>
            <a:ext cx="8718129" cy="6303717"/>
          </a:xfrm>
          <a:prstGeom prst="rect">
            <a:avLst/>
          </a:prstGeom>
        </p:spPr>
      </p:pic>
    </p:spTree>
    <p:extLst>
      <p:ext uri="{BB962C8B-B14F-4D97-AF65-F5344CB8AC3E}">
        <p14:creationId xmlns:p14="http://schemas.microsoft.com/office/powerpoint/2010/main" val="9815445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466" y="149150"/>
            <a:ext cx="11353800" cy="874573"/>
          </a:xfrm>
        </p:spPr>
        <p:txBody>
          <a:bodyPr/>
          <a:lstStyle/>
          <a:p>
            <a:r>
              <a:rPr lang="en-US" dirty="0"/>
              <a:t>What is Decisionomics?</a:t>
            </a:r>
          </a:p>
        </p:txBody>
      </p:sp>
      <p:sp>
        <p:nvSpPr>
          <p:cNvPr id="3" name="Content Placeholder 2"/>
          <p:cNvSpPr>
            <a:spLocks noGrp="1"/>
          </p:cNvSpPr>
          <p:nvPr>
            <p:ph idx="1"/>
          </p:nvPr>
        </p:nvSpPr>
        <p:spPr>
          <a:xfrm>
            <a:off x="265354" y="1118513"/>
            <a:ext cx="7896513" cy="5535690"/>
          </a:xfrm>
        </p:spPr>
        <p:txBody>
          <a:bodyPr>
            <a:noAutofit/>
          </a:bodyPr>
          <a:lstStyle/>
          <a:p>
            <a:r>
              <a:rPr lang="en-US" sz="3200" dirty="0"/>
              <a:t>Students are asked to solve a problem.</a:t>
            </a:r>
          </a:p>
          <a:p>
            <a:r>
              <a:rPr lang="en-US" sz="3200" dirty="0"/>
              <a:t>Students use a variety of resources to research the alternatives and criteria related to the problem.</a:t>
            </a:r>
          </a:p>
          <a:p>
            <a:r>
              <a:rPr lang="en-US" sz="3200" dirty="0"/>
              <a:t>Students apply criteria to each alternative.</a:t>
            </a:r>
          </a:p>
          <a:p>
            <a:r>
              <a:rPr lang="en-US" sz="3200" dirty="0"/>
              <a:t>Students rank alternatives from highest to lowest/best to worst.</a:t>
            </a:r>
          </a:p>
          <a:p>
            <a:r>
              <a:rPr lang="en-US" sz="3200" dirty="0"/>
              <a:t>Students write to explain how they made their decisions.</a:t>
            </a:r>
          </a:p>
        </p:txBody>
      </p:sp>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8379123" y="3409246"/>
            <a:ext cx="3413143" cy="1517757"/>
          </a:xfrm>
          <a:prstGeom prst="rect">
            <a:avLst/>
          </a:prstGeom>
          <a:noFill/>
          <a:ln>
            <a:noFill/>
          </a:ln>
        </p:spPr>
      </p:pic>
    </p:spTree>
    <p:extLst>
      <p:ext uri="{BB962C8B-B14F-4D97-AF65-F5344CB8AC3E}">
        <p14:creationId xmlns:p14="http://schemas.microsoft.com/office/powerpoint/2010/main" val="13407371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51164"/>
            <a:ext cx="10515600" cy="953565"/>
          </a:xfrm>
        </p:spPr>
        <p:txBody>
          <a:bodyPr/>
          <a:lstStyle/>
          <a:p>
            <a:r>
              <a:rPr lang="en-US" dirty="0"/>
              <a:t>Language Arts Standards</a:t>
            </a:r>
          </a:p>
        </p:txBody>
      </p:sp>
      <p:sp>
        <p:nvSpPr>
          <p:cNvPr id="3" name="Content Placeholder 2"/>
          <p:cNvSpPr>
            <a:spLocks noGrp="1"/>
          </p:cNvSpPr>
          <p:nvPr>
            <p:ph idx="1"/>
          </p:nvPr>
        </p:nvSpPr>
        <p:spPr>
          <a:xfrm>
            <a:off x="821917" y="1272101"/>
            <a:ext cx="10515600" cy="5467868"/>
          </a:xfrm>
        </p:spPr>
        <p:txBody>
          <a:bodyPr>
            <a:normAutofit/>
          </a:bodyPr>
          <a:lstStyle/>
          <a:p>
            <a:pPr marL="0" indent="0">
              <a:buNone/>
            </a:pPr>
            <a:r>
              <a:rPr lang="en-US" dirty="0"/>
              <a:t>R.1.1 Read closely to determine what the text says explicitly and to make logical inferences from it; cite specific textual evidence when writing or speaking to support conclusions drawn from the text. </a:t>
            </a:r>
          </a:p>
          <a:p>
            <a:pPr marL="0" indent="0">
              <a:buNone/>
            </a:pPr>
            <a:r>
              <a:rPr lang="en-US" dirty="0"/>
              <a:t>R.3.7 Integrate and evaluate content presented in diverse media and formats, including visually and quantitatively, as well as in words.</a:t>
            </a:r>
          </a:p>
          <a:p>
            <a:pPr marL="0" indent="0">
              <a:buNone/>
            </a:pPr>
            <a:r>
              <a:rPr lang="en-US" dirty="0"/>
              <a:t>W.3.8 Gather relevant information from multiple print and digital sources, assess the credibility and accuracy of each source, and integrate the information while avoiding plagiarism. </a:t>
            </a:r>
          </a:p>
          <a:p>
            <a:pPr marL="0" indent="0">
              <a:buNone/>
            </a:pPr>
            <a:r>
              <a:rPr lang="en-US" dirty="0"/>
              <a:t> SL.1.1 Prepare for and participate effectively in a range of conversations and collaborations with diverse partners, building on others’ ideas and expressing their own clearly and persuasively. </a:t>
            </a:r>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36786279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19" y="245702"/>
            <a:ext cx="7628941" cy="1325563"/>
          </a:xfrm>
        </p:spPr>
        <p:txBody>
          <a:bodyPr/>
          <a:lstStyle/>
          <a:p>
            <a:r>
              <a:rPr lang="en-US" dirty="0"/>
              <a:t>Kindergarten – Adopt-A-Road</a:t>
            </a:r>
          </a:p>
        </p:txBody>
      </p:sp>
      <p:sp>
        <p:nvSpPr>
          <p:cNvPr id="3" name="Content Placeholder 2"/>
          <p:cNvSpPr>
            <a:spLocks noGrp="1"/>
          </p:cNvSpPr>
          <p:nvPr>
            <p:ph idx="1"/>
          </p:nvPr>
        </p:nvSpPr>
        <p:spPr>
          <a:xfrm>
            <a:off x="838200" y="1825625"/>
            <a:ext cx="6052978" cy="4351338"/>
          </a:xfrm>
        </p:spPr>
        <p:txBody>
          <a:bodyPr>
            <a:normAutofit fontScale="92500"/>
          </a:bodyPr>
          <a:lstStyle/>
          <a:p>
            <a:pPr marL="0" indent="0">
              <a:buNone/>
            </a:pPr>
            <a:r>
              <a:rPr lang="en-US" b="1" dirty="0"/>
              <a:t>Problem</a:t>
            </a:r>
            <a:endParaRPr lang="en-US" dirty="0"/>
          </a:p>
          <a:p>
            <a:r>
              <a:rPr lang="en-US" dirty="0"/>
              <a:t>Which road should our class adopt?</a:t>
            </a:r>
          </a:p>
          <a:p>
            <a:pPr marL="0" indent="0">
              <a:buNone/>
            </a:pPr>
            <a:r>
              <a:rPr lang="en-US" b="1" dirty="0"/>
              <a:t>Alternatives</a:t>
            </a:r>
            <a:endParaRPr lang="en-US" dirty="0"/>
          </a:p>
          <a:p>
            <a:r>
              <a:rPr lang="en-US" dirty="0"/>
              <a:t>What are the different roads?</a:t>
            </a:r>
          </a:p>
          <a:p>
            <a:pPr marL="0" indent="0">
              <a:buNone/>
            </a:pPr>
            <a:r>
              <a:rPr lang="en-US" b="1" dirty="0"/>
              <a:t>Criteria</a:t>
            </a:r>
            <a:endParaRPr lang="en-US" dirty="0"/>
          </a:p>
          <a:p>
            <a:r>
              <a:rPr lang="en-US" dirty="0"/>
              <a:t>What might impact which road to adopt?</a:t>
            </a:r>
          </a:p>
          <a:p>
            <a:pPr marL="0" indent="0">
              <a:buNone/>
            </a:pPr>
            <a:r>
              <a:rPr lang="en-US" b="1" dirty="0"/>
              <a:t>Decision</a:t>
            </a:r>
            <a:endParaRPr lang="en-US" dirty="0"/>
          </a:p>
          <a:p>
            <a:r>
              <a:rPr lang="en-US" dirty="0"/>
              <a:t>Which road did your class adopt? How did you make that decision?</a:t>
            </a:r>
          </a:p>
        </p:txBody>
      </p:sp>
      <p:graphicFrame>
        <p:nvGraphicFramePr>
          <p:cNvPr id="4" name="Object 3"/>
          <p:cNvGraphicFramePr>
            <a:graphicFrameLocks noChangeAspect="1"/>
          </p:cNvGraphicFramePr>
          <p:nvPr>
            <p:extLst>
              <p:ext uri="{D42A27DB-BD31-4B8C-83A1-F6EECF244321}">
                <p14:modId xmlns:p14="http://schemas.microsoft.com/office/powerpoint/2010/main" val="2024214769"/>
              </p:ext>
            </p:extLst>
          </p:nvPr>
        </p:nvGraphicFramePr>
        <p:xfrm>
          <a:off x="6891178" y="904695"/>
          <a:ext cx="4980978" cy="1587500"/>
        </p:xfrm>
        <a:graphic>
          <a:graphicData uri="http://schemas.openxmlformats.org/presentationml/2006/ole">
            <mc:AlternateContent xmlns:mc="http://schemas.openxmlformats.org/markup-compatibility/2006">
              <mc:Choice xmlns:v="urn:schemas-microsoft-com:vml" Requires="v">
                <p:oleObj spid="_x0000_s25601" name="Document" r:id="rId3" imgW="7708900" imgH="1587500" progId="Word.Document.12">
                  <p:embed/>
                </p:oleObj>
              </mc:Choice>
              <mc:Fallback>
                <p:oleObj name="Document" r:id="rId3" imgW="7708900" imgH="1587500" progId="Word.Document.12">
                  <p:embed/>
                  <p:pic>
                    <p:nvPicPr>
                      <p:cNvPr id="4" name="Object 3"/>
                      <p:cNvPicPr/>
                      <p:nvPr/>
                    </p:nvPicPr>
                    <p:blipFill>
                      <a:blip r:embed="rId4"/>
                      <a:stretch>
                        <a:fillRect/>
                      </a:stretch>
                    </p:blipFill>
                    <p:spPr>
                      <a:xfrm>
                        <a:off x="6891178" y="904695"/>
                        <a:ext cx="4980978" cy="1587500"/>
                      </a:xfrm>
                      <a:prstGeom prst="rect">
                        <a:avLst/>
                      </a:prstGeom>
                    </p:spPr>
                  </p:pic>
                </p:oleObj>
              </mc:Fallback>
            </mc:AlternateContent>
          </a:graphicData>
        </a:graphic>
      </p:graphicFrame>
      <p:pic>
        <p:nvPicPr>
          <p:cNvPr id="5" name="Picture 4" descr="mage result for the lorax"/>
          <p:cNvPicPr/>
          <p:nvPr/>
        </p:nvPicPr>
        <p:blipFill>
          <a:blip r:embed="rId5">
            <a:extLst>
              <a:ext uri="{28A0092B-C50C-407E-A947-70E740481C1C}">
                <a14:useLocalDpi xmlns:a14="http://schemas.microsoft.com/office/drawing/2010/main" val="0"/>
              </a:ext>
            </a:extLst>
          </a:blip>
          <a:srcRect/>
          <a:stretch>
            <a:fillRect/>
          </a:stretch>
        </p:blipFill>
        <p:spPr bwMode="auto">
          <a:xfrm>
            <a:off x="7540218" y="3214181"/>
            <a:ext cx="4173292" cy="2700403"/>
          </a:xfrm>
          <a:prstGeom prst="rect">
            <a:avLst/>
          </a:prstGeom>
          <a:noFill/>
          <a:ln>
            <a:noFill/>
          </a:ln>
        </p:spPr>
      </p:pic>
    </p:spTree>
    <p:extLst>
      <p:ext uri="{BB962C8B-B14F-4D97-AF65-F5344CB8AC3E}">
        <p14:creationId xmlns:p14="http://schemas.microsoft.com/office/powerpoint/2010/main" val="921276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058333"/>
            <a:ext cx="10515600" cy="5118630"/>
          </a:xfrm>
        </p:spPr>
        <p:txBody>
          <a:bodyPr/>
          <a:lstStyle/>
          <a:p>
            <a:pPr marL="0" indent="0">
              <a:buNone/>
            </a:pPr>
            <a:r>
              <a:rPr lang="en-US" b="1" dirty="0"/>
              <a:t>Social Studies Benchmarks: </a:t>
            </a:r>
            <a:endParaRPr lang="en-US" dirty="0"/>
          </a:p>
          <a:p>
            <a:r>
              <a:rPr lang="en-US" b="1" dirty="0"/>
              <a:t>SS.K.E.1.4 </a:t>
            </a:r>
            <a:r>
              <a:rPr lang="en-US" dirty="0"/>
              <a:t>Identify the difference between basic needs and wants.</a:t>
            </a:r>
          </a:p>
          <a:p>
            <a:r>
              <a:rPr lang="en-US" b="1" dirty="0"/>
              <a:t>SS.K.C.2.1</a:t>
            </a:r>
            <a:r>
              <a:rPr lang="en-US" dirty="0"/>
              <a:t> Demonstrate the characteristics of being a good citizen.</a:t>
            </a:r>
          </a:p>
          <a:p>
            <a:r>
              <a:rPr lang="en-US" b="1" dirty="0"/>
              <a:t>SS.K.G.2.1</a:t>
            </a:r>
            <a:r>
              <a:rPr lang="en-US" dirty="0"/>
              <a:t> Locate and describe places in the school and community.</a:t>
            </a:r>
          </a:p>
          <a:p>
            <a:pPr marL="0" indent="0">
              <a:buNone/>
            </a:pPr>
            <a:r>
              <a:rPr lang="en-US" b="1" dirty="0"/>
              <a:t>Financial Literacy Benchmark: </a:t>
            </a:r>
          </a:p>
          <a:p>
            <a:r>
              <a:rPr lang="en-US" b="1" dirty="0"/>
              <a:t>SS.4.FL.1.1 </a:t>
            </a:r>
            <a:r>
              <a:rPr lang="en-US" dirty="0"/>
              <a:t>People have many different types of jobs from which to choose. Identify different jobs requiring people to have different skills.</a:t>
            </a:r>
          </a:p>
          <a:p>
            <a:pPr marL="0" indent="0">
              <a:buNone/>
            </a:pPr>
            <a:endParaRPr lang="en-US" b="1" dirty="0"/>
          </a:p>
        </p:txBody>
      </p:sp>
    </p:spTree>
    <p:extLst>
      <p:ext uri="{BB962C8B-B14F-4D97-AF65-F5344CB8AC3E}">
        <p14:creationId xmlns:p14="http://schemas.microsoft.com/office/powerpoint/2010/main" val="1425112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2600" y="297392"/>
            <a:ext cx="3683000" cy="921808"/>
          </a:xfrm>
        </p:spPr>
        <p:txBody>
          <a:bodyPr/>
          <a:lstStyle/>
          <a:p>
            <a:r>
              <a:rPr lang="en-US" b="1" dirty="0"/>
              <a:t>Image Analysis</a:t>
            </a:r>
          </a:p>
        </p:txBody>
      </p:sp>
      <p:pic>
        <p:nvPicPr>
          <p:cNvPr id="1028" name="Picture 4" descr="mage result for lit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05868" y="1051917"/>
            <a:ext cx="7223478" cy="44450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Table 4"/>
          <p:cNvGraphicFramePr>
            <a:graphicFrameLocks noGrp="1"/>
          </p:cNvGraphicFramePr>
          <p:nvPr>
            <p:extLst>
              <p:ext uri="{D42A27DB-BD31-4B8C-83A1-F6EECF244321}">
                <p14:modId xmlns:p14="http://schemas.microsoft.com/office/powerpoint/2010/main" val="1129202053"/>
              </p:ext>
            </p:extLst>
          </p:nvPr>
        </p:nvGraphicFramePr>
        <p:xfrm>
          <a:off x="124953" y="1504588"/>
          <a:ext cx="4398294" cy="3992329"/>
        </p:xfrm>
        <a:graphic>
          <a:graphicData uri="http://schemas.openxmlformats.org/drawingml/2006/table">
            <a:tbl>
              <a:tblPr firstRow="1" bandRow="1">
                <a:tableStyleId>{5C22544A-7EE6-4342-B048-85BDC9FD1C3A}</a:tableStyleId>
              </a:tblPr>
              <a:tblGrid>
                <a:gridCol w="1466098">
                  <a:extLst>
                    <a:ext uri="{9D8B030D-6E8A-4147-A177-3AD203B41FA5}">
                      <a16:colId xmlns:a16="http://schemas.microsoft.com/office/drawing/2014/main" val="20000"/>
                    </a:ext>
                  </a:extLst>
                </a:gridCol>
                <a:gridCol w="1466098">
                  <a:extLst>
                    <a:ext uri="{9D8B030D-6E8A-4147-A177-3AD203B41FA5}">
                      <a16:colId xmlns:a16="http://schemas.microsoft.com/office/drawing/2014/main" val="20001"/>
                    </a:ext>
                  </a:extLst>
                </a:gridCol>
                <a:gridCol w="1466098">
                  <a:extLst>
                    <a:ext uri="{9D8B030D-6E8A-4147-A177-3AD203B41FA5}">
                      <a16:colId xmlns:a16="http://schemas.microsoft.com/office/drawing/2014/main" val="20002"/>
                    </a:ext>
                  </a:extLst>
                </a:gridCol>
              </a:tblGrid>
              <a:tr h="544896">
                <a:tc>
                  <a:txBody>
                    <a:bodyPr/>
                    <a:lstStyle/>
                    <a:p>
                      <a:r>
                        <a:rPr lang="en-US" dirty="0"/>
                        <a:t>What do I see?</a:t>
                      </a:r>
                    </a:p>
                  </a:txBody>
                  <a:tcPr/>
                </a:tc>
                <a:tc>
                  <a:txBody>
                    <a:bodyPr/>
                    <a:lstStyle/>
                    <a:p>
                      <a:r>
                        <a:rPr lang="en-US" dirty="0"/>
                        <a:t>What do I think?</a:t>
                      </a:r>
                    </a:p>
                  </a:txBody>
                  <a:tcPr/>
                </a:tc>
                <a:tc>
                  <a:txBody>
                    <a:bodyPr/>
                    <a:lstStyle/>
                    <a:p>
                      <a:r>
                        <a:rPr lang="en-US" dirty="0"/>
                        <a:t>What do I wonder?</a:t>
                      </a:r>
                    </a:p>
                  </a:txBody>
                  <a:tcPr/>
                </a:tc>
                <a:extLst>
                  <a:ext uri="{0D108BD9-81ED-4DB2-BD59-A6C34878D82A}">
                    <a16:rowId xmlns:a16="http://schemas.microsoft.com/office/drawing/2014/main" val="10000"/>
                  </a:ext>
                </a:extLst>
              </a:tr>
              <a:tr h="3352249">
                <a:tc>
                  <a:txBody>
                    <a:bodyPr/>
                    <a:lstStyle/>
                    <a:p>
                      <a:endParaRPr lang="en-US" dirty="0"/>
                    </a:p>
                    <a:p>
                      <a:endParaRPr lang="en-US" dirty="0"/>
                    </a:p>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14624727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758</TotalTime>
  <Words>772</Words>
  <Application>Microsoft Office PowerPoint</Application>
  <PresentationFormat>Widescreen</PresentationFormat>
  <Paragraphs>92</Paragraphs>
  <Slides>19</Slides>
  <Notes>5</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PowerPoint Presentation</vt:lpstr>
      <vt:lpstr>What is  decision-making?  </vt:lpstr>
      <vt:lpstr>Why take the time to teach decision-making lessons?</vt:lpstr>
      <vt:lpstr>PowerPoint Presentation</vt:lpstr>
      <vt:lpstr>What is Decisionomics?</vt:lpstr>
      <vt:lpstr>Language Arts Standards</vt:lpstr>
      <vt:lpstr>Kindergarten – Adopt-A-Road</vt:lpstr>
      <vt:lpstr>PowerPoint Presentation</vt:lpstr>
      <vt:lpstr>Image Analysis</vt:lpstr>
      <vt:lpstr>PowerPoint Presentation</vt:lpstr>
      <vt:lpstr>Read the informational text.</vt:lpstr>
      <vt:lpstr>PowerPoint Presentation</vt:lpstr>
      <vt:lpstr>PowerPoint Presentation</vt:lpstr>
      <vt:lpstr>Learn about Adopt-A-Road</vt:lpstr>
      <vt:lpstr>Data set</vt:lpstr>
      <vt:lpstr>Rank the alternatives.</vt:lpstr>
      <vt:lpstr>Write back to  The Lorax</vt:lpstr>
      <vt:lpstr>Extend the learning.</vt:lpstr>
      <vt:lpstr>Questions?</vt:lpstr>
    </vt:vector>
  </TitlesOfParts>
  <Company>Polk State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Decisionomics</dc:title>
  <dc:creator>Sharon Moser</dc:creator>
  <cp:lastModifiedBy>Moser, Sharon</cp:lastModifiedBy>
  <cp:revision>69</cp:revision>
  <cp:lastPrinted>2017-03-08T19:59:23Z</cp:lastPrinted>
  <dcterms:created xsi:type="dcterms:W3CDTF">2017-03-07T17:34:55Z</dcterms:created>
  <dcterms:modified xsi:type="dcterms:W3CDTF">2019-04-16T23:43:13Z</dcterms:modified>
</cp:coreProperties>
</file>