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heqYYcUTMAB+98sPA8J2k01MEm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ff89424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5ff89424e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ff89424e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ff89424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why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ff89424e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5ff89424eb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ff89424e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5ff89424eb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ff89424e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5ff89424eb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ff89424e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5ff89424eb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ff89424e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5ff89424eb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5ff89424e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5ff89424eb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ff89424e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5ff89424eb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5ff89424e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5ff89424eb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5ff89424e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5ff89424eb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ff89424e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5ff89424eb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5ff89424e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5ff89424eb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6" name="Shape 86"/>
        <p:cNvGrpSpPr/>
        <p:nvPr/>
      </p:nvGrpSpPr>
      <p:grpSpPr>
        <a:xfrm>
          <a:off x="0" y="0"/>
          <a:ext cx="0" cy="0"/>
          <a:chOff x="0" y="0"/>
          <a:chExt cx="0" cy="0"/>
        </a:xfrm>
      </p:grpSpPr>
      <p:sp>
        <p:nvSpPr>
          <p:cNvPr id="87" name="Google Shape;87;g5ff89424eb_0_7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8" name="Google Shape;88;g5ff89424eb_0_7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9" name="Google Shape;89;g5ff89424eb_0_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0" name="Google Shape;90;g5ff89424eb_0_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1" name="Google Shape;91;g5ff89424eb_0_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92" name="Shape 92"/>
        <p:cNvGrpSpPr/>
        <p:nvPr/>
      </p:nvGrpSpPr>
      <p:grpSpPr>
        <a:xfrm>
          <a:off x="0" y="0"/>
          <a:ext cx="0" cy="0"/>
          <a:chOff x="0" y="0"/>
          <a:chExt cx="0" cy="0"/>
        </a:xfrm>
      </p:grpSpPr>
      <p:sp>
        <p:nvSpPr>
          <p:cNvPr id="93" name="Google Shape;93;g5ff89424eb_0_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g5ff89424eb_0_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g5ff89424eb_0_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g5ff89424eb_0_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g5ff89424eb_0_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98" name="Shape 98"/>
        <p:cNvGrpSpPr/>
        <p:nvPr/>
      </p:nvGrpSpPr>
      <p:grpSpPr>
        <a:xfrm>
          <a:off x="0" y="0"/>
          <a:ext cx="0" cy="0"/>
          <a:chOff x="0" y="0"/>
          <a:chExt cx="0" cy="0"/>
        </a:xfrm>
      </p:grpSpPr>
      <p:sp>
        <p:nvSpPr>
          <p:cNvPr id="99" name="Google Shape;99;g5ff89424eb_0_8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g5ff89424eb_0_8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1" name="Google Shape;101;g5ff89424eb_0_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g5ff89424eb_0_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g5ff89424eb_0_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4" name="Shape 104"/>
        <p:cNvGrpSpPr/>
        <p:nvPr/>
      </p:nvGrpSpPr>
      <p:grpSpPr>
        <a:xfrm>
          <a:off x="0" y="0"/>
          <a:ext cx="0" cy="0"/>
          <a:chOff x="0" y="0"/>
          <a:chExt cx="0" cy="0"/>
        </a:xfrm>
      </p:grpSpPr>
      <p:sp>
        <p:nvSpPr>
          <p:cNvPr id="105" name="Google Shape;105;g5ff89424eb_0_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g5ff89424eb_0_9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7" name="Google Shape;107;g5ff89424eb_0_9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g5ff89424eb_0_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g5ff89424eb_0_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0" name="Google Shape;110;g5ff89424eb_0_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1" name="Shape 111"/>
        <p:cNvGrpSpPr/>
        <p:nvPr/>
      </p:nvGrpSpPr>
      <p:grpSpPr>
        <a:xfrm>
          <a:off x="0" y="0"/>
          <a:ext cx="0" cy="0"/>
          <a:chOff x="0" y="0"/>
          <a:chExt cx="0" cy="0"/>
        </a:xfrm>
      </p:grpSpPr>
      <p:sp>
        <p:nvSpPr>
          <p:cNvPr id="112" name="Google Shape;112;g5ff89424eb_0_10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3" name="Google Shape;113;g5ff89424eb_0_10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4" name="Google Shape;114;g5ff89424eb_0_10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5ff89424eb_0_10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16" name="Google Shape;116;g5ff89424eb_0_10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5ff89424eb_0_1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g5ff89424eb_0_1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g5ff89424eb_0_1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0" name="Shape 120"/>
        <p:cNvGrpSpPr/>
        <p:nvPr/>
      </p:nvGrpSpPr>
      <p:grpSpPr>
        <a:xfrm>
          <a:off x="0" y="0"/>
          <a:ext cx="0" cy="0"/>
          <a:chOff x="0" y="0"/>
          <a:chExt cx="0" cy="0"/>
        </a:xfrm>
      </p:grpSpPr>
      <p:sp>
        <p:nvSpPr>
          <p:cNvPr id="121" name="Google Shape;121;g5ff89424eb_0_1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g5ff89424eb_0_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5ff89424eb_0_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g5ff89424eb_0_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5" name="Shape 125"/>
        <p:cNvGrpSpPr/>
        <p:nvPr/>
      </p:nvGrpSpPr>
      <p:grpSpPr>
        <a:xfrm>
          <a:off x="0" y="0"/>
          <a:ext cx="0" cy="0"/>
          <a:chOff x="0" y="0"/>
          <a:chExt cx="0" cy="0"/>
        </a:xfrm>
      </p:grpSpPr>
      <p:sp>
        <p:nvSpPr>
          <p:cNvPr id="126" name="Google Shape;126;g5ff89424eb_0_1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5ff89424eb_0_1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5ff89424eb_0_1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5ff89424eb_0_12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5ff89424eb_0_12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2" name="Google Shape;132;g5ff89424eb_0_12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3" name="Google Shape;133;g5ff89424eb_0_1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5ff89424eb_0_1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5ff89424eb_0_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5ff89424eb_0_12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5ff89424eb_0_127"/>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9" name="Google Shape;139;g5ff89424eb_0_12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0" name="Google Shape;140;g5ff89424eb_0_1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5ff89424eb_0_1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5ff89424eb_0_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3" name="Shape 143"/>
        <p:cNvGrpSpPr/>
        <p:nvPr/>
      </p:nvGrpSpPr>
      <p:grpSpPr>
        <a:xfrm>
          <a:off x="0" y="0"/>
          <a:ext cx="0" cy="0"/>
          <a:chOff x="0" y="0"/>
          <a:chExt cx="0" cy="0"/>
        </a:xfrm>
      </p:grpSpPr>
      <p:sp>
        <p:nvSpPr>
          <p:cNvPr id="144" name="Google Shape;144;g5ff89424eb_0_1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5ff89424eb_0_13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5ff89424eb_0_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5ff89424eb_0_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5ff89424eb_0_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5ff89424eb_0_14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5ff89424eb_0_14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5ff89424eb_0_1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5ff89424eb_0_1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5ff89424eb_0_1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 name="Shape 23"/>
        <p:cNvGrpSpPr/>
        <p:nvPr/>
      </p:nvGrpSpPr>
      <p:grpSpPr>
        <a:xfrm>
          <a:off x="0" y="0"/>
          <a:ext cx="0" cy="0"/>
          <a:chOff x="0" y="0"/>
          <a:chExt cx="0" cy="0"/>
        </a:xfrm>
      </p:grpSpPr>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0" name="Shape 80"/>
        <p:cNvGrpSpPr/>
        <p:nvPr/>
      </p:nvGrpSpPr>
      <p:grpSpPr>
        <a:xfrm>
          <a:off x="0" y="0"/>
          <a:ext cx="0" cy="0"/>
          <a:chOff x="0" y="0"/>
          <a:chExt cx="0" cy="0"/>
        </a:xfrm>
      </p:grpSpPr>
      <p:sp>
        <p:nvSpPr>
          <p:cNvPr id="81" name="Google Shape;81;g5ff89424eb_0_7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5ff89424eb_0_7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g5ff89424eb_0_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5ff89424eb_0_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5ff89424eb_0_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pklifescience.com/article/404/garden-ecosystemlogin?username=thealberta&amp;password=library" TargetMode="External"/><Relationship Id="rId4" Type="http://schemas.openxmlformats.org/officeDocument/2006/relationships/hyperlink" Target="https://pklifescience.com/article/404/garden-ecosystemlogin?username=thealberta&amp;password=library" TargetMode="External"/><Relationship Id="rId5" Type="http://schemas.openxmlformats.org/officeDocument/2006/relationships/hyperlink" Target="https://pklifescience.com/article/404/garden-ecosystemlogin?username=thealberta&amp;password=library" TargetMode="External"/><Relationship Id="rId6" Type="http://schemas.openxmlformats.org/officeDocument/2006/relationships/image" Target="../media/image31.png"/><Relationship Id="rId7"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kidsgardening.org/"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scholastic.com.au/files/schools/bookclub/aust/brochures/current/KAB_classroom_tips_creating_sustainable_garden_.pdf"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hyperlink" Target="https://www.dummies.com/home-garden/gardening/sustainable-gardening-for-dummies-cheat-she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motherearthnews.com/organic-gardening/gardening-techniques/sustainable-gardening-zm0z11zsto" TargetMode="External"/><Relationship Id="rId4" Type="http://schemas.openxmlformats.org/officeDocument/2006/relationships/image" Target="../media/image13.png"/><Relationship Id="rId5" Type="http://schemas.openxmlformats.org/officeDocument/2006/relationships/image" Target="../media/image34.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greeneducationfoundation.org/greenthumbchallengesub/curriculum-and-activities/curriculum.html" TargetMode="External"/><Relationship Id="rId4" Type="http://schemas.openxmlformats.org/officeDocument/2006/relationships/image" Target="../media/image21.png"/><Relationship Id="rId5"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2.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s://www.lsuagcenter.com/MCMS/RelatedFiles/%7B6FADB974-A465-4BF0-B95E-11FFB1A7B1BF%7D/Veggie-bytes-6.1.pdf" TargetMode="Externa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www.nsta.org/publications/news/story.aspx?id=5006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faitc.org/teacher-grants/" TargetMode="External"/><Relationship Id="rId4" Type="http://schemas.openxmlformats.org/officeDocument/2006/relationships/hyperlink" Target="https://flawildflowers.org/" TargetMode="External"/><Relationship Id="rId5" Type="http://schemas.openxmlformats.org/officeDocument/2006/relationships/hyperlink" Target="http://wildones.org/wp-content/images/SFE-Grant-Application.pdf" TargetMode="External"/><Relationship Id="rId6" Type="http://schemas.openxmlformats.org/officeDocument/2006/relationships/hyperlink" Target="https://kidsgardening.org/grant-opportuniti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hyperlink" Target="https://www.youtube.com/watch?v=JPHqUxxyLs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6.jpg"/><Relationship Id="rId6" Type="http://schemas.openxmlformats.org/officeDocument/2006/relationships/image" Target="../media/image16.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1"/>
          <p:cNvSpPr txBox="1"/>
          <p:nvPr>
            <p:ph type="ctrTitle"/>
          </p:nvPr>
        </p:nvSpPr>
        <p:spPr>
          <a:xfrm>
            <a:off x="1524000" y="337423"/>
            <a:ext cx="9144000" cy="984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sz="3600"/>
              <a:t>SustainabilitySuperheroes.org</a:t>
            </a:r>
            <a:endParaRPr sz="3600"/>
          </a:p>
          <a:p>
            <a:pPr indent="0" lvl="0" marL="0" rtl="0" algn="ctr">
              <a:lnSpc>
                <a:spcPct val="90000"/>
              </a:lnSpc>
              <a:spcBef>
                <a:spcPts val="0"/>
              </a:spcBef>
              <a:spcAft>
                <a:spcPts val="0"/>
              </a:spcAft>
              <a:buClr>
                <a:schemeClr val="dk1"/>
              </a:buClr>
              <a:buSzPts val="6000"/>
              <a:buFont typeface="Calibri"/>
              <a:buNone/>
            </a:pPr>
            <a:r>
              <a:rPr lang="en-US" sz="3600"/>
              <a:t>In the Garden</a:t>
            </a:r>
            <a:endParaRPr sz="3600"/>
          </a:p>
        </p:txBody>
      </p:sp>
      <p:pic>
        <p:nvPicPr>
          <p:cNvPr descr="elated image" id="160" name="Google Shape;160;p1"/>
          <p:cNvPicPr preferRelativeResize="0"/>
          <p:nvPr/>
        </p:nvPicPr>
        <p:blipFill rotWithShape="1">
          <a:blip r:embed="rId3">
            <a:alphaModFix/>
          </a:blip>
          <a:srcRect b="13840" l="-2350" r="2349" t="-450"/>
          <a:stretch/>
        </p:blipFill>
        <p:spPr>
          <a:xfrm>
            <a:off x="2912875" y="1322013"/>
            <a:ext cx="6118350" cy="4341025"/>
          </a:xfrm>
          <a:prstGeom prst="rect">
            <a:avLst/>
          </a:prstGeom>
          <a:noFill/>
          <a:ln>
            <a:noFill/>
          </a:ln>
        </p:spPr>
      </p:pic>
      <p:pic>
        <p:nvPicPr>
          <p:cNvPr id="161" name="Google Shape;161;p1"/>
          <p:cNvPicPr preferRelativeResize="0"/>
          <p:nvPr/>
        </p:nvPicPr>
        <p:blipFill>
          <a:blip r:embed="rId4">
            <a:alphaModFix/>
          </a:blip>
          <a:stretch>
            <a:fillRect/>
          </a:stretch>
        </p:blipFill>
        <p:spPr>
          <a:xfrm>
            <a:off x="95096" y="5614700"/>
            <a:ext cx="3313250" cy="1243300"/>
          </a:xfrm>
          <a:prstGeom prst="rect">
            <a:avLst/>
          </a:prstGeom>
          <a:noFill/>
          <a:ln>
            <a:noFill/>
          </a:ln>
        </p:spPr>
      </p:pic>
      <p:sp>
        <p:nvSpPr>
          <p:cNvPr id="162" name="Google Shape;162;p1"/>
          <p:cNvSpPr txBox="1"/>
          <p:nvPr/>
        </p:nvSpPr>
        <p:spPr>
          <a:xfrm>
            <a:off x="619700" y="5102175"/>
            <a:ext cx="19830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libri"/>
                <a:ea typeface="Calibri"/>
                <a:cs typeface="Calibri"/>
                <a:sym typeface="Calibri"/>
              </a:rPr>
              <a:t>@usfstavros</a:t>
            </a:r>
            <a:endParaRPr sz="2400">
              <a:latin typeface="Calibri"/>
              <a:ea typeface="Calibri"/>
              <a:cs typeface="Calibri"/>
              <a:sym typeface="Calibri"/>
            </a:endParaRPr>
          </a:p>
        </p:txBody>
      </p:sp>
      <p:sp>
        <p:nvSpPr>
          <p:cNvPr id="163" name="Google Shape;163;p1"/>
          <p:cNvSpPr txBox="1"/>
          <p:nvPr/>
        </p:nvSpPr>
        <p:spPr>
          <a:xfrm>
            <a:off x="9341400" y="5102175"/>
            <a:ext cx="25155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libri"/>
                <a:ea typeface="Calibri"/>
                <a:cs typeface="Calibri"/>
                <a:sym typeface="Calibri"/>
              </a:rPr>
              <a:t>#CokeGivesBack</a:t>
            </a:r>
            <a:endParaRPr sz="2400">
              <a:latin typeface="Calibri"/>
              <a:ea typeface="Calibri"/>
              <a:cs typeface="Calibri"/>
              <a:sym typeface="Calibri"/>
            </a:endParaRPr>
          </a:p>
        </p:txBody>
      </p:sp>
      <p:pic>
        <p:nvPicPr>
          <p:cNvPr id="164" name="Google Shape;164;p1"/>
          <p:cNvPicPr preferRelativeResize="0"/>
          <p:nvPr/>
        </p:nvPicPr>
        <p:blipFill>
          <a:blip r:embed="rId5">
            <a:alphaModFix/>
          </a:blip>
          <a:stretch>
            <a:fillRect/>
          </a:stretch>
        </p:blipFill>
        <p:spPr>
          <a:xfrm>
            <a:off x="9553457" y="5744050"/>
            <a:ext cx="2091369" cy="984600"/>
          </a:xfrm>
          <a:prstGeom prst="rect">
            <a:avLst/>
          </a:prstGeom>
          <a:noFill/>
          <a:ln>
            <a:noFill/>
          </a:ln>
        </p:spPr>
      </p:pic>
      <p:sp>
        <p:nvSpPr>
          <p:cNvPr id="165" name="Google Shape;165;p1"/>
          <p:cNvSpPr txBox="1"/>
          <p:nvPr/>
        </p:nvSpPr>
        <p:spPr>
          <a:xfrm>
            <a:off x="3532275" y="5665750"/>
            <a:ext cx="4918500" cy="114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Calibri"/>
                <a:ea typeface="Calibri"/>
                <a:cs typeface="Calibri"/>
                <a:sym typeface="Calibri"/>
              </a:rPr>
              <a:t>Deborah Kozdras, Angel Danger, and Sherry Moser</a:t>
            </a:r>
            <a:endParaRPr sz="24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11"/>
          <p:cNvSpPr/>
          <p:nvPr/>
        </p:nvSpPr>
        <p:spPr>
          <a:xfrm>
            <a:off x="854827" y="4904509"/>
            <a:ext cx="458169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u="sng">
              <a:solidFill>
                <a:schemeClr val="dk1"/>
              </a:solidFill>
              <a:latin typeface="Calibri"/>
              <a:ea typeface="Calibri"/>
              <a:cs typeface="Calibri"/>
              <a:sym typeface="Calibri"/>
              <a:hlinkClick r:id="rId3"/>
            </a:endParaRPr>
          </a:p>
          <a:p>
            <a:pPr indent="0" lvl="0" marL="0" marR="0" rtl="0" algn="l">
              <a:spcBef>
                <a:spcPts val="0"/>
              </a:spcBef>
              <a:spcAft>
                <a:spcPts val="0"/>
              </a:spcAft>
              <a:buNone/>
            </a:pPr>
            <a:r>
              <a:t/>
            </a:r>
            <a:endParaRPr sz="1800" u="sng">
              <a:solidFill>
                <a:schemeClr val="dk1"/>
              </a:solidFill>
              <a:latin typeface="Calibri"/>
              <a:ea typeface="Calibri"/>
              <a:cs typeface="Calibri"/>
              <a:sym typeface="Calibri"/>
              <a:hlinkClick r:id="rId4"/>
            </a:endParaRPr>
          </a:p>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rPr>
              <a:t>https://pklifescience.com/article/404/garden-ecosystemlogin?username=thealberta&amp;password=library</a:t>
            </a:r>
            <a:endParaRPr sz="1800">
              <a:solidFill>
                <a:schemeClr val="dk1"/>
              </a:solidFill>
              <a:latin typeface="Calibri"/>
              <a:ea typeface="Calibri"/>
              <a:cs typeface="Calibri"/>
              <a:sym typeface="Calibri"/>
            </a:endParaRPr>
          </a:p>
        </p:txBody>
      </p:sp>
      <p:pic>
        <p:nvPicPr>
          <p:cNvPr id="228" name="Google Shape;228;p11"/>
          <p:cNvPicPr preferRelativeResize="0"/>
          <p:nvPr/>
        </p:nvPicPr>
        <p:blipFill rotWithShape="1">
          <a:blip r:embed="rId6">
            <a:alphaModFix/>
          </a:blip>
          <a:srcRect b="0" l="0" r="0" t="0"/>
          <a:stretch/>
        </p:blipFill>
        <p:spPr>
          <a:xfrm>
            <a:off x="6134793" y="123568"/>
            <a:ext cx="5723573" cy="6611234"/>
          </a:xfrm>
          <a:prstGeom prst="rect">
            <a:avLst/>
          </a:prstGeom>
          <a:noFill/>
          <a:ln>
            <a:noFill/>
          </a:ln>
        </p:spPr>
      </p:pic>
      <p:pic>
        <p:nvPicPr>
          <p:cNvPr id="229" name="Google Shape;229;p11"/>
          <p:cNvPicPr preferRelativeResize="0"/>
          <p:nvPr/>
        </p:nvPicPr>
        <p:blipFill rotWithShape="1">
          <a:blip r:embed="rId7">
            <a:alphaModFix/>
          </a:blip>
          <a:srcRect b="0" l="0" r="0" t="0"/>
          <a:stretch/>
        </p:blipFill>
        <p:spPr>
          <a:xfrm>
            <a:off x="299301" y="838463"/>
            <a:ext cx="5692749" cy="31350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12"/>
          <p:cNvSpPr/>
          <p:nvPr/>
        </p:nvSpPr>
        <p:spPr>
          <a:xfrm>
            <a:off x="4758262" y="6339039"/>
            <a:ext cx="26754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rPr>
              <a:t>https://kidsgardening.org/</a:t>
            </a:r>
            <a:endParaRPr sz="1800">
              <a:solidFill>
                <a:schemeClr val="dk1"/>
              </a:solidFill>
              <a:latin typeface="Calibri"/>
              <a:ea typeface="Calibri"/>
              <a:cs typeface="Calibri"/>
              <a:sym typeface="Calibri"/>
            </a:endParaRPr>
          </a:p>
        </p:txBody>
      </p:sp>
      <p:pic>
        <p:nvPicPr>
          <p:cNvPr id="235" name="Google Shape;235;p12"/>
          <p:cNvPicPr preferRelativeResize="0"/>
          <p:nvPr/>
        </p:nvPicPr>
        <p:blipFill rotWithShape="1">
          <a:blip r:embed="rId4">
            <a:alphaModFix/>
          </a:blip>
          <a:srcRect b="0" l="0" r="0" t="0"/>
          <a:stretch/>
        </p:blipFill>
        <p:spPr>
          <a:xfrm>
            <a:off x="0" y="-1"/>
            <a:ext cx="12192000" cy="61846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3"/>
          <p:cNvSpPr/>
          <p:nvPr/>
        </p:nvSpPr>
        <p:spPr>
          <a:xfrm>
            <a:off x="2310938" y="6092920"/>
            <a:ext cx="655042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rPr>
              <a:t>http://www.scholastic.com.au/files/schools/bookclub/aust/brochures/current/KAB_classroom_tips_creating_sustainable_garden_.pdf</a:t>
            </a:r>
            <a:endParaRPr sz="1800">
              <a:solidFill>
                <a:schemeClr val="dk1"/>
              </a:solidFill>
              <a:latin typeface="Calibri"/>
              <a:ea typeface="Calibri"/>
              <a:cs typeface="Calibri"/>
              <a:sym typeface="Calibri"/>
            </a:endParaRPr>
          </a:p>
        </p:txBody>
      </p:sp>
      <p:pic>
        <p:nvPicPr>
          <p:cNvPr id="241" name="Google Shape;241;p13"/>
          <p:cNvPicPr preferRelativeResize="0"/>
          <p:nvPr/>
        </p:nvPicPr>
        <p:blipFill rotWithShape="1">
          <a:blip r:embed="rId4">
            <a:alphaModFix/>
          </a:blip>
          <a:srcRect b="0" l="0" r="0" t="0"/>
          <a:stretch/>
        </p:blipFill>
        <p:spPr>
          <a:xfrm>
            <a:off x="658551" y="621492"/>
            <a:ext cx="11493927" cy="37177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14"/>
          <p:cNvPicPr preferRelativeResize="0"/>
          <p:nvPr/>
        </p:nvPicPr>
        <p:blipFill rotWithShape="1">
          <a:blip r:embed="rId3">
            <a:alphaModFix/>
          </a:blip>
          <a:srcRect b="0" l="0" r="0" t="0"/>
          <a:stretch/>
        </p:blipFill>
        <p:spPr>
          <a:xfrm>
            <a:off x="2205875" y="1345508"/>
            <a:ext cx="7747000" cy="4699000"/>
          </a:xfrm>
          <a:prstGeom prst="rect">
            <a:avLst/>
          </a:prstGeom>
          <a:noFill/>
          <a:ln>
            <a:noFill/>
          </a:ln>
        </p:spPr>
      </p:pic>
      <p:pic>
        <p:nvPicPr>
          <p:cNvPr id="247" name="Google Shape;247;p14"/>
          <p:cNvPicPr preferRelativeResize="0"/>
          <p:nvPr/>
        </p:nvPicPr>
        <p:blipFill rotWithShape="1">
          <a:blip r:embed="rId4">
            <a:alphaModFix/>
          </a:blip>
          <a:srcRect b="0" l="0" r="0" t="0"/>
          <a:stretch/>
        </p:blipFill>
        <p:spPr>
          <a:xfrm>
            <a:off x="972358" y="498879"/>
            <a:ext cx="1701800" cy="673100"/>
          </a:xfrm>
          <a:prstGeom prst="rect">
            <a:avLst/>
          </a:prstGeom>
          <a:noFill/>
          <a:ln>
            <a:noFill/>
          </a:ln>
        </p:spPr>
      </p:pic>
      <p:sp>
        <p:nvSpPr>
          <p:cNvPr id="248" name="Google Shape;248;p14"/>
          <p:cNvSpPr/>
          <p:nvPr/>
        </p:nvSpPr>
        <p:spPr>
          <a:xfrm>
            <a:off x="814647" y="6218037"/>
            <a:ext cx="101415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rPr>
              <a:t>https://www.dummies.com/home-garden/gardening/sustainable-gardening-for-dummies-cheat-sheet/</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15"/>
          <p:cNvSpPr/>
          <p:nvPr/>
        </p:nvSpPr>
        <p:spPr>
          <a:xfrm>
            <a:off x="698270" y="6092920"/>
            <a:ext cx="112388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rPr>
              <a:t>https://www.motherearthnews.com/organic-gardening/gardening-techniques/sustainable-gardening-zm0z11zsto</a:t>
            </a:r>
            <a:endParaRPr sz="1800">
              <a:solidFill>
                <a:schemeClr val="dk1"/>
              </a:solidFill>
              <a:latin typeface="Calibri"/>
              <a:ea typeface="Calibri"/>
              <a:cs typeface="Calibri"/>
              <a:sym typeface="Calibri"/>
            </a:endParaRPr>
          </a:p>
        </p:txBody>
      </p:sp>
      <p:pic>
        <p:nvPicPr>
          <p:cNvPr id="254" name="Google Shape;254;p15"/>
          <p:cNvPicPr preferRelativeResize="0"/>
          <p:nvPr/>
        </p:nvPicPr>
        <p:blipFill rotWithShape="1">
          <a:blip r:embed="rId4">
            <a:alphaModFix/>
          </a:blip>
          <a:srcRect b="0" l="0" r="0" t="0"/>
          <a:stretch/>
        </p:blipFill>
        <p:spPr>
          <a:xfrm>
            <a:off x="5232854" y="1971149"/>
            <a:ext cx="4492145" cy="1796858"/>
          </a:xfrm>
          <a:prstGeom prst="rect">
            <a:avLst/>
          </a:prstGeom>
          <a:noFill/>
          <a:ln>
            <a:noFill/>
          </a:ln>
        </p:spPr>
      </p:pic>
      <p:pic>
        <p:nvPicPr>
          <p:cNvPr id="255" name="Google Shape;255;p15"/>
          <p:cNvPicPr preferRelativeResize="0"/>
          <p:nvPr/>
        </p:nvPicPr>
        <p:blipFill rotWithShape="1">
          <a:blip r:embed="rId5">
            <a:alphaModFix/>
          </a:blip>
          <a:srcRect b="0" l="0" r="7561" t="0"/>
          <a:stretch/>
        </p:blipFill>
        <p:spPr>
          <a:xfrm>
            <a:off x="1401550" y="1177225"/>
            <a:ext cx="4192599" cy="4295074"/>
          </a:xfrm>
          <a:prstGeom prst="rect">
            <a:avLst/>
          </a:prstGeom>
          <a:noFill/>
          <a:ln>
            <a:noFill/>
          </a:ln>
        </p:spPr>
      </p:pic>
      <p:pic>
        <p:nvPicPr>
          <p:cNvPr id="256" name="Google Shape;256;p15"/>
          <p:cNvPicPr preferRelativeResize="0"/>
          <p:nvPr/>
        </p:nvPicPr>
        <p:blipFill rotWithShape="1">
          <a:blip r:embed="rId6">
            <a:alphaModFix/>
          </a:blip>
          <a:srcRect b="0" l="0" r="0" t="0"/>
          <a:stretch/>
        </p:blipFill>
        <p:spPr>
          <a:xfrm>
            <a:off x="1501833" y="544482"/>
            <a:ext cx="8801100" cy="96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16"/>
          <p:cNvSpPr/>
          <p:nvPr/>
        </p:nvSpPr>
        <p:spPr>
          <a:xfrm>
            <a:off x="764771" y="6081791"/>
            <a:ext cx="106569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rPr>
              <a:t>http://www.greeneducationfoundation.org/greenthumbchallengesub/curriculum-and-activities/curriculum.html</a:t>
            </a:r>
            <a:endParaRPr sz="1800">
              <a:solidFill>
                <a:schemeClr val="dk1"/>
              </a:solidFill>
              <a:latin typeface="Calibri"/>
              <a:ea typeface="Calibri"/>
              <a:cs typeface="Calibri"/>
              <a:sym typeface="Calibri"/>
            </a:endParaRPr>
          </a:p>
        </p:txBody>
      </p:sp>
      <p:pic>
        <p:nvPicPr>
          <p:cNvPr id="262" name="Google Shape;262;p16"/>
          <p:cNvPicPr preferRelativeResize="0"/>
          <p:nvPr/>
        </p:nvPicPr>
        <p:blipFill rotWithShape="1">
          <a:blip r:embed="rId4">
            <a:alphaModFix/>
          </a:blip>
          <a:srcRect b="0" l="0" r="0" t="0"/>
          <a:stretch/>
        </p:blipFill>
        <p:spPr>
          <a:xfrm>
            <a:off x="92479" y="192693"/>
            <a:ext cx="12001500" cy="2349500"/>
          </a:xfrm>
          <a:prstGeom prst="rect">
            <a:avLst/>
          </a:prstGeom>
          <a:noFill/>
          <a:ln>
            <a:noFill/>
          </a:ln>
        </p:spPr>
      </p:pic>
      <p:pic>
        <p:nvPicPr>
          <p:cNvPr id="263" name="Google Shape;263;p16"/>
          <p:cNvPicPr preferRelativeResize="0"/>
          <p:nvPr/>
        </p:nvPicPr>
        <p:blipFill rotWithShape="1">
          <a:blip r:embed="rId5">
            <a:alphaModFix/>
          </a:blip>
          <a:srcRect b="0" l="0" r="0" t="0"/>
          <a:stretch/>
        </p:blipFill>
        <p:spPr>
          <a:xfrm>
            <a:off x="1533929" y="2462291"/>
            <a:ext cx="9118600" cy="3619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g5ff89424eb_0_0"/>
          <p:cNvSpPr txBox="1"/>
          <p:nvPr>
            <p:ph type="title"/>
          </p:nvPr>
        </p:nvSpPr>
        <p:spPr>
          <a:xfrm>
            <a:off x="625125" y="6258741"/>
            <a:ext cx="10515600" cy="385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https://www.pbslearningmedia.org/resource/da823ff0-c229-4a3d-926e-278a4f366347/think-garden-sustainable-gardening/#.XXEkaSjYqM8</a:t>
            </a:r>
            <a:endParaRPr/>
          </a:p>
        </p:txBody>
      </p:sp>
      <p:sp>
        <p:nvSpPr>
          <p:cNvPr id="269" name="Google Shape;269;g5ff89424eb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sz="1100"/>
          </a:p>
          <a:p>
            <a:pPr indent="0" lvl="0" marL="228600" rtl="0" algn="l">
              <a:lnSpc>
                <a:spcPct val="90000"/>
              </a:lnSpc>
              <a:spcBef>
                <a:spcPts val="1000"/>
              </a:spcBef>
              <a:spcAft>
                <a:spcPts val="0"/>
              </a:spcAft>
              <a:buNone/>
            </a:pPr>
            <a:r>
              <a:t/>
            </a:r>
            <a:endParaRPr/>
          </a:p>
        </p:txBody>
      </p:sp>
      <p:pic>
        <p:nvPicPr>
          <p:cNvPr id="270" name="Google Shape;270;g5ff89424eb_0_0"/>
          <p:cNvPicPr preferRelativeResize="0"/>
          <p:nvPr/>
        </p:nvPicPr>
        <p:blipFill>
          <a:blip r:embed="rId3">
            <a:alphaModFix/>
          </a:blip>
          <a:stretch>
            <a:fillRect/>
          </a:stretch>
        </p:blipFill>
        <p:spPr>
          <a:xfrm>
            <a:off x="1664574" y="432875"/>
            <a:ext cx="8747675" cy="5825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g5ff89424eb_0_6"/>
          <p:cNvPicPr preferRelativeResize="0"/>
          <p:nvPr/>
        </p:nvPicPr>
        <p:blipFill>
          <a:blip r:embed="rId3">
            <a:alphaModFix/>
          </a:blip>
          <a:stretch>
            <a:fillRect/>
          </a:stretch>
        </p:blipFill>
        <p:spPr>
          <a:xfrm>
            <a:off x="5198275" y="58875"/>
            <a:ext cx="6858000" cy="6858000"/>
          </a:xfrm>
          <a:prstGeom prst="rect">
            <a:avLst/>
          </a:prstGeom>
          <a:noFill/>
          <a:ln>
            <a:noFill/>
          </a:ln>
        </p:spPr>
      </p:pic>
      <p:sp>
        <p:nvSpPr>
          <p:cNvPr id="276" name="Google Shape;276;g5ff89424eb_0_6"/>
          <p:cNvSpPr txBox="1"/>
          <p:nvPr/>
        </p:nvSpPr>
        <p:spPr>
          <a:xfrm>
            <a:off x="176600" y="206025"/>
            <a:ext cx="5195100" cy="6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545454"/>
                </a:solidFill>
                <a:highlight>
                  <a:srgbClr val="FFFFFF"/>
                </a:highlight>
              </a:rPr>
              <a:t>School gardens are a great way to get children to learn about nutrition. FAO encourages and supports countries to promote school gardens with educational goals to help students, school staff and families make the connection between growing food and good diets, develop life skills and increase environmental awareness.</a:t>
            </a:r>
            <a:endParaRPr sz="3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g5ff89424eb_0_16"/>
          <p:cNvSpPr txBox="1"/>
          <p:nvPr>
            <p:ph type="title"/>
          </p:nvPr>
        </p:nvSpPr>
        <p:spPr>
          <a:xfrm>
            <a:off x="779325" y="-1205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Getting Started</a:t>
            </a:r>
            <a:endParaRPr/>
          </a:p>
          <a:p>
            <a:pPr indent="0" lvl="0" marL="0" rtl="0" algn="l">
              <a:lnSpc>
                <a:spcPct val="90000"/>
              </a:lnSpc>
              <a:spcBef>
                <a:spcPts val="0"/>
              </a:spcBef>
              <a:spcAft>
                <a:spcPts val="0"/>
              </a:spcAft>
              <a:buClr>
                <a:schemeClr val="dk1"/>
              </a:buClr>
              <a:buSzPts val="4400"/>
              <a:buFont typeface="Calibri"/>
              <a:buNone/>
            </a:pPr>
            <a:r>
              <a:rPr lang="en-US"/>
              <a:t>Step 1 - Find Your Compelling WHY.</a:t>
            </a:r>
            <a:endParaRPr/>
          </a:p>
        </p:txBody>
      </p:sp>
      <p:pic>
        <p:nvPicPr>
          <p:cNvPr id="282" name="Google Shape;282;g5ff89424eb_0_16"/>
          <p:cNvPicPr preferRelativeResize="0"/>
          <p:nvPr/>
        </p:nvPicPr>
        <p:blipFill>
          <a:blip r:embed="rId3">
            <a:alphaModFix/>
          </a:blip>
          <a:stretch>
            <a:fillRect/>
          </a:stretch>
        </p:blipFill>
        <p:spPr>
          <a:xfrm>
            <a:off x="2030250" y="1339225"/>
            <a:ext cx="7412246" cy="483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pic>
        <p:nvPicPr>
          <p:cNvPr id="287" name="Google Shape;287;g5ff89424eb_0_21"/>
          <p:cNvPicPr preferRelativeResize="0"/>
          <p:nvPr/>
        </p:nvPicPr>
        <p:blipFill>
          <a:blip r:embed="rId3">
            <a:alphaModFix/>
          </a:blip>
          <a:stretch>
            <a:fillRect/>
          </a:stretch>
        </p:blipFill>
        <p:spPr>
          <a:xfrm>
            <a:off x="529799" y="250625"/>
            <a:ext cx="6078026" cy="3295650"/>
          </a:xfrm>
          <a:prstGeom prst="rect">
            <a:avLst/>
          </a:prstGeom>
          <a:noFill/>
          <a:ln>
            <a:noFill/>
          </a:ln>
        </p:spPr>
      </p:pic>
      <p:pic>
        <p:nvPicPr>
          <p:cNvPr id="288" name="Google Shape;288;g5ff89424eb_0_21"/>
          <p:cNvPicPr preferRelativeResize="0"/>
          <p:nvPr/>
        </p:nvPicPr>
        <p:blipFill>
          <a:blip r:embed="rId4">
            <a:alphaModFix/>
          </a:blip>
          <a:stretch>
            <a:fillRect/>
          </a:stretch>
        </p:blipFill>
        <p:spPr>
          <a:xfrm>
            <a:off x="5527713" y="3473600"/>
            <a:ext cx="6581775" cy="3295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
          <p:cNvSpPr txBox="1"/>
          <p:nvPr>
            <p:ph type="title"/>
          </p:nvPr>
        </p:nvSpPr>
        <p:spPr>
          <a:xfrm>
            <a:off x="389300" y="182250"/>
            <a:ext cx="3246300" cy="873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t>Image Analysis &amp; Questioning</a:t>
            </a:r>
            <a:endParaRPr sz="3600"/>
          </a:p>
        </p:txBody>
      </p:sp>
      <p:pic>
        <p:nvPicPr>
          <p:cNvPr descr="elated image" id="171" name="Google Shape;171;p3"/>
          <p:cNvPicPr preferRelativeResize="0"/>
          <p:nvPr/>
        </p:nvPicPr>
        <p:blipFill rotWithShape="1">
          <a:blip r:embed="rId3">
            <a:alphaModFix/>
          </a:blip>
          <a:srcRect b="13838" l="-2351" r="2350" t="-450"/>
          <a:stretch/>
        </p:blipFill>
        <p:spPr>
          <a:xfrm>
            <a:off x="3449700" y="533249"/>
            <a:ext cx="8659076" cy="6143676"/>
          </a:xfrm>
          <a:prstGeom prst="rect">
            <a:avLst/>
          </a:prstGeom>
          <a:noFill/>
          <a:ln>
            <a:noFill/>
          </a:ln>
        </p:spPr>
      </p:pic>
      <p:sp>
        <p:nvSpPr>
          <p:cNvPr id="172" name="Google Shape;172;p3"/>
          <p:cNvSpPr txBox="1"/>
          <p:nvPr/>
        </p:nvSpPr>
        <p:spPr>
          <a:xfrm>
            <a:off x="185900" y="1263525"/>
            <a:ext cx="3449700" cy="31275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What do you observe? (evidence)</a:t>
            </a:r>
            <a:endParaRPr sz="2400">
              <a:latin typeface="Calibri"/>
              <a:ea typeface="Calibri"/>
              <a:cs typeface="Calibri"/>
              <a:sym typeface="Calibri"/>
            </a:endParaRPr>
          </a:p>
          <a:p>
            <a:pPr indent="0" lvl="0" marL="457200" rtl="0" algn="l">
              <a:spcBef>
                <a:spcPts val="0"/>
              </a:spcBef>
              <a:spcAft>
                <a:spcPts val="0"/>
              </a:spcAft>
              <a:buNone/>
            </a:pPr>
            <a:r>
              <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What do you think? (inferences)</a:t>
            </a:r>
            <a:endParaRPr sz="2400">
              <a:latin typeface="Calibri"/>
              <a:ea typeface="Calibri"/>
              <a:cs typeface="Calibri"/>
              <a:sym typeface="Calibri"/>
            </a:endParaRPr>
          </a:p>
          <a:p>
            <a:pPr indent="0" lvl="0" marL="457200" rtl="0" algn="l">
              <a:spcBef>
                <a:spcPts val="0"/>
              </a:spcBef>
              <a:spcAft>
                <a:spcPts val="0"/>
              </a:spcAft>
              <a:buNone/>
            </a:pPr>
            <a:r>
              <a:t/>
            </a:r>
            <a:endParaRPr sz="2400">
              <a:latin typeface="Calibri"/>
              <a:ea typeface="Calibri"/>
              <a:cs typeface="Calibri"/>
              <a:sym typeface="Calibri"/>
            </a:endParaRPr>
          </a:p>
          <a:p>
            <a:pPr indent="-381000" lvl="0" marL="457200" rtl="0" algn="l">
              <a:spcBef>
                <a:spcPts val="0"/>
              </a:spcBef>
              <a:spcAft>
                <a:spcPts val="0"/>
              </a:spcAft>
              <a:buSzPts val="2400"/>
              <a:buFont typeface="Calibri"/>
              <a:buAutoNum type="arabicPeriod"/>
            </a:pPr>
            <a:r>
              <a:rPr lang="en-US" sz="2400">
                <a:latin typeface="Calibri"/>
                <a:ea typeface="Calibri"/>
                <a:cs typeface="Calibri"/>
                <a:sym typeface="Calibri"/>
              </a:rPr>
              <a:t>What do you wonder?</a:t>
            </a:r>
            <a:endParaRPr sz="24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g5ff89424eb_0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2. Make a Plan</a:t>
            </a:r>
            <a:endParaRPr/>
          </a:p>
        </p:txBody>
      </p:sp>
      <p:pic>
        <p:nvPicPr>
          <p:cNvPr id="294" name="Google Shape;294;g5ff89424eb_0_26"/>
          <p:cNvPicPr preferRelativeResize="0"/>
          <p:nvPr/>
        </p:nvPicPr>
        <p:blipFill>
          <a:blip r:embed="rId3">
            <a:alphaModFix/>
          </a:blip>
          <a:stretch>
            <a:fillRect/>
          </a:stretch>
        </p:blipFill>
        <p:spPr>
          <a:xfrm>
            <a:off x="5981300" y="-2446200"/>
            <a:ext cx="5200326" cy="9304201"/>
          </a:xfrm>
          <a:prstGeom prst="rect">
            <a:avLst/>
          </a:prstGeom>
          <a:noFill/>
          <a:ln>
            <a:noFill/>
          </a:ln>
        </p:spPr>
      </p:pic>
      <p:pic>
        <p:nvPicPr>
          <p:cNvPr id="295" name="Google Shape;295;g5ff89424eb_0_26"/>
          <p:cNvPicPr preferRelativeResize="0"/>
          <p:nvPr/>
        </p:nvPicPr>
        <p:blipFill>
          <a:blip r:embed="rId4">
            <a:alphaModFix/>
          </a:blip>
          <a:stretch>
            <a:fillRect/>
          </a:stretch>
        </p:blipFill>
        <p:spPr>
          <a:xfrm>
            <a:off x="152400" y="1843100"/>
            <a:ext cx="5975500" cy="361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g5ff89424eb_0_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301" name="Google Shape;301;g5ff89424eb_0_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02" name="Google Shape;302;g5ff89424eb_0_32"/>
          <p:cNvPicPr preferRelativeResize="0"/>
          <p:nvPr/>
        </p:nvPicPr>
        <p:blipFill>
          <a:blip r:embed="rId3">
            <a:alphaModFix/>
          </a:blip>
          <a:stretch>
            <a:fillRect/>
          </a:stretch>
        </p:blipFill>
        <p:spPr>
          <a:xfrm>
            <a:off x="838200" y="365125"/>
            <a:ext cx="9855049" cy="3787275"/>
          </a:xfrm>
          <a:prstGeom prst="rect">
            <a:avLst/>
          </a:prstGeom>
          <a:noFill/>
          <a:ln>
            <a:noFill/>
          </a:ln>
        </p:spPr>
      </p:pic>
      <p:pic>
        <p:nvPicPr>
          <p:cNvPr id="303" name="Google Shape;303;g5ff89424eb_0_32"/>
          <p:cNvPicPr preferRelativeResize="0"/>
          <p:nvPr/>
        </p:nvPicPr>
        <p:blipFill>
          <a:blip r:embed="rId4">
            <a:alphaModFix/>
          </a:blip>
          <a:stretch>
            <a:fillRect/>
          </a:stretch>
        </p:blipFill>
        <p:spPr>
          <a:xfrm>
            <a:off x="838200" y="3524775"/>
            <a:ext cx="9855049" cy="3333225"/>
          </a:xfrm>
          <a:prstGeom prst="rect">
            <a:avLst/>
          </a:prstGeom>
          <a:noFill/>
          <a:ln>
            <a:noFill/>
          </a:ln>
        </p:spPr>
      </p:pic>
      <p:sp>
        <p:nvSpPr>
          <p:cNvPr id="304" name="Google Shape;304;g5ff89424eb_0_32"/>
          <p:cNvSpPr txBox="1"/>
          <p:nvPr/>
        </p:nvSpPr>
        <p:spPr>
          <a:xfrm>
            <a:off x="286300" y="286275"/>
            <a:ext cx="825300" cy="10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6000">
                <a:latin typeface="Calibri"/>
                <a:ea typeface="Calibri"/>
                <a:cs typeface="Calibri"/>
                <a:sym typeface="Calibri"/>
              </a:rPr>
              <a:t>3</a:t>
            </a:r>
            <a:endParaRPr b="1" sz="60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g5ff89424eb_0_45"/>
          <p:cNvSpPr txBox="1"/>
          <p:nvPr>
            <p:ph type="title"/>
          </p:nvPr>
        </p:nvSpPr>
        <p:spPr>
          <a:xfrm>
            <a:off x="599250" y="186450"/>
            <a:ext cx="11252700" cy="1011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4800">
                <a:latin typeface="Arial"/>
                <a:ea typeface="Arial"/>
                <a:cs typeface="Arial"/>
                <a:sym typeface="Arial"/>
              </a:rPr>
              <a:t>Example of school newsletter for writing </a:t>
            </a:r>
            <a:r>
              <a:rPr lang="en-US" sz="1100" u="sng">
                <a:solidFill>
                  <a:srgbClr val="1155CC"/>
                </a:solidFill>
                <a:latin typeface="Arial"/>
                <a:ea typeface="Arial"/>
                <a:cs typeface="Arial"/>
                <a:sym typeface="Arial"/>
                <a:hlinkClick r:id="rId3"/>
              </a:rPr>
              <a:t>https://www.lsuagcenter.com/MCMS/RelatedFiles/%7B6FADB974-A465-4BF0-B95E-11FFB1A7B1BF%7D/Veggie-bytes-6.1.pdf</a:t>
            </a:r>
            <a:endParaRPr/>
          </a:p>
        </p:txBody>
      </p:sp>
      <p:pic>
        <p:nvPicPr>
          <p:cNvPr id="310" name="Google Shape;310;g5ff89424eb_0_45"/>
          <p:cNvPicPr preferRelativeResize="0"/>
          <p:nvPr/>
        </p:nvPicPr>
        <p:blipFill>
          <a:blip r:embed="rId4">
            <a:alphaModFix/>
          </a:blip>
          <a:stretch>
            <a:fillRect/>
          </a:stretch>
        </p:blipFill>
        <p:spPr>
          <a:xfrm>
            <a:off x="2410300" y="1278100"/>
            <a:ext cx="6870350" cy="5634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g5ff89424eb_0_50"/>
          <p:cNvSpPr txBox="1"/>
          <p:nvPr>
            <p:ph type="title"/>
          </p:nvPr>
        </p:nvSpPr>
        <p:spPr>
          <a:xfrm>
            <a:off x="838200" y="-276150"/>
            <a:ext cx="10515600" cy="22356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t/>
            </a:r>
            <a:endParaRPr b="1" sz="3000">
              <a:solidFill>
                <a:srgbClr val="DD9A19"/>
              </a:solidFill>
              <a:latin typeface="Arial"/>
              <a:ea typeface="Arial"/>
              <a:cs typeface="Arial"/>
              <a:sym typeface="Arial"/>
            </a:endParaRPr>
          </a:p>
          <a:p>
            <a:pPr indent="0" lvl="0" marL="0" rtl="0" algn="ctr">
              <a:lnSpc>
                <a:spcPct val="115000"/>
              </a:lnSpc>
              <a:spcBef>
                <a:spcPts val="300"/>
              </a:spcBef>
              <a:spcAft>
                <a:spcPts val="0"/>
              </a:spcAft>
              <a:buClr>
                <a:schemeClr val="dk1"/>
              </a:buClr>
              <a:buSzPts val="1100"/>
              <a:buFont typeface="Arial"/>
              <a:buNone/>
            </a:pPr>
            <a:r>
              <a:rPr b="1" lang="en-US" sz="3000">
                <a:solidFill>
                  <a:srgbClr val="DD9A19"/>
                </a:solidFill>
                <a:latin typeface="Arial"/>
                <a:ea typeface="Arial"/>
                <a:cs typeface="Arial"/>
                <a:sym typeface="Arial"/>
              </a:rPr>
              <a:t>Formative Assessment Probes: </a:t>
            </a:r>
            <a:endParaRPr b="1" sz="3000">
              <a:solidFill>
                <a:srgbClr val="DD9A19"/>
              </a:solidFill>
              <a:latin typeface="Arial"/>
              <a:ea typeface="Arial"/>
              <a:cs typeface="Arial"/>
              <a:sym typeface="Arial"/>
            </a:endParaRPr>
          </a:p>
          <a:p>
            <a:pPr indent="0" lvl="0" marL="0" rtl="0" algn="ctr">
              <a:lnSpc>
                <a:spcPct val="115000"/>
              </a:lnSpc>
              <a:spcBef>
                <a:spcPts val="300"/>
              </a:spcBef>
              <a:spcAft>
                <a:spcPts val="0"/>
              </a:spcAft>
              <a:buClr>
                <a:schemeClr val="dk1"/>
              </a:buClr>
              <a:buSzPts val="1100"/>
              <a:buFont typeface="Arial"/>
              <a:buNone/>
            </a:pPr>
            <a:r>
              <a:rPr b="1" lang="en-US" sz="3000">
                <a:solidFill>
                  <a:srgbClr val="DD9A19"/>
                </a:solidFill>
                <a:latin typeface="Arial"/>
                <a:ea typeface="Arial"/>
                <a:cs typeface="Arial"/>
                <a:sym typeface="Arial"/>
              </a:rPr>
              <a:t>Uncovering Students' Ideas in Science</a:t>
            </a:r>
            <a:endParaRPr b="1" sz="3000">
              <a:solidFill>
                <a:srgbClr val="DD9A19"/>
              </a:solidFill>
              <a:latin typeface="Arial"/>
              <a:ea typeface="Arial"/>
              <a:cs typeface="Arial"/>
              <a:sym typeface="Arial"/>
            </a:endParaRPr>
          </a:p>
          <a:p>
            <a:pPr indent="0" lvl="0" marL="0" rtl="0" algn="ctr">
              <a:lnSpc>
                <a:spcPct val="115000"/>
              </a:lnSpc>
              <a:spcBef>
                <a:spcPts val="300"/>
              </a:spcBef>
              <a:spcAft>
                <a:spcPts val="0"/>
              </a:spcAft>
              <a:buClr>
                <a:schemeClr val="dk1"/>
              </a:buClr>
              <a:buSzPts val="1100"/>
              <a:buFont typeface="Arial"/>
              <a:buNone/>
            </a:pPr>
            <a:r>
              <a:rPr b="1" lang="en-US" sz="1400">
                <a:solidFill>
                  <a:srgbClr val="262626"/>
                </a:solidFill>
                <a:latin typeface="Arial"/>
                <a:ea typeface="Arial"/>
                <a:cs typeface="Arial"/>
                <a:sym typeface="Arial"/>
              </a:rPr>
              <a:t>Page Keeley, Francis Eberle, and Lynn Farrin</a:t>
            </a:r>
            <a:endParaRPr b="1" sz="1400">
              <a:solidFill>
                <a:srgbClr val="262626"/>
              </a:solidFill>
              <a:latin typeface="Arial"/>
              <a:ea typeface="Arial"/>
              <a:cs typeface="Arial"/>
              <a:sym typeface="Arial"/>
            </a:endParaRPr>
          </a:p>
          <a:p>
            <a:pPr indent="0" lvl="0" marL="0" rtl="0" algn="ctr">
              <a:lnSpc>
                <a:spcPct val="115000"/>
              </a:lnSpc>
              <a:spcBef>
                <a:spcPts val="1000"/>
              </a:spcBef>
              <a:spcAft>
                <a:spcPts val="1000"/>
              </a:spcAft>
              <a:buClr>
                <a:schemeClr val="dk1"/>
              </a:buClr>
              <a:buSzPts val="1100"/>
              <a:buFont typeface="Arial"/>
              <a:buNone/>
            </a:pPr>
            <a:r>
              <a:rPr lang="en-US" sz="1100" u="sng">
                <a:solidFill>
                  <a:schemeClr val="hlink"/>
                </a:solidFill>
                <a:latin typeface="Arial"/>
                <a:ea typeface="Arial"/>
                <a:cs typeface="Arial"/>
                <a:sym typeface="Arial"/>
                <a:hlinkClick r:id="rId3"/>
              </a:rPr>
              <a:t>https://www.nsta.org/publications/news/story.aspx?id=50062</a:t>
            </a:r>
            <a:endParaRPr sz="1100">
              <a:latin typeface="Arial"/>
              <a:ea typeface="Arial"/>
              <a:cs typeface="Arial"/>
              <a:sym typeface="Arial"/>
            </a:endParaRPr>
          </a:p>
        </p:txBody>
      </p:sp>
      <p:sp>
        <p:nvSpPr>
          <p:cNvPr id="316" name="Google Shape;316;g5ff89424eb_0_50"/>
          <p:cNvSpPr txBox="1"/>
          <p:nvPr/>
        </p:nvSpPr>
        <p:spPr>
          <a:xfrm>
            <a:off x="214875" y="2194875"/>
            <a:ext cx="11799900" cy="40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262626"/>
                </a:solidFill>
              </a:rPr>
              <a:t>...most classroom assessments are focused on measuring and documenting student learning. ..how to score student work to determine the extent to which students meet standards. </a:t>
            </a:r>
            <a:endParaRPr sz="3600">
              <a:solidFill>
                <a:srgbClr val="262626"/>
              </a:solidFill>
            </a:endParaRPr>
          </a:p>
          <a:p>
            <a:pPr indent="0" lvl="0" marL="0" rtl="0" algn="l">
              <a:spcBef>
                <a:spcPts val="0"/>
              </a:spcBef>
              <a:spcAft>
                <a:spcPts val="0"/>
              </a:spcAft>
              <a:buNone/>
            </a:pPr>
            <a:r>
              <a:rPr b="1" lang="en-US" sz="3600">
                <a:solidFill>
                  <a:srgbClr val="262626"/>
                </a:solidFill>
              </a:rPr>
              <a:t>Formative assessment probes</a:t>
            </a:r>
            <a:r>
              <a:rPr lang="en-US" sz="3600">
                <a:solidFill>
                  <a:srgbClr val="262626"/>
                </a:solidFill>
              </a:rPr>
              <a:t> shift the focus to include examining student thinking for the purpose of informing teaching and learning.</a:t>
            </a:r>
            <a:endParaRPr sz="3600">
              <a:solidFill>
                <a:srgbClr val="262626"/>
              </a:solidFill>
            </a:endParaRPr>
          </a:p>
          <a:p>
            <a:pPr indent="0" lvl="0" marL="0" rtl="0" algn="l">
              <a:spcBef>
                <a:spcPts val="0"/>
              </a:spcBef>
              <a:spcAft>
                <a:spcPts val="0"/>
              </a:spcAft>
              <a:buNone/>
            </a:pPr>
            <a:r>
              <a:t/>
            </a:r>
            <a:endParaRPr sz="2400">
              <a:solidFill>
                <a:srgbClr val="262626"/>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g5ff89424eb_0_55"/>
          <p:cNvSpPr txBox="1"/>
          <p:nvPr>
            <p:ph idx="1" type="body"/>
          </p:nvPr>
        </p:nvSpPr>
        <p:spPr>
          <a:xfrm>
            <a:off x="838200" y="465554"/>
            <a:ext cx="10515600" cy="57114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rPr lang="en-US" sz="3300">
                <a:solidFill>
                  <a:srgbClr val="262626"/>
                </a:solidFill>
                <a:latin typeface="Arial"/>
                <a:ea typeface="Arial"/>
                <a:cs typeface="Arial"/>
                <a:sym typeface="Arial"/>
              </a:rPr>
              <a:t>Formative assessment probes are designed to address difficulties identified in the research on student learning. For example, several studies on students’ ideas related to plants indicate that many students are likely to believe that plants get their food from the soil. A two-tiered assessment probe is a type of enhanced multiple-choice item that includes two parts—</a:t>
            </a:r>
            <a:endParaRPr sz="3300">
              <a:solidFill>
                <a:srgbClr val="262626"/>
              </a:solidFill>
              <a:latin typeface="Arial"/>
              <a:ea typeface="Arial"/>
              <a:cs typeface="Arial"/>
              <a:sym typeface="Arial"/>
            </a:endParaRPr>
          </a:p>
          <a:p>
            <a:pPr indent="-50800" lvl="0" marL="228600" rtl="0" algn="l">
              <a:lnSpc>
                <a:spcPct val="90000"/>
              </a:lnSpc>
              <a:spcBef>
                <a:spcPts val="0"/>
              </a:spcBef>
              <a:spcAft>
                <a:spcPts val="0"/>
              </a:spcAft>
              <a:buClr>
                <a:schemeClr val="dk1"/>
              </a:buClr>
              <a:buSzPts val="2800"/>
              <a:buNone/>
            </a:pPr>
            <a:r>
              <a:rPr lang="en-US" sz="3300">
                <a:solidFill>
                  <a:srgbClr val="262626"/>
                </a:solidFill>
                <a:latin typeface="Arial"/>
                <a:ea typeface="Arial"/>
                <a:cs typeface="Arial"/>
                <a:sym typeface="Arial"/>
              </a:rPr>
              <a:t>Part 1: Selected response distracters that include research-identified ideas held by students.</a:t>
            </a:r>
            <a:endParaRPr sz="3300">
              <a:solidFill>
                <a:srgbClr val="262626"/>
              </a:solidFill>
              <a:latin typeface="Arial"/>
              <a:ea typeface="Arial"/>
              <a:cs typeface="Arial"/>
              <a:sym typeface="Arial"/>
            </a:endParaRPr>
          </a:p>
          <a:p>
            <a:pPr indent="-50800" lvl="0" marL="228600" rtl="0" algn="l">
              <a:lnSpc>
                <a:spcPct val="90000"/>
              </a:lnSpc>
              <a:spcBef>
                <a:spcPts val="0"/>
              </a:spcBef>
              <a:spcAft>
                <a:spcPts val="0"/>
              </a:spcAft>
              <a:buClr>
                <a:schemeClr val="dk1"/>
              </a:buClr>
              <a:buSzPts val="2800"/>
              <a:buNone/>
            </a:pPr>
            <a:r>
              <a:rPr lang="en-US" sz="3300">
                <a:solidFill>
                  <a:srgbClr val="262626"/>
                </a:solidFill>
                <a:latin typeface="Arial"/>
                <a:ea typeface="Arial"/>
                <a:cs typeface="Arial"/>
                <a:sym typeface="Arial"/>
              </a:rPr>
              <a:t>Part 2: An open-ended response that asks students to explain their thinking.</a:t>
            </a:r>
            <a:endParaRPr sz="33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g5ff89424eb_0_59"/>
          <p:cNvPicPr preferRelativeResize="0"/>
          <p:nvPr/>
        </p:nvPicPr>
        <p:blipFill>
          <a:blip r:embed="rId3">
            <a:alphaModFix/>
          </a:blip>
          <a:stretch>
            <a:fillRect/>
          </a:stretch>
        </p:blipFill>
        <p:spPr>
          <a:xfrm>
            <a:off x="2670826" y="365125"/>
            <a:ext cx="6497203" cy="5811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id="331" name="Google Shape;331;g5ff89424eb_0_63"/>
          <p:cNvPicPr preferRelativeResize="0"/>
          <p:nvPr/>
        </p:nvPicPr>
        <p:blipFill>
          <a:blip r:embed="rId3">
            <a:alphaModFix/>
          </a:blip>
          <a:stretch>
            <a:fillRect/>
          </a:stretch>
        </p:blipFill>
        <p:spPr>
          <a:xfrm>
            <a:off x="2327775" y="365125"/>
            <a:ext cx="7650350" cy="6037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id="336" name="Google Shape;336;g5ff89424eb_0_67"/>
          <p:cNvPicPr preferRelativeResize="0"/>
          <p:nvPr/>
        </p:nvPicPr>
        <p:blipFill>
          <a:blip r:embed="rId3">
            <a:alphaModFix/>
          </a:blip>
          <a:stretch>
            <a:fillRect/>
          </a:stretch>
        </p:blipFill>
        <p:spPr>
          <a:xfrm>
            <a:off x="2413526" y="365125"/>
            <a:ext cx="7273625" cy="6051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g5ff89424eb_0_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Garden Grant Resources</a:t>
            </a:r>
            <a:endParaRPr/>
          </a:p>
        </p:txBody>
      </p:sp>
      <p:sp>
        <p:nvSpPr>
          <p:cNvPr id="342" name="Google Shape;342;g5ff89424eb_0_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rPr lang="en-US"/>
              <a:t>Florida Agriculture in the Classroom </a:t>
            </a:r>
            <a:r>
              <a:rPr lang="en-US" sz="1100" u="sng">
                <a:solidFill>
                  <a:schemeClr val="hlink"/>
                </a:solidFill>
                <a:latin typeface="Arial"/>
                <a:ea typeface="Arial"/>
                <a:cs typeface="Arial"/>
                <a:sym typeface="Arial"/>
                <a:hlinkClick r:id="rId3"/>
              </a:rPr>
              <a:t>https://faitc.org/teacher-grants/</a:t>
            </a:r>
            <a:endParaRPr/>
          </a:p>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0"/>
              </a:spcBef>
              <a:spcAft>
                <a:spcPts val="0"/>
              </a:spcAft>
              <a:buClr>
                <a:schemeClr val="dk1"/>
              </a:buClr>
              <a:buSzPts val="2800"/>
              <a:buNone/>
            </a:pPr>
            <a:r>
              <a:rPr lang="en-US"/>
              <a:t>Florida Wildflower Foundation  </a:t>
            </a:r>
            <a:r>
              <a:rPr lang="en-US" sz="1100" u="sng">
                <a:solidFill>
                  <a:schemeClr val="hlink"/>
                </a:solidFill>
                <a:latin typeface="Arial"/>
                <a:ea typeface="Arial"/>
                <a:cs typeface="Arial"/>
                <a:sym typeface="Arial"/>
                <a:hlinkClick r:id="rId4"/>
              </a:rPr>
              <a:t>https://flawildflowers.org/</a:t>
            </a:r>
            <a:endParaRPr/>
          </a:p>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0"/>
              </a:spcBef>
              <a:spcAft>
                <a:spcPts val="0"/>
              </a:spcAft>
              <a:buClr>
                <a:schemeClr val="dk1"/>
              </a:buClr>
              <a:buSzPts val="2800"/>
              <a:buNone/>
            </a:pPr>
            <a:r>
              <a:rPr lang="en-US"/>
              <a:t>Lorrie Otto Seeds for Education Grants </a:t>
            </a:r>
            <a:r>
              <a:rPr lang="en-US" sz="1100" u="sng">
                <a:solidFill>
                  <a:schemeClr val="hlink"/>
                </a:solidFill>
                <a:latin typeface="Arial"/>
                <a:ea typeface="Arial"/>
                <a:cs typeface="Arial"/>
                <a:sym typeface="Arial"/>
                <a:hlinkClick r:id="rId5"/>
              </a:rPr>
              <a:t>http://wildones.org/wp-content/images/SFE-Grant-Application.pdf</a:t>
            </a:r>
            <a:endParaRPr/>
          </a:p>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0"/>
              </a:spcBef>
              <a:spcAft>
                <a:spcPts val="0"/>
              </a:spcAft>
              <a:buClr>
                <a:schemeClr val="dk1"/>
              </a:buClr>
              <a:buSzPts val="2800"/>
              <a:buNone/>
            </a:pPr>
            <a:r>
              <a:rPr lang="en-US"/>
              <a:t>Kids Gardening Grant Opportunities </a:t>
            </a:r>
            <a:r>
              <a:rPr lang="en-US" sz="1100" u="sng">
                <a:solidFill>
                  <a:schemeClr val="hlink"/>
                </a:solidFill>
                <a:latin typeface="Arial"/>
                <a:ea typeface="Arial"/>
                <a:cs typeface="Arial"/>
                <a:sym typeface="Arial"/>
                <a:hlinkClick r:id="rId6"/>
              </a:rPr>
              <a:t>https://kidsgardening.org/grant-opportunities/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4"/>
          <p:cNvSpPr txBox="1"/>
          <p:nvPr>
            <p:ph idx="1" type="body"/>
          </p:nvPr>
        </p:nvSpPr>
        <p:spPr>
          <a:xfrm>
            <a:off x="414867" y="1419224"/>
            <a:ext cx="4563533" cy="5032375"/>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2800"/>
              <a:buChar char="•"/>
            </a:pPr>
            <a:r>
              <a:rPr lang="en-US"/>
              <a:t>What is an ecosystem?</a:t>
            </a:r>
            <a:endParaRPr/>
          </a:p>
          <a:p>
            <a:pPr indent="-228600" lvl="0" marL="228600" rtl="0" algn="l">
              <a:lnSpc>
                <a:spcPct val="80000"/>
              </a:lnSpc>
              <a:spcBef>
                <a:spcPts val="1000"/>
              </a:spcBef>
              <a:spcAft>
                <a:spcPts val="0"/>
              </a:spcAft>
              <a:buClr>
                <a:schemeClr val="dk1"/>
              </a:buClr>
              <a:buSzPts val="2800"/>
              <a:buChar char="•"/>
            </a:pPr>
            <a:r>
              <a:rPr lang="en-US"/>
              <a:t>What is an environment?</a:t>
            </a:r>
            <a:endParaRPr/>
          </a:p>
          <a:p>
            <a:pPr indent="-228600" lvl="0" marL="228600" rtl="0" algn="l">
              <a:lnSpc>
                <a:spcPct val="80000"/>
              </a:lnSpc>
              <a:spcBef>
                <a:spcPts val="1000"/>
              </a:spcBef>
              <a:spcAft>
                <a:spcPts val="0"/>
              </a:spcAft>
              <a:buClr>
                <a:schemeClr val="dk1"/>
              </a:buClr>
              <a:buSzPts val="2800"/>
              <a:buChar char="•"/>
            </a:pPr>
            <a:r>
              <a:rPr lang="en-US"/>
              <a:t>What are examples of living and nonliving things in an ecosystem?</a:t>
            </a:r>
            <a:endParaRPr/>
          </a:p>
          <a:p>
            <a:pPr indent="-228600" lvl="0" marL="228600" rtl="0" algn="l">
              <a:lnSpc>
                <a:spcPct val="80000"/>
              </a:lnSpc>
              <a:spcBef>
                <a:spcPts val="1000"/>
              </a:spcBef>
              <a:spcAft>
                <a:spcPts val="0"/>
              </a:spcAft>
              <a:buClr>
                <a:schemeClr val="dk1"/>
              </a:buClr>
              <a:buSzPts val="2800"/>
              <a:buChar char="•"/>
            </a:pPr>
            <a:r>
              <a:rPr lang="en-US"/>
              <a:t>What are different types of ecosystems?</a:t>
            </a:r>
            <a:endParaRPr/>
          </a:p>
          <a:p>
            <a:pPr indent="-228600" lvl="0" marL="228600" rtl="0" algn="l">
              <a:lnSpc>
                <a:spcPct val="80000"/>
              </a:lnSpc>
              <a:spcBef>
                <a:spcPts val="1000"/>
              </a:spcBef>
              <a:spcAft>
                <a:spcPts val="0"/>
              </a:spcAft>
              <a:buClr>
                <a:schemeClr val="dk1"/>
              </a:buClr>
              <a:buSzPts val="2800"/>
              <a:buChar char="•"/>
            </a:pPr>
            <a:r>
              <a:rPr lang="en-US"/>
              <a:t>What are producers?</a:t>
            </a:r>
            <a:endParaRPr/>
          </a:p>
          <a:p>
            <a:pPr indent="-228600" lvl="0" marL="228600" rtl="0" algn="l">
              <a:lnSpc>
                <a:spcPct val="80000"/>
              </a:lnSpc>
              <a:spcBef>
                <a:spcPts val="1000"/>
              </a:spcBef>
              <a:spcAft>
                <a:spcPts val="0"/>
              </a:spcAft>
              <a:buClr>
                <a:schemeClr val="dk1"/>
              </a:buClr>
              <a:buSzPts val="2800"/>
              <a:buChar char="•"/>
            </a:pPr>
            <a:r>
              <a:rPr lang="en-US"/>
              <a:t>What are consumers?</a:t>
            </a:r>
            <a:endParaRPr/>
          </a:p>
          <a:p>
            <a:pPr indent="-228600" lvl="0" marL="228600" rtl="0" algn="l">
              <a:lnSpc>
                <a:spcPct val="80000"/>
              </a:lnSpc>
              <a:spcBef>
                <a:spcPts val="1000"/>
              </a:spcBef>
              <a:spcAft>
                <a:spcPts val="0"/>
              </a:spcAft>
              <a:buClr>
                <a:schemeClr val="dk1"/>
              </a:buClr>
              <a:buSzPts val="2800"/>
              <a:buChar char="•"/>
            </a:pPr>
            <a:r>
              <a:rPr lang="en-US"/>
              <a:t>How does energy move through an ecosystem?</a:t>
            </a:r>
            <a:endParaRPr/>
          </a:p>
        </p:txBody>
      </p:sp>
      <p:sp>
        <p:nvSpPr>
          <p:cNvPr id="178" name="Google Shape;178;p4"/>
          <p:cNvSpPr txBox="1"/>
          <p:nvPr/>
        </p:nvSpPr>
        <p:spPr>
          <a:xfrm>
            <a:off x="0" y="270933"/>
            <a:ext cx="9593973"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dk1"/>
                </a:solidFill>
                <a:latin typeface="Calibri"/>
                <a:ea typeface="Calibri"/>
                <a:cs typeface="Calibri"/>
                <a:sym typeface="Calibri"/>
              </a:rPr>
              <a:t>Watch the video:  What is an ecosystem:.</a:t>
            </a:r>
            <a:endParaRPr/>
          </a:p>
        </p:txBody>
      </p:sp>
      <p:pic>
        <p:nvPicPr>
          <p:cNvPr id="179" name="Google Shape;179;p4"/>
          <p:cNvPicPr preferRelativeResize="0"/>
          <p:nvPr/>
        </p:nvPicPr>
        <p:blipFill rotWithShape="1">
          <a:blip r:embed="rId3">
            <a:alphaModFix/>
          </a:blip>
          <a:srcRect b="0" l="0" r="0" t="0"/>
          <a:stretch/>
        </p:blipFill>
        <p:spPr>
          <a:xfrm>
            <a:off x="4810770" y="2030278"/>
            <a:ext cx="7035746" cy="3846646"/>
          </a:xfrm>
          <a:prstGeom prst="rect">
            <a:avLst/>
          </a:prstGeom>
          <a:noFill/>
          <a:ln>
            <a:noFill/>
          </a:ln>
        </p:spPr>
      </p:pic>
      <p:sp>
        <p:nvSpPr>
          <p:cNvPr id="180" name="Google Shape;180;p4"/>
          <p:cNvSpPr/>
          <p:nvPr/>
        </p:nvSpPr>
        <p:spPr>
          <a:xfrm>
            <a:off x="4978400" y="6071108"/>
            <a:ext cx="492359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rPr>
              <a:t>https://www.youtube.com/watch?v=JPHqUxxyLsY</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descr="mage result for garden ecosystem" id="185" name="Google Shape;185;p5"/>
          <p:cNvPicPr preferRelativeResize="0"/>
          <p:nvPr/>
        </p:nvPicPr>
        <p:blipFill rotWithShape="1">
          <a:blip r:embed="rId3">
            <a:alphaModFix/>
          </a:blip>
          <a:srcRect b="0" l="0" r="0" t="0"/>
          <a:stretch/>
        </p:blipFill>
        <p:spPr>
          <a:xfrm>
            <a:off x="1313411" y="432263"/>
            <a:ext cx="9277004" cy="59519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Narrative Texts</a:t>
            </a:r>
            <a:endParaRPr/>
          </a:p>
        </p:txBody>
      </p:sp>
      <p:pic>
        <p:nvPicPr>
          <p:cNvPr descr="mage result for tops and bottoms book" id="191" name="Google Shape;191;p6"/>
          <p:cNvPicPr preferRelativeResize="0"/>
          <p:nvPr/>
        </p:nvPicPr>
        <p:blipFill rotWithShape="1">
          <a:blip r:embed="rId3">
            <a:alphaModFix/>
          </a:blip>
          <a:srcRect b="0" l="0" r="0" t="0"/>
          <a:stretch/>
        </p:blipFill>
        <p:spPr>
          <a:xfrm>
            <a:off x="4675711" y="489268"/>
            <a:ext cx="3133070" cy="2869074"/>
          </a:xfrm>
          <a:prstGeom prst="rect">
            <a:avLst/>
          </a:prstGeom>
          <a:noFill/>
          <a:ln>
            <a:noFill/>
          </a:ln>
        </p:spPr>
      </p:pic>
      <p:pic>
        <p:nvPicPr>
          <p:cNvPr descr="aperback How Groundhog's Garden Grew Book" id="192" name="Google Shape;192;p6"/>
          <p:cNvPicPr preferRelativeResize="0"/>
          <p:nvPr/>
        </p:nvPicPr>
        <p:blipFill rotWithShape="1">
          <a:blip r:embed="rId4">
            <a:alphaModFix/>
          </a:blip>
          <a:srcRect b="0" l="0" r="0" t="0"/>
          <a:stretch/>
        </p:blipFill>
        <p:spPr>
          <a:xfrm>
            <a:off x="705197" y="1690688"/>
            <a:ext cx="3501044" cy="4327727"/>
          </a:xfrm>
          <a:prstGeom prst="rect">
            <a:avLst/>
          </a:prstGeom>
          <a:noFill/>
          <a:ln>
            <a:noFill/>
          </a:ln>
        </p:spPr>
      </p:pic>
      <p:pic>
        <p:nvPicPr>
          <p:cNvPr descr="mage result for jack's garden" id="193" name="Google Shape;193;p6"/>
          <p:cNvPicPr preferRelativeResize="0"/>
          <p:nvPr/>
        </p:nvPicPr>
        <p:blipFill rotWithShape="1">
          <a:blip r:embed="rId5">
            <a:alphaModFix/>
          </a:blip>
          <a:srcRect b="0" l="0" r="0" t="0"/>
          <a:stretch/>
        </p:blipFill>
        <p:spPr>
          <a:xfrm>
            <a:off x="4675711" y="3671423"/>
            <a:ext cx="3133070" cy="2346992"/>
          </a:xfrm>
          <a:prstGeom prst="rect">
            <a:avLst/>
          </a:prstGeom>
          <a:noFill/>
          <a:ln>
            <a:noFill/>
          </a:ln>
        </p:spPr>
      </p:pic>
      <p:pic>
        <p:nvPicPr>
          <p:cNvPr id="194" name="Google Shape;194;p6"/>
          <p:cNvPicPr preferRelativeResize="0"/>
          <p:nvPr/>
        </p:nvPicPr>
        <p:blipFill rotWithShape="1">
          <a:blip r:embed="rId6">
            <a:alphaModFix/>
          </a:blip>
          <a:srcRect b="0" l="0" r="0" t="0"/>
          <a:stretch/>
        </p:blipFill>
        <p:spPr>
          <a:xfrm>
            <a:off x="8498143" y="-4114"/>
            <a:ext cx="2828899" cy="3486599"/>
          </a:xfrm>
          <a:prstGeom prst="rect">
            <a:avLst/>
          </a:prstGeom>
          <a:noFill/>
          <a:ln>
            <a:noFill/>
          </a:ln>
        </p:spPr>
      </p:pic>
      <p:pic>
        <p:nvPicPr>
          <p:cNvPr id="195" name="Google Shape;195;p6"/>
          <p:cNvPicPr preferRelativeResize="0"/>
          <p:nvPr/>
        </p:nvPicPr>
        <p:blipFill rotWithShape="1">
          <a:blip r:embed="rId7">
            <a:alphaModFix/>
          </a:blip>
          <a:srcRect b="0" l="0" r="0" t="0"/>
          <a:stretch/>
        </p:blipFill>
        <p:spPr>
          <a:xfrm>
            <a:off x="8498143" y="3482485"/>
            <a:ext cx="2608353" cy="33755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7"/>
          <p:cNvSpPr txBox="1"/>
          <p:nvPr>
            <p:ph idx="1" type="body"/>
          </p:nvPr>
        </p:nvSpPr>
        <p:spPr>
          <a:xfrm>
            <a:off x="116378" y="448887"/>
            <a:ext cx="6334298" cy="6184670"/>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0"/>
              </a:spcBef>
              <a:spcAft>
                <a:spcPts val="0"/>
              </a:spcAft>
              <a:buClr>
                <a:schemeClr val="dk1"/>
              </a:buClr>
              <a:buSzPts val="2800"/>
              <a:buChar char="•"/>
            </a:pPr>
            <a:r>
              <a:rPr lang="en-US" sz="2800"/>
              <a:t>What resources does Bear have?</a:t>
            </a:r>
            <a:endParaRPr/>
          </a:p>
          <a:p>
            <a:pPr indent="-228600" lvl="1" marL="685800" rtl="0" algn="l">
              <a:lnSpc>
                <a:spcPct val="90000"/>
              </a:lnSpc>
              <a:spcBef>
                <a:spcPts val="500"/>
              </a:spcBef>
              <a:spcAft>
                <a:spcPts val="0"/>
              </a:spcAft>
              <a:buClr>
                <a:schemeClr val="dk1"/>
              </a:buClr>
              <a:buSzPts val="2800"/>
              <a:buChar char="•"/>
            </a:pPr>
            <a:r>
              <a:rPr lang="en-US" sz="2800"/>
              <a:t>What resources does Hare have?</a:t>
            </a:r>
            <a:endParaRPr/>
          </a:p>
          <a:p>
            <a:pPr indent="-228600" lvl="1" marL="685800" rtl="0" algn="l">
              <a:lnSpc>
                <a:spcPct val="90000"/>
              </a:lnSpc>
              <a:spcBef>
                <a:spcPts val="500"/>
              </a:spcBef>
              <a:spcAft>
                <a:spcPts val="0"/>
              </a:spcAft>
              <a:buClr>
                <a:schemeClr val="dk1"/>
              </a:buClr>
              <a:buSzPts val="2800"/>
              <a:buChar char="•"/>
            </a:pPr>
            <a:r>
              <a:rPr lang="en-US" sz="2800"/>
              <a:t>We can call Hare an entrepreneur?  What does that mean?</a:t>
            </a:r>
            <a:endParaRPr/>
          </a:p>
          <a:p>
            <a:pPr indent="-228600" lvl="1" marL="685800" rtl="0" algn="l">
              <a:lnSpc>
                <a:spcPct val="90000"/>
              </a:lnSpc>
              <a:spcBef>
                <a:spcPts val="500"/>
              </a:spcBef>
              <a:spcAft>
                <a:spcPts val="0"/>
              </a:spcAft>
              <a:buClr>
                <a:schemeClr val="dk1"/>
              </a:buClr>
              <a:buSzPts val="2800"/>
              <a:buChar char="•"/>
            </a:pPr>
            <a:r>
              <a:rPr lang="en-US" sz="2800"/>
              <a:t>Does Hare’s original deal with Bear sound like a good deal for both parties?  Why or why not?</a:t>
            </a:r>
            <a:endParaRPr/>
          </a:p>
          <a:p>
            <a:pPr indent="-228600" lvl="1" marL="685800" rtl="0" algn="l">
              <a:lnSpc>
                <a:spcPct val="90000"/>
              </a:lnSpc>
              <a:spcBef>
                <a:spcPts val="500"/>
              </a:spcBef>
              <a:spcAft>
                <a:spcPts val="0"/>
              </a:spcAft>
              <a:buClr>
                <a:schemeClr val="dk1"/>
              </a:buClr>
              <a:buSzPts val="2800"/>
              <a:buChar char="•"/>
            </a:pPr>
            <a:r>
              <a:rPr lang="en-US" sz="2800"/>
              <a:t>What resources do Hare and his family need to grow the garden?</a:t>
            </a:r>
            <a:endParaRPr/>
          </a:p>
          <a:p>
            <a:pPr indent="-228600" lvl="1" marL="685800" rtl="0" algn="l">
              <a:lnSpc>
                <a:spcPct val="90000"/>
              </a:lnSpc>
              <a:spcBef>
                <a:spcPts val="500"/>
              </a:spcBef>
              <a:spcAft>
                <a:spcPts val="0"/>
              </a:spcAft>
              <a:buClr>
                <a:schemeClr val="dk1"/>
              </a:buClr>
              <a:buSzPts val="2800"/>
              <a:buChar char="•"/>
            </a:pPr>
            <a:r>
              <a:rPr lang="en-US" sz="2800"/>
              <a:t>How does Hare continue to outwit Bear?</a:t>
            </a:r>
            <a:endParaRPr/>
          </a:p>
          <a:p>
            <a:pPr indent="-228600" lvl="1" marL="685800" rtl="0" algn="l">
              <a:lnSpc>
                <a:spcPct val="90000"/>
              </a:lnSpc>
              <a:spcBef>
                <a:spcPts val="500"/>
              </a:spcBef>
              <a:spcAft>
                <a:spcPts val="0"/>
              </a:spcAft>
              <a:buClr>
                <a:schemeClr val="dk1"/>
              </a:buClr>
              <a:buSzPts val="2800"/>
              <a:buChar char="•"/>
            </a:pPr>
            <a:r>
              <a:rPr lang="en-US" sz="2800"/>
              <a:t>What are the different parts of Hare’s garden ecosystem?</a:t>
            </a:r>
            <a:endParaRPr/>
          </a:p>
          <a:p>
            <a:pPr indent="-228600" lvl="1" marL="685800" rtl="0" algn="l">
              <a:lnSpc>
                <a:spcPct val="90000"/>
              </a:lnSpc>
              <a:spcBef>
                <a:spcPts val="500"/>
              </a:spcBef>
              <a:spcAft>
                <a:spcPts val="0"/>
              </a:spcAft>
              <a:buClr>
                <a:schemeClr val="dk1"/>
              </a:buClr>
              <a:buSzPts val="2800"/>
              <a:buChar char="•"/>
            </a:pPr>
            <a:r>
              <a:rPr lang="en-US" sz="2800"/>
              <a:t>What lessons did both Bear and Hare learn?</a:t>
            </a:r>
            <a:endParaRPr/>
          </a:p>
        </p:txBody>
      </p:sp>
      <p:pic>
        <p:nvPicPr>
          <p:cNvPr descr="mage result for tops and bottoms book" id="201" name="Google Shape;201;p7"/>
          <p:cNvPicPr preferRelativeResize="0"/>
          <p:nvPr/>
        </p:nvPicPr>
        <p:blipFill rotWithShape="1">
          <a:blip r:embed="rId3">
            <a:alphaModFix/>
          </a:blip>
          <a:srcRect b="0" l="0" r="0" t="0"/>
          <a:stretch/>
        </p:blipFill>
        <p:spPr>
          <a:xfrm>
            <a:off x="7100282" y="598284"/>
            <a:ext cx="4670540" cy="51873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8"/>
          <p:cNvSpPr txBox="1"/>
          <p:nvPr>
            <p:ph idx="1" type="body"/>
          </p:nvPr>
        </p:nvSpPr>
        <p:spPr>
          <a:xfrm>
            <a:off x="332509" y="673330"/>
            <a:ext cx="6035039" cy="5993477"/>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2800"/>
              <a:buChar char="•"/>
            </a:pPr>
            <a:r>
              <a:rPr lang="en-US" sz="2800"/>
              <a:t>What are the tools Jack needed to plant his garden?</a:t>
            </a:r>
            <a:endParaRPr/>
          </a:p>
          <a:p>
            <a:pPr indent="-228600" lvl="1" marL="685800" rtl="0" algn="l">
              <a:lnSpc>
                <a:spcPct val="90000"/>
              </a:lnSpc>
              <a:spcBef>
                <a:spcPts val="500"/>
              </a:spcBef>
              <a:spcAft>
                <a:spcPts val="0"/>
              </a:spcAft>
              <a:buClr>
                <a:schemeClr val="dk1"/>
              </a:buClr>
              <a:buSzPts val="2800"/>
              <a:buChar char="•"/>
            </a:pPr>
            <a:r>
              <a:rPr lang="en-US" sz="2800"/>
              <a:t>What are different parts of the ecosystem of Jack’s garden?</a:t>
            </a:r>
            <a:endParaRPr/>
          </a:p>
          <a:p>
            <a:pPr indent="-228600" lvl="1" marL="685800" rtl="0" algn="l">
              <a:lnSpc>
                <a:spcPct val="90000"/>
              </a:lnSpc>
              <a:spcBef>
                <a:spcPts val="500"/>
              </a:spcBef>
              <a:spcAft>
                <a:spcPts val="0"/>
              </a:spcAft>
              <a:buClr>
                <a:schemeClr val="dk1"/>
              </a:buClr>
              <a:buSzPts val="2800"/>
              <a:buChar char="•"/>
            </a:pPr>
            <a:r>
              <a:rPr lang="en-US" sz="2800"/>
              <a:t>What do seeds need in order to grow a plant, or germinate?</a:t>
            </a:r>
            <a:endParaRPr/>
          </a:p>
          <a:p>
            <a:pPr indent="-228600" lvl="1" marL="685800" rtl="0" algn="l">
              <a:lnSpc>
                <a:spcPct val="90000"/>
              </a:lnSpc>
              <a:spcBef>
                <a:spcPts val="500"/>
              </a:spcBef>
              <a:spcAft>
                <a:spcPts val="0"/>
              </a:spcAft>
              <a:buClr>
                <a:schemeClr val="dk1"/>
              </a:buClr>
              <a:buSzPts val="2800"/>
              <a:buChar char="•"/>
            </a:pPr>
            <a:r>
              <a:rPr lang="en-US" sz="2800"/>
              <a:t>Which way to leaves grow?  Why do they do this?</a:t>
            </a:r>
            <a:endParaRPr/>
          </a:p>
          <a:p>
            <a:pPr indent="-228600" lvl="1" marL="685800" rtl="0" algn="l">
              <a:lnSpc>
                <a:spcPct val="90000"/>
              </a:lnSpc>
              <a:spcBef>
                <a:spcPts val="500"/>
              </a:spcBef>
              <a:spcAft>
                <a:spcPts val="0"/>
              </a:spcAft>
              <a:buClr>
                <a:schemeClr val="dk1"/>
              </a:buClr>
              <a:buSzPts val="2800"/>
              <a:buChar char="•"/>
            </a:pPr>
            <a:r>
              <a:rPr lang="en-US" sz="2800"/>
              <a:t>Why types of plants grew in Jack’s garden?  How could we categorize these plants?</a:t>
            </a:r>
            <a:endParaRPr/>
          </a:p>
          <a:p>
            <a:pPr indent="-228600" lvl="1" marL="685800" rtl="0" algn="l">
              <a:lnSpc>
                <a:spcPct val="90000"/>
              </a:lnSpc>
              <a:spcBef>
                <a:spcPts val="500"/>
              </a:spcBef>
              <a:spcAft>
                <a:spcPts val="0"/>
              </a:spcAft>
              <a:buClr>
                <a:schemeClr val="dk1"/>
              </a:buClr>
              <a:buSzPts val="2800"/>
              <a:buChar char="•"/>
            </a:pPr>
            <a:r>
              <a:rPr lang="en-US" sz="2800"/>
              <a:t>How does this garden ecosystem work?</a:t>
            </a:r>
            <a:endParaRPr/>
          </a:p>
        </p:txBody>
      </p:sp>
      <p:pic>
        <p:nvPicPr>
          <p:cNvPr descr="mage result for jack's garden" id="207" name="Google Shape;207;p8"/>
          <p:cNvPicPr preferRelativeResize="0"/>
          <p:nvPr/>
        </p:nvPicPr>
        <p:blipFill rotWithShape="1">
          <a:blip r:embed="rId3">
            <a:alphaModFix/>
          </a:blip>
          <a:srcRect b="0" l="0" r="0" t="0"/>
          <a:stretch/>
        </p:blipFill>
        <p:spPr>
          <a:xfrm>
            <a:off x="6817647" y="921875"/>
            <a:ext cx="4354657" cy="41488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9"/>
          <p:cNvSpPr txBox="1"/>
          <p:nvPr>
            <p:ph idx="1" type="body"/>
          </p:nvPr>
        </p:nvSpPr>
        <p:spPr>
          <a:xfrm>
            <a:off x="332509" y="116378"/>
            <a:ext cx="6400799" cy="6741622"/>
          </a:xfrm>
          <a:prstGeom prst="rect">
            <a:avLst/>
          </a:prstGeom>
          <a:noFill/>
          <a:ln>
            <a:noFill/>
          </a:ln>
        </p:spPr>
        <p:txBody>
          <a:bodyPr anchorCtr="0" anchor="t" bIns="45700" lIns="91425" spcFirstLastPara="1" rIns="91425" wrap="square" tIns="45700">
            <a:normAutofit/>
          </a:bodyPr>
          <a:lstStyle/>
          <a:p>
            <a:pPr indent="-228600" lvl="1" marL="685800" rtl="0" algn="l">
              <a:lnSpc>
                <a:spcPct val="70000"/>
              </a:lnSpc>
              <a:spcBef>
                <a:spcPts val="0"/>
              </a:spcBef>
              <a:spcAft>
                <a:spcPts val="0"/>
              </a:spcAft>
              <a:buClr>
                <a:schemeClr val="dk1"/>
              </a:buClr>
              <a:buSzPts val="2590"/>
              <a:buChar char="•"/>
            </a:pPr>
            <a:r>
              <a:rPr lang="en-US" sz="2590"/>
              <a:t>Why did Groundhog to into his neighbor’s garden?  Was this a good decision?  Why or why not?</a:t>
            </a:r>
            <a:endParaRPr/>
          </a:p>
          <a:p>
            <a:pPr indent="-228600" lvl="1" marL="685800" rtl="0" algn="l">
              <a:lnSpc>
                <a:spcPct val="70000"/>
              </a:lnSpc>
              <a:spcBef>
                <a:spcPts val="500"/>
              </a:spcBef>
              <a:spcAft>
                <a:spcPts val="0"/>
              </a:spcAft>
              <a:buClr>
                <a:schemeClr val="dk1"/>
              </a:buClr>
              <a:buSzPts val="2590"/>
              <a:buChar char="•"/>
            </a:pPr>
            <a:r>
              <a:rPr lang="en-US" sz="2590"/>
              <a:t>What does Squirrel offer to do?</a:t>
            </a:r>
            <a:endParaRPr/>
          </a:p>
          <a:p>
            <a:pPr indent="-228600" lvl="1" marL="685800" rtl="0" algn="l">
              <a:lnSpc>
                <a:spcPct val="70000"/>
              </a:lnSpc>
              <a:spcBef>
                <a:spcPts val="500"/>
              </a:spcBef>
              <a:spcAft>
                <a:spcPts val="0"/>
              </a:spcAft>
              <a:buClr>
                <a:schemeClr val="dk1"/>
              </a:buClr>
              <a:buSzPts val="2590"/>
              <a:buChar char="•"/>
            </a:pPr>
            <a:r>
              <a:rPr lang="en-US" sz="2590"/>
              <a:t>What is the first thing they need to plant the garden?</a:t>
            </a:r>
            <a:endParaRPr/>
          </a:p>
          <a:p>
            <a:pPr indent="-228600" lvl="1" marL="685800" rtl="0" algn="l">
              <a:lnSpc>
                <a:spcPct val="70000"/>
              </a:lnSpc>
              <a:spcBef>
                <a:spcPts val="500"/>
              </a:spcBef>
              <a:spcAft>
                <a:spcPts val="0"/>
              </a:spcAft>
              <a:buClr>
                <a:schemeClr val="dk1"/>
              </a:buClr>
              <a:buSzPts val="2590"/>
              <a:buChar char="•"/>
            </a:pPr>
            <a:r>
              <a:rPr lang="en-US" sz="2590"/>
              <a:t>How do they get the seeds?</a:t>
            </a:r>
            <a:endParaRPr/>
          </a:p>
          <a:p>
            <a:pPr indent="-228600" lvl="1" marL="685800" rtl="0" algn="l">
              <a:lnSpc>
                <a:spcPct val="70000"/>
              </a:lnSpc>
              <a:spcBef>
                <a:spcPts val="500"/>
              </a:spcBef>
              <a:spcAft>
                <a:spcPts val="0"/>
              </a:spcAft>
              <a:buClr>
                <a:schemeClr val="dk1"/>
              </a:buClr>
              <a:buSzPts val="2590"/>
              <a:buChar char="•"/>
            </a:pPr>
            <a:r>
              <a:rPr lang="en-US" sz="2590"/>
              <a:t>Why did Squirrel save a few potatoes?</a:t>
            </a:r>
            <a:endParaRPr/>
          </a:p>
          <a:p>
            <a:pPr indent="-228600" lvl="1" marL="685800" rtl="0" algn="l">
              <a:lnSpc>
                <a:spcPct val="70000"/>
              </a:lnSpc>
              <a:spcBef>
                <a:spcPts val="500"/>
              </a:spcBef>
              <a:spcAft>
                <a:spcPts val="0"/>
              </a:spcAft>
              <a:buClr>
                <a:schemeClr val="dk1"/>
              </a:buClr>
              <a:buSzPts val="2590"/>
              <a:buChar char="•"/>
            </a:pPr>
            <a:r>
              <a:rPr lang="en-US" sz="2590"/>
              <a:t>What does it mean that the potatoes were sprouting?  How did Squirrel prepare the potatoes for planting?</a:t>
            </a:r>
            <a:endParaRPr/>
          </a:p>
          <a:p>
            <a:pPr indent="-228600" lvl="1" marL="685800" rtl="0" algn="l">
              <a:lnSpc>
                <a:spcPct val="70000"/>
              </a:lnSpc>
              <a:spcBef>
                <a:spcPts val="500"/>
              </a:spcBef>
              <a:spcAft>
                <a:spcPts val="0"/>
              </a:spcAft>
              <a:buClr>
                <a:schemeClr val="dk1"/>
              </a:buClr>
              <a:buSzPts val="2590"/>
              <a:buChar char="•"/>
            </a:pPr>
            <a:r>
              <a:rPr lang="en-US" sz="2590"/>
              <a:t>What steps did Squirrel and Groundhog take in planting the garden?</a:t>
            </a:r>
            <a:endParaRPr/>
          </a:p>
          <a:p>
            <a:pPr indent="-228600" lvl="1" marL="685800" rtl="0" algn="l">
              <a:lnSpc>
                <a:spcPct val="70000"/>
              </a:lnSpc>
              <a:spcBef>
                <a:spcPts val="500"/>
              </a:spcBef>
              <a:spcAft>
                <a:spcPts val="0"/>
              </a:spcAft>
              <a:buClr>
                <a:schemeClr val="dk1"/>
              </a:buClr>
              <a:buSzPts val="2590"/>
              <a:buChar char="•"/>
            </a:pPr>
            <a:r>
              <a:rPr lang="en-US" sz="2590"/>
              <a:t>Describe the ecosystem of the garden. What roles do the living and nonliving parts of the ecosystem play in the growth of the garden?</a:t>
            </a:r>
            <a:endParaRPr/>
          </a:p>
          <a:p>
            <a:pPr indent="-228600" lvl="1" marL="685800" rtl="0" algn="l">
              <a:lnSpc>
                <a:spcPct val="70000"/>
              </a:lnSpc>
              <a:spcBef>
                <a:spcPts val="500"/>
              </a:spcBef>
              <a:spcAft>
                <a:spcPts val="0"/>
              </a:spcAft>
              <a:buClr>
                <a:schemeClr val="dk1"/>
              </a:buClr>
              <a:buSzPts val="2590"/>
              <a:buChar char="•"/>
            </a:pPr>
            <a:r>
              <a:rPr lang="en-US" sz="2590"/>
              <a:t>What resources did Squirrel and Groundhog use in planting and harvesting the garden?</a:t>
            </a:r>
            <a:endParaRPr/>
          </a:p>
          <a:p>
            <a:pPr indent="-228600" lvl="1" marL="685800" rtl="0" algn="l">
              <a:lnSpc>
                <a:spcPct val="70000"/>
              </a:lnSpc>
              <a:spcBef>
                <a:spcPts val="500"/>
              </a:spcBef>
              <a:spcAft>
                <a:spcPts val="0"/>
              </a:spcAft>
              <a:buClr>
                <a:schemeClr val="dk1"/>
              </a:buClr>
              <a:buSzPts val="2590"/>
              <a:buChar char="•"/>
            </a:pPr>
            <a:r>
              <a:rPr lang="en-US" sz="2590"/>
              <a:t>What lessons did Groundhog learn?</a:t>
            </a:r>
            <a:endParaRPr/>
          </a:p>
        </p:txBody>
      </p:sp>
      <p:pic>
        <p:nvPicPr>
          <p:cNvPr descr="aperback How Groundhog's Garden Grew Book" id="213" name="Google Shape;213;p9"/>
          <p:cNvPicPr preferRelativeResize="0"/>
          <p:nvPr/>
        </p:nvPicPr>
        <p:blipFill rotWithShape="1">
          <a:blip r:embed="rId3">
            <a:alphaModFix/>
          </a:blip>
          <a:srcRect b="0" l="0" r="0" t="0"/>
          <a:stretch/>
        </p:blipFill>
        <p:spPr>
          <a:xfrm>
            <a:off x="7305154" y="660746"/>
            <a:ext cx="4199659" cy="51581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0"/>
          <p:cNvSpPr txBox="1"/>
          <p:nvPr>
            <p:ph type="title"/>
          </p:nvPr>
        </p:nvSpPr>
        <p:spPr>
          <a:xfrm>
            <a:off x="206432" y="365125"/>
            <a:ext cx="4548447" cy="7820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Informational Texts</a:t>
            </a:r>
            <a:endParaRPr/>
          </a:p>
        </p:txBody>
      </p:sp>
      <p:pic>
        <p:nvPicPr>
          <p:cNvPr id="219" name="Google Shape;219;p10"/>
          <p:cNvPicPr preferRelativeResize="0"/>
          <p:nvPr/>
        </p:nvPicPr>
        <p:blipFill rotWithShape="1">
          <a:blip r:embed="rId3">
            <a:alphaModFix/>
          </a:blip>
          <a:srcRect b="0" l="0" r="0" t="0"/>
          <a:stretch/>
        </p:blipFill>
        <p:spPr>
          <a:xfrm>
            <a:off x="8885830" y="65251"/>
            <a:ext cx="2634590" cy="3409469"/>
          </a:xfrm>
          <a:prstGeom prst="rect">
            <a:avLst/>
          </a:prstGeom>
          <a:noFill/>
          <a:ln>
            <a:noFill/>
          </a:ln>
        </p:spPr>
      </p:pic>
      <p:pic>
        <p:nvPicPr>
          <p:cNvPr id="220" name="Google Shape;220;p10"/>
          <p:cNvPicPr preferRelativeResize="0"/>
          <p:nvPr/>
        </p:nvPicPr>
        <p:blipFill rotWithShape="1">
          <a:blip r:embed="rId4">
            <a:alphaModFix/>
          </a:blip>
          <a:srcRect b="0" l="0" r="0" t="0"/>
          <a:stretch/>
        </p:blipFill>
        <p:spPr>
          <a:xfrm>
            <a:off x="343712" y="1441306"/>
            <a:ext cx="3706210" cy="5167312"/>
          </a:xfrm>
          <a:prstGeom prst="rect">
            <a:avLst/>
          </a:prstGeom>
          <a:noFill/>
          <a:ln>
            <a:noFill/>
          </a:ln>
        </p:spPr>
      </p:pic>
      <p:pic>
        <p:nvPicPr>
          <p:cNvPr id="221" name="Google Shape;221;p10"/>
          <p:cNvPicPr preferRelativeResize="0"/>
          <p:nvPr/>
        </p:nvPicPr>
        <p:blipFill rotWithShape="1">
          <a:blip r:embed="rId5">
            <a:alphaModFix/>
          </a:blip>
          <a:srcRect b="0" l="0" r="0" t="0"/>
          <a:stretch/>
        </p:blipFill>
        <p:spPr>
          <a:xfrm>
            <a:off x="4378409" y="1441306"/>
            <a:ext cx="4314793" cy="4239491"/>
          </a:xfrm>
          <a:prstGeom prst="rect">
            <a:avLst/>
          </a:prstGeom>
          <a:noFill/>
          <a:ln>
            <a:noFill/>
          </a:ln>
        </p:spPr>
      </p:pic>
      <p:pic>
        <p:nvPicPr>
          <p:cNvPr id="222" name="Google Shape;222;p10"/>
          <p:cNvPicPr preferRelativeResize="0"/>
          <p:nvPr/>
        </p:nvPicPr>
        <p:blipFill rotWithShape="1">
          <a:blip r:embed="rId6">
            <a:alphaModFix/>
          </a:blip>
          <a:srcRect b="0" l="0" r="0" t="0"/>
          <a:stretch/>
        </p:blipFill>
        <p:spPr>
          <a:xfrm>
            <a:off x="9021690" y="3624349"/>
            <a:ext cx="2498730" cy="32336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2019-07-05T16:26:13Z</dcterms:created>
  <dc:creator>Moser, Sharon</dc:creator>
</cp:coreProperties>
</file>