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44"/>
  </p:notesMasterIdLst>
  <p:sldIdLst>
    <p:sldId id="304" r:id="rId3"/>
    <p:sldId id="306" r:id="rId4"/>
    <p:sldId id="307" r:id="rId5"/>
    <p:sldId id="274" r:id="rId6"/>
    <p:sldId id="275" r:id="rId7"/>
    <p:sldId id="278" r:id="rId8"/>
    <p:sldId id="260" r:id="rId9"/>
    <p:sldId id="290" r:id="rId10"/>
    <p:sldId id="293" r:id="rId11"/>
    <p:sldId id="292" r:id="rId12"/>
    <p:sldId id="295" r:id="rId13"/>
    <p:sldId id="263" r:id="rId14"/>
    <p:sldId id="297" r:id="rId15"/>
    <p:sldId id="298" r:id="rId16"/>
    <p:sldId id="299" r:id="rId17"/>
    <p:sldId id="302" r:id="rId18"/>
    <p:sldId id="272" r:id="rId19"/>
    <p:sldId id="281" r:id="rId20"/>
    <p:sldId id="259" r:id="rId21"/>
    <p:sldId id="282" r:id="rId22"/>
    <p:sldId id="312" r:id="rId23"/>
    <p:sldId id="313" r:id="rId24"/>
    <p:sldId id="291" r:id="rId25"/>
    <p:sldId id="310" r:id="rId26"/>
    <p:sldId id="280" r:id="rId27"/>
    <p:sldId id="318" r:id="rId28"/>
    <p:sldId id="273" r:id="rId29"/>
    <p:sldId id="265" r:id="rId30"/>
    <p:sldId id="261" r:id="rId31"/>
    <p:sldId id="264" r:id="rId32"/>
    <p:sldId id="269" r:id="rId33"/>
    <p:sldId id="276" r:id="rId34"/>
    <p:sldId id="271" r:id="rId35"/>
    <p:sldId id="270" r:id="rId36"/>
    <p:sldId id="262" r:id="rId37"/>
    <p:sldId id="314" r:id="rId38"/>
    <p:sldId id="315" r:id="rId39"/>
    <p:sldId id="257" r:id="rId40"/>
    <p:sldId id="308" r:id="rId41"/>
    <p:sldId id="277" r:id="rId42"/>
    <p:sldId id="2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4660"/>
  </p:normalViewPr>
  <p:slideViewPr>
    <p:cSldViewPr snapToGrid="0">
      <p:cViewPr varScale="1">
        <p:scale>
          <a:sx n="59" d="100"/>
          <a:sy n="59" d="100"/>
        </p:scale>
        <p:origin x="9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A64DD-6AA3-44AE-8BB3-8F8356C0EAF6}" type="datetimeFigureOut">
              <a:rPr lang="en-US" smtClean="0"/>
              <a:t>7/24/2019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8473E-E43B-4B36-A8D2-4523A3348E83}" type="slidenum">
              <a:rPr lang="en-US" smtClean="0"/>
              <a:t>‹#›</a:t>
            </a:fld>
            <a:endParaRPr lang="en-US"/>
          </a:p>
        </p:txBody>
      </p:sp>
    </p:spTree>
    <p:extLst>
      <p:ext uri="{BB962C8B-B14F-4D97-AF65-F5344CB8AC3E}">
        <p14:creationId xmlns:p14="http://schemas.microsoft.com/office/powerpoint/2010/main" val="233010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r>
              <a:rPr lang="en-US" altLang="en-US"/>
              <a:t>circular economy opportunity for the U.S. market, and key barriers and opportunities to mainstreaming the circular economy in the U.S</a:t>
            </a:r>
          </a:p>
          <a:p>
            <a:pPr defTabSz="465138" eaLnBrk="1" hangingPunct="1">
              <a:spcBef>
                <a:spcPct val="0"/>
              </a:spcBef>
            </a:pPr>
            <a:endParaRPr lang="en-US" altLang="en-US"/>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FB72C7-8CC3-4373-B52D-C51227A9BD8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5243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1F8413-0D19-41C5-94E6-37FF9E4F33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0647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BB0709-6867-482A-B7AE-72CDAF4E8131}"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340821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B0709-6867-482A-B7AE-72CDAF4E8131}"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106948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B0709-6867-482A-B7AE-72CDAF4E8131}"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792636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132746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3684397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6976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2895784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720DD3-8DDA-451D-B5BE-D2AFC131EDDB}"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4244397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720DD3-8DDA-451D-B5BE-D2AFC131EDDB}"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251725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20DD3-8DDA-451D-B5BE-D2AFC131EDDB}"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976280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425260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B0709-6867-482A-B7AE-72CDAF4E8131}"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3628029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1544751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329230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4CA78-BFC1-4F6D-AE55-A7A0D54B20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458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380334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4CA78-BFC1-4F6D-AE55-A7A0D54B20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8279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FA720DD3-8DDA-451D-B5BE-D2AFC131EDDB}"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1611710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2969181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20DD3-8DDA-451D-B5BE-D2AFC131EDDB}"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4CA78-BFC1-4F6D-AE55-A7A0D54B20A1}" type="slidenum">
              <a:rPr lang="en-US" smtClean="0"/>
              <a:t>‹#›</a:t>
            </a:fld>
            <a:endParaRPr lang="en-US"/>
          </a:p>
        </p:txBody>
      </p:sp>
    </p:spTree>
    <p:extLst>
      <p:ext uri="{BB962C8B-B14F-4D97-AF65-F5344CB8AC3E}">
        <p14:creationId xmlns:p14="http://schemas.microsoft.com/office/powerpoint/2010/main" val="1572452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General Text slide">
    <p:spTree>
      <p:nvGrpSpPr>
        <p:cNvPr id="1" name=""/>
        <p:cNvGrpSpPr/>
        <p:nvPr/>
      </p:nvGrpSpPr>
      <p:grpSpPr>
        <a:xfrm>
          <a:off x="0" y="0"/>
          <a:ext cx="0" cy="0"/>
          <a:chOff x="0" y="0"/>
          <a:chExt cx="0" cy="0"/>
        </a:xfrm>
      </p:grpSpPr>
      <p:sp>
        <p:nvSpPr>
          <p:cNvPr id="5" name="Rectangle 4"/>
          <p:cNvSpPr/>
          <p:nvPr userDrawn="1"/>
        </p:nvSpPr>
        <p:spPr>
          <a:xfrm>
            <a:off x="0" y="6084888"/>
            <a:ext cx="12208933" cy="773112"/>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Helvetica Neue Light"/>
            </a:endParaRPr>
          </a:p>
        </p:txBody>
      </p:sp>
      <p:pic>
        <p:nvPicPr>
          <p:cNvPr id="6" name="Picture 7" descr="Foundation_Horiz_White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71567" y="6240464"/>
            <a:ext cx="2393951"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ctrTitle"/>
          </p:nvPr>
        </p:nvSpPr>
        <p:spPr>
          <a:xfrm>
            <a:off x="398008" y="200590"/>
            <a:ext cx="8534401" cy="868397"/>
          </a:xfrm>
          <a:prstGeom prst="rect">
            <a:avLst/>
          </a:prstGeom>
        </p:spPr>
        <p:txBody>
          <a:bodyPr anchor="t"/>
          <a:lstStyle>
            <a:lvl1pPr algn="l">
              <a:defRPr sz="2400" b="1" i="0">
                <a:solidFill>
                  <a:srgbClr val="383E4F"/>
                </a:solidFill>
                <a:latin typeface="Helvetica Neue"/>
                <a:cs typeface="Helvetica Neue"/>
              </a:defRPr>
            </a:lvl1pPr>
          </a:lstStyle>
          <a:p>
            <a:r>
              <a:rPr lang="en-US"/>
              <a:t>Click to edit Master title style</a:t>
            </a:r>
            <a:endParaRPr lang="en-US" dirty="0"/>
          </a:p>
        </p:txBody>
      </p:sp>
      <p:sp>
        <p:nvSpPr>
          <p:cNvPr id="20" name="Subtitle 2"/>
          <p:cNvSpPr>
            <a:spLocks noGrp="1"/>
          </p:cNvSpPr>
          <p:nvPr>
            <p:ph type="subTitle" idx="1"/>
          </p:nvPr>
        </p:nvSpPr>
        <p:spPr>
          <a:xfrm>
            <a:off x="397999" y="533534"/>
            <a:ext cx="85344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Text Placeholder 3"/>
          <p:cNvSpPr>
            <a:spLocks noGrp="1"/>
          </p:cNvSpPr>
          <p:nvPr>
            <p:ph type="body" sz="quarter" idx="15"/>
          </p:nvPr>
        </p:nvSpPr>
        <p:spPr>
          <a:xfrm>
            <a:off x="397944" y="1493844"/>
            <a:ext cx="11216217" cy="4168775"/>
          </a:xfrm>
          <a:prstGeom prst="rect">
            <a:avLst/>
          </a:prstGeom>
        </p:spPr>
        <p:txBody>
          <a:bodyPr/>
          <a:lstStyle>
            <a:lvl1pPr>
              <a:defRPr sz="2400" b="0" i="0">
                <a:latin typeface="Helvetica Neue Light"/>
                <a:cs typeface="Helvetica Neue Light"/>
              </a:defRPr>
            </a:lvl1pPr>
            <a:lvl2pPr>
              <a:defRPr sz="2000" b="0" i="0">
                <a:latin typeface="Helvetica Neue Light"/>
                <a:cs typeface="Helvetica Neue Light"/>
              </a:defRPr>
            </a:lvl2pPr>
            <a:lvl3pPr>
              <a:defRPr sz="1800" b="0" i="0">
                <a:latin typeface="Helvetica Neue Light"/>
                <a:cs typeface="Helvetica Neue Light"/>
              </a:defRPr>
            </a:lvl3pPr>
            <a:lvl4pPr>
              <a:defRPr sz="1600" b="0" i="0">
                <a:latin typeface="Helvetica Neue Light"/>
                <a:cs typeface="Helvetica Neue Light"/>
              </a:defRPr>
            </a:lvl4pPr>
            <a:lvl5pPr>
              <a:defRPr sz="1600" b="0" i="0">
                <a:latin typeface="Helvetica Neue Light"/>
                <a:cs typeface="Helvetica Neue Ligh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p:cNvSpPr>
            <a:spLocks noGrp="1"/>
          </p:cNvSpPr>
          <p:nvPr>
            <p:ph type="sldNum" sz="quarter" idx="16"/>
          </p:nvPr>
        </p:nvSpPr>
        <p:spPr>
          <a:xfrm>
            <a:off x="152400" y="6342064"/>
            <a:ext cx="882651" cy="346075"/>
          </a:xfrm>
        </p:spPr>
        <p:txBody>
          <a:bodyPr/>
          <a:lstStyle>
            <a:lvl1pPr algn="l" defTabSz="914400">
              <a:defRPr>
                <a:solidFill>
                  <a:srgbClr val="8A8C8E"/>
                </a:solidFill>
                <a:latin typeface="Helvetica Neue Light" pitchFamily="2" charset="0"/>
              </a:defRPr>
            </a:lvl1pPr>
          </a:lstStyle>
          <a:p>
            <a:fld id="{A810E468-480C-49EC-BA9D-5AEB6855D17C}" type="slidenum">
              <a:rPr lang="en-US" altLang="en-US"/>
              <a:pPr/>
              <a:t>‹#›</a:t>
            </a:fld>
            <a:endParaRPr lang="en-US" altLang="en-US"/>
          </a:p>
        </p:txBody>
      </p:sp>
      <p:sp>
        <p:nvSpPr>
          <p:cNvPr id="8" name="Date Placeholder 1"/>
          <p:cNvSpPr>
            <a:spLocks noGrp="1"/>
          </p:cNvSpPr>
          <p:nvPr>
            <p:ph type="dt" sz="half" idx="17"/>
          </p:nvPr>
        </p:nvSpPr>
        <p:spPr>
          <a:xfrm>
            <a:off x="1386417" y="6324601"/>
            <a:ext cx="2844800" cy="365125"/>
          </a:xfrm>
        </p:spPr>
        <p:txBody>
          <a:bodyPr/>
          <a:lstStyle>
            <a:lvl1pPr defTabSz="914400">
              <a:defRPr>
                <a:solidFill>
                  <a:srgbClr val="8A8C8E"/>
                </a:solidFill>
                <a:latin typeface="Helvetica Neue Light" pitchFamily="2" charset="0"/>
              </a:defRPr>
            </a:lvl1pPr>
          </a:lstStyle>
          <a:p>
            <a:fld id="{3B8C2B94-C8FF-47B3-B3F7-9351F5DC5017}" type="datetimeFigureOut">
              <a:rPr lang="en-US" altLang="en-US"/>
              <a:pPr/>
              <a:t>7/24/2019</a:t>
            </a:fld>
            <a:endParaRPr lang="en-US" altLang="en-US"/>
          </a:p>
        </p:txBody>
      </p:sp>
    </p:spTree>
    <p:extLst>
      <p:ext uri="{BB962C8B-B14F-4D97-AF65-F5344CB8AC3E}">
        <p14:creationId xmlns:p14="http://schemas.microsoft.com/office/powerpoint/2010/main" val="193946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2b_Standard - 1 row headline and sub title">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1582354" y="991853"/>
            <a:ext cx="9925663" cy="466725"/>
          </a:xfrm>
        </p:spPr>
        <p:txBody>
          <a:bodyPr>
            <a:noAutofit/>
          </a:bodyPr>
          <a:lstStyle>
            <a:lvl1pPr>
              <a:lnSpc>
                <a:spcPts val="2400"/>
              </a:lnSpc>
              <a:buNone/>
              <a:defRPr>
                <a:solidFill>
                  <a:schemeClr val="tx2"/>
                </a:solidFill>
              </a:defRPr>
            </a:lvl1pPr>
          </a:lstStyle>
          <a:p>
            <a:pPr lvl="0"/>
            <a:r>
              <a:rPr lang="en-US"/>
              <a:t>Click to edit Master text styles</a:t>
            </a:r>
          </a:p>
        </p:txBody>
      </p:sp>
      <p:sp>
        <p:nvSpPr>
          <p:cNvPr id="8" name="Title Placeholder 1"/>
          <p:cNvSpPr>
            <a:spLocks noGrp="1"/>
          </p:cNvSpPr>
          <p:nvPr>
            <p:ph type="title"/>
          </p:nvPr>
        </p:nvSpPr>
        <p:spPr>
          <a:xfrm>
            <a:off x="1581091" y="457370"/>
            <a:ext cx="9925663" cy="453495"/>
          </a:xfrm>
          <a:prstGeom prst="rect">
            <a:avLst/>
          </a:prstGeom>
        </p:spPr>
        <p:txBody>
          <a:bodyPr lIns="91427" tIns="45713" rIns="91427" bIns="45713" rtlCol="0">
            <a:noAutofit/>
          </a:bodyPr>
          <a:lstStyle/>
          <a:p>
            <a:r>
              <a:rPr lang="en-US"/>
              <a:t>Click to edit Master title style</a:t>
            </a:r>
            <a:endParaRPr lang="en-GB" dirty="0"/>
          </a:p>
        </p:txBody>
      </p:sp>
      <p:sp>
        <p:nvSpPr>
          <p:cNvPr id="4" name="Date Placeholder 3"/>
          <p:cNvSpPr>
            <a:spLocks noGrp="1"/>
          </p:cNvSpPr>
          <p:nvPr>
            <p:ph type="dt" sz="half" idx="14"/>
          </p:nvPr>
        </p:nvSpPr>
        <p:spPr/>
        <p:txBody>
          <a:bodyPr/>
          <a:lstStyle>
            <a:lvl1pPr>
              <a:defRPr/>
            </a:lvl1pPr>
          </a:lstStyle>
          <a:p>
            <a:pPr>
              <a:defRPr/>
            </a:pPr>
            <a:r>
              <a:rPr lang="en-US"/>
              <a:t>Initials/YYYY-MM-DD</a:t>
            </a:r>
            <a:endParaRPr/>
          </a:p>
        </p:txBody>
      </p:sp>
      <p:sp>
        <p:nvSpPr>
          <p:cNvPr id="5" name="Footer Placeholder 4"/>
          <p:cNvSpPr>
            <a:spLocks noGrp="1"/>
          </p:cNvSpPr>
          <p:nvPr>
            <p:ph type="ftr" sz="quarter" idx="15"/>
          </p:nvPr>
        </p:nvSpPr>
        <p:spPr/>
        <p:txBody>
          <a:bodyPr/>
          <a:lstStyle>
            <a:lvl1pPr>
              <a:defRPr/>
            </a:lvl1pPr>
          </a:lstStyle>
          <a:p>
            <a:pPr>
              <a:defRPr/>
            </a:pPr>
            <a:r>
              <a:rPr lang="en-GB"/>
              <a:t>Security Level</a:t>
            </a:r>
          </a:p>
        </p:txBody>
      </p:sp>
      <p:sp>
        <p:nvSpPr>
          <p:cNvPr id="6" name="Slide Number Placeholder 5"/>
          <p:cNvSpPr>
            <a:spLocks noGrp="1"/>
          </p:cNvSpPr>
          <p:nvPr>
            <p:ph type="sldNum" sz="quarter" idx="16"/>
          </p:nvPr>
        </p:nvSpPr>
        <p:spPr/>
        <p:txBody>
          <a:bodyPr/>
          <a:lstStyle>
            <a:lvl1pPr>
              <a:defRPr/>
            </a:lvl1pPr>
          </a:lstStyle>
          <a:p>
            <a:r>
              <a:rPr lang="en-GB" altLang="en-US"/>
              <a:t>/ </a:t>
            </a:r>
            <a:fld id="{8C1A63FA-9B26-4713-BDA0-403C7A362120}" type="slidenum">
              <a:rPr lang="en-GB" altLang="en-US"/>
              <a:pPr/>
              <a:t>‹#›</a:t>
            </a:fld>
            <a:endParaRPr lang="en-GB" altLang="en-US"/>
          </a:p>
        </p:txBody>
      </p:sp>
    </p:spTree>
    <p:extLst>
      <p:ext uri="{BB962C8B-B14F-4D97-AF65-F5344CB8AC3E}">
        <p14:creationId xmlns:p14="http://schemas.microsoft.com/office/powerpoint/2010/main" val="239099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BB0709-6867-482A-B7AE-72CDAF4E8131}"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372099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General Text slide">
    <p:spTree>
      <p:nvGrpSpPr>
        <p:cNvPr id="1" name=""/>
        <p:cNvGrpSpPr/>
        <p:nvPr/>
      </p:nvGrpSpPr>
      <p:grpSpPr>
        <a:xfrm>
          <a:off x="0" y="0"/>
          <a:ext cx="0" cy="0"/>
          <a:chOff x="0" y="0"/>
          <a:chExt cx="0" cy="0"/>
        </a:xfrm>
      </p:grpSpPr>
      <p:sp>
        <p:nvSpPr>
          <p:cNvPr id="5" name="Rectangle 4"/>
          <p:cNvSpPr/>
          <p:nvPr userDrawn="1"/>
        </p:nvSpPr>
        <p:spPr>
          <a:xfrm>
            <a:off x="0" y="6084888"/>
            <a:ext cx="12208933" cy="773112"/>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white"/>
              </a:solidFill>
              <a:latin typeface="Helvetica Neue Light"/>
            </a:endParaRPr>
          </a:p>
        </p:txBody>
      </p:sp>
      <p:pic>
        <p:nvPicPr>
          <p:cNvPr id="6" name="Picture 7" descr="Foundation_Horiz_White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71567" y="6240464"/>
            <a:ext cx="2393951"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ctrTitle"/>
          </p:nvPr>
        </p:nvSpPr>
        <p:spPr>
          <a:xfrm>
            <a:off x="398008" y="200590"/>
            <a:ext cx="8534401" cy="868397"/>
          </a:xfrm>
          <a:prstGeom prst="rect">
            <a:avLst/>
          </a:prstGeom>
        </p:spPr>
        <p:txBody>
          <a:bodyPr anchor="t"/>
          <a:lstStyle>
            <a:lvl1pPr algn="l">
              <a:defRPr sz="2400" b="1" i="0">
                <a:solidFill>
                  <a:srgbClr val="383E4F"/>
                </a:solidFill>
                <a:latin typeface="Helvetica Neue"/>
                <a:cs typeface="Helvetica Neue"/>
              </a:defRPr>
            </a:lvl1pPr>
          </a:lstStyle>
          <a:p>
            <a:r>
              <a:rPr lang="en-US"/>
              <a:t>Click to edit Master title style</a:t>
            </a:r>
            <a:endParaRPr lang="en-US" dirty="0"/>
          </a:p>
        </p:txBody>
      </p:sp>
      <p:sp>
        <p:nvSpPr>
          <p:cNvPr id="20" name="Subtitle 2"/>
          <p:cNvSpPr>
            <a:spLocks noGrp="1"/>
          </p:cNvSpPr>
          <p:nvPr>
            <p:ph type="subTitle" idx="1"/>
          </p:nvPr>
        </p:nvSpPr>
        <p:spPr>
          <a:xfrm>
            <a:off x="397999" y="533534"/>
            <a:ext cx="85344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Text Placeholder 3"/>
          <p:cNvSpPr>
            <a:spLocks noGrp="1"/>
          </p:cNvSpPr>
          <p:nvPr>
            <p:ph type="body" sz="quarter" idx="15"/>
          </p:nvPr>
        </p:nvSpPr>
        <p:spPr>
          <a:xfrm>
            <a:off x="397944" y="1493844"/>
            <a:ext cx="11216217" cy="4168775"/>
          </a:xfrm>
          <a:prstGeom prst="rect">
            <a:avLst/>
          </a:prstGeom>
        </p:spPr>
        <p:txBody>
          <a:bodyPr/>
          <a:lstStyle>
            <a:lvl1pPr>
              <a:defRPr sz="2400" b="0" i="0">
                <a:latin typeface="Helvetica Neue Light"/>
                <a:cs typeface="Helvetica Neue Light"/>
              </a:defRPr>
            </a:lvl1pPr>
            <a:lvl2pPr>
              <a:defRPr sz="2000" b="0" i="0">
                <a:latin typeface="Helvetica Neue Light"/>
                <a:cs typeface="Helvetica Neue Light"/>
              </a:defRPr>
            </a:lvl2pPr>
            <a:lvl3pPr>
              <a:defRPr sz="1800" b="0" i="0">
                <a:latin typeface="Helvetica Neue Light"/>
                <a:cs typeface="Helvetica Neue Light"/>
              </a:defRPr>
            </a:lvl3pPr>
            <a:lvl4pPr>
              <a:defRPr sz="1600" b="0" i="0">
                <a:latin typeface="Helvetica Neue Light"/>
                <a:cs typeface="Helvetica Neue Light"/>
              </a:defRPr>
            </a:lvl4pPr>
            <a:lvl5pPr>
              <a:defRPr sz="1600" b="0" i="0">
                <a:latin typeface="Helvetica Neue Light"/>
                <a:cs typeface="Helvetica Neue Ligh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p:cNvSpPr>
            <a:spLocks noGrp="1"/>
          </p:cNvSpPr>
          <p:nvPr>
            <p:ph type="sldNum" sz="quarter" idx="16"/>
          </p:nvPr>
        </p:nvSpPr>
        <p:spPr>
          <a:xfrm>
            <a:off x="152400" y="6342064"/>
            <a:ext cx="882651" cy="346075"/>
          </a:xfrm>
        </p:spPr>
        <p:txBody>
          <a:bodyPr/>
          <a:lstStyle>
            <a:lvl1pPr algn="l" defTabSz="914400">
              <a:defRPr>
                <a:solidFill>
                  <a:srgbClr val="8A8C8E"/>
                </a:solidFill>
                <a:latin typeface="Helvetica Neue Light" pitchFamily="2" charset="0"/>
              </a:defRPr>
            </a:lvl1pPr>
          </a:lstStyle>
          <a:p>
            <a:fld id="{A810E468-480C-49EC-BA9D-5AEB6855D17C}" type="slidenum">
              <a:rPr lang="en-US" altLang="en-US"/>
              <a:pPr/>
              <a:t>‹#›</a:t>
            </a:fld>
            <a:endParaRPr lang="en-US" altLang="en-US"/>
          </a:p>
        </p:txBody>
      </p:sp>
      <p:sp>
        <p:nvSpPr>
          <p:cNvPr id="8" name="Date Placeholder 1"/>
          <p:cNvSpPr>
            <a:spLocks noGrp="1"/>
          </p:cNvSpPr>
          <p:nvPr>
            <p:ph type="dt" sz="half" idx="17"/>
          </p:nvPr>
        </p:nvSpPr>
        <p:spPr>
          <a:xfrm>
            <a:off x="1386417" y="6324601"/>
            <a:ext cx="2844800" cy="365125"/>
          </a:xfrm>
        </p:spPr>
        <p:txBody>
          <a:bodyPr/>
          <a:lstStyle>
            <a:lvl1pPr defTabSz="914400">
              <a:defRPr>
                <a:solidFill>
                  <a:srgbClr val="8A8C8E"/>
                </a:solidFill>
                <a:latin typeface="Helvetica Neue Light" pitchFamily="2" charset="0"/>
              </a:defRPr>
            </a:lvl1pPr>
          </a:lstStyle>
          <a:p>
            <a:fld id="{3B8C2B94-C8FF-47B3-B3F7-9351F5DC5017}" type="datetimeFigureOut">
              <a:rPr lang="en-US" altLang="en-US"/>
              <a:pPr/>
              <a:t>7/24/2019</a:t>
            </a:fld>
            <a:endParaRPr lang="en-US" altLang="en-US"/>
          </a:p>
        </p:txBody>
      </p:sp>
    </p:spTree>
    <p:extLst>
      <p:ext uri="{BB962C8B-B14F-4D97-AF65-F5344CB8AC3E}">
        <p14:creationId xmlns:p14="http://schemas.microsoft.com/office/powerpoint/2010/main" val="45014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2b_Standard - 1 row headline and sub title">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1582354" y="991853"/>
            <a:ext cx="9925663" cy="466725"/>
          </a:xfrm>
        </p:spPr>
        <p:txBody>
          <a:bodyPr>
            <a:noAutofit/>
          </a:bodyPr>
          <a:lstStyle>
            <a:lvl1pPr>
              <a:lnSpc>
                <a:spcPts val="2400"/>
              </a:lnSpc>
              <a:buNone/>
              <a:defRPr>
                <a:solidFill>
                  <a:schemeClr val="tx2"/>
                </a:solidFill>
              </a:defRPr>
            </a:lvl1pPr>
          </a:lstStyle>
          <a:p>
            <a:pPr lvl="0"/>
            <a:r>
              <a:rPr lang="en-US"/>
              <a:t>Click to edit Master text styles</a:t>
            </a:r>
          </a:p>
        </p:txBody>
      </p:sp>
      <p:sp>
        <p:nvSpPr>
          <p:cNvPr id="8" name="Title Placeholder 1"/>
          <p:cNvSpPr>
            <a:spLocks noGrp="1"/>
          </p:cNvSpPr>
          <p:nvPr>
            <p:ph type="title"/>
          </p:nvPr>
        </p:nvSpPr>
        <p:spPr>
          <a:xfrm>
            <a:off x="1581091" y="457370"/>
            <a:ext cx="9925663" cy="453495"/>
          </a:xfrm>
          <a:prstGeom prst="rect">
            <a:avLst/>
          </a:prstGeom>
        </p:spPr>
        <p:txBody>
          <a:bodyPr lIns="91427" tIns="45713" rIns="91427" bIns="45713" rtlCol="0">
            <a:noAutofit/>
          </a:bodyPr>
          <a:lstStyle/>
          <a:p>
            <a:r>
              <a:rPr lang="en-US"/>
              <a:t>Click to edit Master title style</a:t>
            </a:r>
            <a:endParaRPr lang="en-GB" dirty="0"/>
          </a:p>
        </p:txBody>
      </p:sp>
      <p:sp>
        <p:nvSpPr>
          <p:cNvPr id="4" name="Date Placeholder 3"/>
          <p:cNvSpPr>
            <a:spLocks noGrp="1"/>
          </p:cNvSpPr>
          <p:nvPr>
            <p:ph type="dt" sz="half" idx="14"/>
          </p:nvPr>
        </p:nvSpPr>
        <p:spPr/>
        <p:txBody>
          <a:bodyPr/>
          <a:lstStyle>
            <a:lvl1pPr>
              <a:defRPr/>
            </a:lvl1pPr>
          </a:lstStyle>
          <a:p>
            <a:pPr>
              <a:defRPr/>
            </a:pPr>
            <a:r>
              <a:rPr lang="en-US"/>
              <a:t>Initials/YYYY-MM-DD</a:t>
            </a:r>
            <a:endParaRPr/>
          </a:p>
        </p:txBody>
      </p:sp>
      <p:sp>
        <p:nvSpPr>
          <p:cNvPr id="5" name="Footer Placeholder 4"/>
          <p:cNvSpPr>
            <a:spLocks noGrp="1"/>
          </p:cNvSpPr>
          <p:nvPr>
            <p:ph type="ftr" sz="quarter" idx="15"/>
          </p:nvPr>
        </p:nvSpPr>
        <p:spPr/>
        <p:txBody>
          <a:bodyPr/>
          <a:lstStyle>
            <a:lvl1pPr>
              <a:defRPr/>
            </a:lvl1pPr>
          </a:lstStyle>
          <a:p>
            <a:pPr>
              <a:defRPr/>
            </a:pPr>
            <a:r>
              <a:rPr lang="en-GB"/>
              <a:t>Security Level</a:t>
            </a:r>
          </a:p>
        </p:txBody>
      </p:sp>
      <p:sp>
        <p:nvSpPr>
          <p:cNvPr id="6" name="Slide Number Placeholder 5"/>
          <p:cNvSpPr>
            <a:spLocks noGrp="1"/>
          </p:cNvSpPr>
          <p:nvPr>
            <p:ph type="sldNum" sz="quarter" idx="16"/>
          </p:nvPr>
        </p:nvSpPr>
        <p:spPr/>
        <p:txBody>
          <a:bodyPr/>
          <a:lstStyle>
            <a:lvl1pPr>
              <a:defRPr/>
            </a:lvl1pPr>
          </a:lstStyle>
          <a:p>
            <a:r>
              <a:rPr lang="en-GB" altLang="en-US"/>
              <a:t>/ </a:t>
            </a:r>
            <a:fld id="{8C1A63FA-9B26-4713-BDA0-403C7A362120}" type="slidenum">
              <a:rPr lang="en-GB" altLang="en-US"/>
              <a:pPr/>
              <a:t>‹#›</a:t>
            </a:fld>
            <a:endParaRPr lang="en-GB" altLang="en-US"/>
          </a:p>
        </p:txBody>
      </p:sp>
    </p:spTree>
    <p:extLst>
      <p:ext uri="{BB962C8B-B14F-4D97-AF65-F5344CB8AC3E}">
        <p14:creationId xmlns:p14="http://schemas.microsoft.com/office/powerpoint/2010/main" val="149501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BB0709-6867-482A-B7AE-72CDAF4E8131}"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419524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BB0709-6867-482A-B7AE-72CDAF4E8131}"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110736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BB0709-6867-482A-B7AE-72CDAF4E8131}"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253064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B0709-6867-482A-B7AE-72CDAF4E8131}"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168717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B0709-6867-482A-B7AE-72CDAF4E8131}"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72747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B0709-6867-482A-B7AE-72CDAF4E8131}"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37074-6CD0-4BAC-8CE3-980F7A9E94BF}" type="slidenum">
              <a:rPr lang="en-US" smtClean="0"/>
              <a:t>‹#›</a:t>
            </a:fld>
            <a:endParaRPr lang="en-US"/>
          </a:p>
        </p:txBody>
      </p:sp>
    </p:spTree>
    <p:extLst>
      <p:ext uri="{BB962C8B-B14F-4D97-AF65-F5344CB8AC3E}">
        <p14:creationId xmlns:p14="http://schemas.microsoft.com/office/powerpoint/2010/main" val="363057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B0709-6867-482A-B7AE-72CDAF4E8131}" type="datetimeFigureOut">
              <a:rPr lang="en-US" smtClean="0"/>
              <a:t>7/24/2019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37074-6CD0-4BAC-8CE3-980F7A9E94BF}" type="slidenum">
              <a:rPr lang="en-US" smtClean="0"/>
              <a:t>‹#›</a:t>
            </a:fld>
            <a:endParaRPr lang="en-US"/>
          </a:p>
        </p:txBody>
      </p:sp>
    </p:spTree>
    <p:extLst>
      <p:ext uri="{BB962C8B-B14F-4D97-AF65-F5344CB8AC3E}">
        <p14:creationId xmlns:p14="http://schemas.microsoft.com/office/powerpoint/2010/main" val="461473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3BB0709-6867-482A-B7AE-72CDAF4E8131}" type="datetimeFigureOut">
              <a:rPr lang="en-US" smtClean="0"/>
              <a:t>7/24/2019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F837074-6CD0-4BAC-8CE3-980F7A9E94BF}" type="slidenum">
              <a:rPr lang="en-US" smtClean="0"/>
              <a:t>‹#›</a:t>
            </a:fld>
            <a:endParaRPr lang="en-US"/>
          </a:p>
        </p:txBody>
      </p:sp>
    </p:spTree>
    <p:extLst>
      <p:ext uri="{BB962C8B-B14F-4D97-AF65-F5344CB8AC3E}">
        <p14:creationId xmlns:p14="http://schemas.microsoft.com/office/powerpoint/2010/main" val="26615857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77" r:id="rId17"/>
    <p:sldLayoutId id="2147483679" r:id="rId18"/>
    <p:sldLayoutId id="2147483714" r:id="rId19"/>
    <p:sldLayoutId id="2147483716" r:id="rId20"/>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video" Target="https://www.youtube.com/embed/9GorqroigqM?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5577" y="-17590"/>
            <a:ext cx="7715541" cy="5371532"/>
          </a:xfrm>
          <a:prstGeom prst="rect">
            <a:avLst/>
          </a:prstGeom>
        </p:spPr>
      </p:pic>
      <p:sp>
        <p:nvSpPr>
          <p:cNvPr id="2" name="Title 1"/>
          <p:cNvSpPr>
            <a:spLocks noGrp="1"/>
          </p:cNvSpPr>
          <p:nvPr>
            <p:ph type="ctrTitle"/>
          </p:nvPr>
        </p:nvSpPr>
        <p:spPr>
          <a:xfrm>
            <a:off x="1173259" y="5292504"/>
            <a:ext cx="11347704" cy="932688"/>
          </a:xfrm>
        </p:spPr>
        <p:txBody>
          <a:bodyPr>
            <a:noAutofit/>
          </a:bodyPr>
          <a:lstStyle/>
          <a:p>
            <a:r>
              <a:rPr lang="en-US" sz="2400" dirty="0"/>
              <a:t>SUSTAINABILITY SUPERHEROES IMAGINE THE POSSIBILITIES OF A WORLD WITHOUT WASTE THROUGH THE CIRCULAR ECONOMY</a:t>
            </a:r>
          </a:p>
        </p:txBody>
      </p:sp>
      <p:sp>
        <p:nvSpPr>
          <p:cNvPr id="3" name="Subtitle 2"/>
          <p:cNvSpPr>
            <a:spLocks noGrp="1"/>
          </p:cNvSpPr>
          <p:nvPr>
            <p:ph type="subTitle" idx="1"/>
          </p:nvPr>
        </p:nvSpPr>
        <p:spPr>
          <a:xfrm>
            <a:off x="7406640" y="6163754"/>
            <a:ext cx="8619744" cy="694246"/>
          </a:xfrm>
        </p:spPr>
        <p:txBody>
          <a:bodyPr>
            <a:normAutofit fontScale="92500" lnSpcReduction="10000"/>
          </a:bodyPr>
          <a:lstStyle/>
          <a:p>
            <a:r>
              <a:rPr lang="en-US" dirty="0"/>
              <a:t>Presented by: Dr. Heather </a:t>
            </a:r>
            <a:r>
              <a:rPr lang="en-US" dirty="0" err="1"/>
              <a:t>Rothrock</a:t>
            </a:r>
            <a:endParaRPr lang="en-US" dirty="0"/>
          </a:p>
          <a:p>
            <a:r>
              <a:rPr lang="en-US" dirty="0"/>
              <a:t>July 25, 2019</a:t>
            </a:r>
          </a:p>
        </p:txBody>
      </p:sp>
    </p:spTree>
    <p:extLst>
      <p:ext uri="{BB962C8B-B14F-4D97-AF65-F5344CB8AC3E}">
        <p14:creationId xmlns:p14="http://schemas.microsoft.com/office/powerpoint/2010/main" val="368060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B656-0911-4213-9C55-8D735A0AE697}"/>
              </a:ext>
            </a:extLst>
          </p:cNvPr>
          <p:cNvSpPr>
            <a:spLocks noGrp="1"/>
          </p:cNvSpPr>
          <p:nvPr>
            <p:ph type="title"/>
          </p:nvPr>
        </p:nvSpPr>
        <p:spPr/>
        <p:txBody>
          <a:bodyPr/>
          <a:lstStyle/>
          <a:p>
            <a:r>
              <a:rPr lang="en-US" dirty="0"/>
              <a:t>Systems thinking approach</a:t>
            </a:r>
          </a:p>
        </p:txBody>
      </p:sp>
      <p:sp>
        <p:nvSpPr>
          <p:cNvPr id="3" name="Content Placeholder 2">
            <a:extLst>
              <a:ext uri="{FF2B5EF4-FFF2-40B4-BE49-F238E27FC236}">
                <a16:creationId xmlns:a16="http://schemas.microsoft.com/office/drawing/2014/main" id="{E2DF7D05-4397-4E4C-890C-C9C7EEC0AAC0}"/>
              </a:ext>
            </a:extLst>
          </p:cNvPr>
          <p:cNvSpPr>
            <a:spLocks noGrp="1"/>
          </p:cNvSpPr>
          <p:nvPr>
            <p:ph sz="half" idx="1"/>
          </p:nvPr>
        </p:nvSpPr>
        <p:spPr/>
        <p:txBody>
          <a:bodyPr>
            <a:normAutofit/>
          </a:bodyPr>
          <a:lstStyle/>
          <a:p>
            <a:r>
              <a:rPr lang="en-US" b="1" dirty="0"/>
              <a:t>Biological cycle</a:t>
            </a:r>
          </a:p>
          <a:p>
            <a:pPr lvl="1"/>
            <a:r>
              <a:rPr lang="en-US" dirty="0"/>
              <a:t>How can our waste build capital rather than reduce it?</a:t>
            </a:r>
          </a:p>
          <a:p>
            <a:pPr lvl="1"/>
            <a:r>
              <a:rPr lang="en-US" dirty="0"/>
              <a:t>By rethinking and redesigning products and components and the packaging they come in= compostable materials that help grow more stuff.</a:t>
            </a:r>
          </a:p>
        </p:txBody>
      </p:sp>
      <p:sp>
        <p:nvSpPr>
          <p:cNvPr id="4" name="Content Placeholder 3">
            <a:extLst>
              <a:ext uri="{FF2B5EF4-FFF2-40B4-BE49-F238E27FC236}">
                <a16:creationId xmlns:a16="http://schemas.microsoft.com/office/drawing/2014/main" id="{4D805E73-2DBE-4CA0-8C40-14C672095CF5}"/>
              </a:ext>
            </a:extLst>
          </p:cNvPr>
          <p:cNvSpPr>
            <a:spLocks noGrp="1"/>
          </p:cNvSpPr>
          <p:nvPr>
            <p:ph sz="half" idx="2"/>
          </p:nvPr>
        </p:nvSpPr>
        <p:spPr/>
        <p:txBody>
          <a:bodyPr>
            <a:normAutofit/>
          </a:bodyPr>
          <a:lstStyle/>
          <a:p>
            <a:r>
              <a:rPr lang="en-US" b="1" dirty="0"/>
              <a:t>Technical/Material cycle</a:t>
            </a:r>
          </a:p>
          <a:p>
            <a:pPr lvl="1"/>
            <a:r>
              <a:rPr lang="en-US" dirty="0"/>
              <a:t>products and components are designed to be disassembled and regenerated.</a:t>
            </a:r>
          </a:p>
          <a:p>
            <a:pPr lvl="1"/>
            <a:r>
              <a:rPr lang="en-US" dirty="0"/>
              <a:t>One solution may be to rethink the way we view ownership.</a:t>
            </a:r>
          </a:p>
          <a:p>
            <a:pPr lvl="1"/>
            <a:r>
              <a:rPr lang="en-US" dirty="0"/>
              <a:t>What if we never actually owned our technologies, we simply licensed them from their manufacturers?</a:t>
            </a:r>
          </a:p>
          <a:p>
            <a:pPr lvl="1"/>
            <a:r>
              <a:rPr lang="en-US" dirty="0"/>
              <a:t>Eventually returned to manufacturer for recycling/reuse</a:t>
            </a:r>
          </a:p>
          <a:p>
            <a:endParaRPr lang="en-US" dirty="0"/>
          </a:p>
        </p:txBody>
      </p:sp>
      <p:pic>
        <p:nvPicPr>
          <p:cNvPr id="5" name="Picture 4"/>
          <p:cNvPicPr>
            <a:picLocks noChangeAspect="1"/>
          </p:cNvPicPr>
          <p:nvPr/>
        </p:nvPicPr>
        <p:blipFill>
          <a:blip r:embed="rId2"/>
          <a:stretch>
            <a:fillRect/>
          </a:stretch>
        </p:blipFill>
        <p:spPr>
          <a:xfrm>
            <a:off x="990151" y="4899565"/>
            <a:ext cx="5182049" cy="1774090"/>
          </a:xfrm>
          <a:prstGeom prst="rect">
            <a:avLst/>
          </a:prstGeom>
        </p:spPr>
      </p:pic>
    </p:spTree>
    <p:extLst>
      <p:ext uri="{BB962C8B-B14F-4D97-AF65-F5344CB8AC3E}">
        <p14:creationId xmlns:p14="http://schemas.microsoft.com/office/powerpoint/2010/main" val="249119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CD05-9441-4192-80C2-E73AE14950BC}"/>
              </a:ext>
            </a:extLst>
          </p:cNvPr>
          <p:cNvSpPr>
            <a:spLocks noGrp="1"/>
          </p:cNvSpPr>
          <p:nvPr>
            <p:ph type="title"/>
          </p:nvPr>
        </p:nvSpPr>
        <p:spPr/>
        <p:txBody>
          <a:bodyPr/>
          <a:lstStyle/>
          <a:p>
            <a:r>
              <a:rPr lang="en-US" dirty="0"/>
              <a:t>Circular economy</a:t>
            </a:r>
          </a:p>
        </p:txBody>
      </p:sp>
      <p:sp>
        <p:nvSpPr>
          <p:cNvPr id="3" name="Content Placeholder 2">
            <a:extLst>
              <a:ext uri="{FF2B5EF4-FFF2-40B4-BE49-F238E27FC236}">
                <a16:creationId xmlns:a16="http://schemas.microsoft.com/office/drawing/2014/main" id="{24C0877D-B040-44B3-A182-962CE720BA81}"/>
              </a:ext>
            </a:extLst>
          </p:cNvPr>
          <p:cNvSpPr>
            <a:spLocks noGrp="1"/>
          </p:cNvSpPr>
          <p:nvPr>
            <p:ph sz="half" idx="1"/>
          </p:nvPr>
        </p:nvSpPr>
        <p:spPr/>
        <p:txBody>
          <a:bodyPr>
            <a:normAutofit/>
          </a:bodyPr>
          <a:lstStyle/>
          <a:p>
            <a:r>
              <a:rPr lang="en-US" dirty="0"/>
              <a:t>Technical materials being reused, biological parts increasing agricultural value.</a:t>
            </a:r>
          </a:p>
          <a:p>
            <a:r>
              <a:rPr lang="en-US" dirty="0"/>
              <a:t>Renewable energy</a:t>
            </a:r>
          </a:p>
          <a:p>
            <a:r>
              <a:rPr lang="en-US" dirty="0"/>
              <a:t>Long-term resiliency </a:t>
            </a:r>
          </a:p>
          <a:p>
            <a:r>
              <a:rPr lang="en-US" dirty="0"/>
              <a:t>Big picture: interconnecting companies that form our infrastructure and economy coming together. </a:t>
            </a:r>
          </a:p>
        </p:txBody>
      </p:sp>
      <p:pic>
        <p:nvPicPr>
          <p:cNvPr id="5" name="Content Placeholder 4"/>
          <p:cNvPicPr>
            <a:picLocks noGrp="1" noChangeAspect="1"/>
          </p:cNvPicPr>
          <p:nvPr>
            <p:ph sz="half" idx="2"/>
          </p:nvPr>
        </p:nvPicPr>
        <p:blipFill>
          <a:blip r:embed="rId2"/>
          <a:stretch>
            <a:fillRect/>
          </a:stretch>
        </p:blipFill>
        <p:spPr>
          <a:xfrm>
            <a:off x="5566272" y="2396212"/>
            <a:ext cx="6420328" cy="3210164"/>
          </a:xfrm>
          <a:prstGeom prst="rect">
            <a:avLst/>
          </a:prstGeom>
        </p:spPr>
      </p:pic>
      <p:sp>
        <p:nvSpPr>
          <p:cNvPr id="6" name="Rectangle 5"/>
          <p:cNvSpPr/>
          <p:nvPr/>
        </p:nvSpPr>
        <p:spPr>
          <a:xfrm>
            <a:off x="6019800" y="5606376"/>
            <a:ext cx="6096000" cy="215444"/>
          </a:xfrm>
          <a:prstGeom prst="rect">
            <a:avLst/>
          </a:prstGeom>
        </p:spPr>
        <p:txBody>
          <a:bodyPr>
            <a:spAutoFit/>
          </a:bodyPr>
          <a:lstStyle/>
          <a:p>
            <a:r>
              <a:rPr lang="en-US" sz="800" dirty="0"/>
              <a:t>https://iecetech.org/Technical-Committees/2019-03/How-can-IEC-shape-the-circular-economy</a:t>
            </a:r>
          </a:p>
        </p:txBody>
      </p:sp>
    </p:spTree>
    <p:extLst>
      <p:ext uri="{BB962C8B-B14F-4D97-AF65-F5344CB8AC3E}">
        <p14:creationId xmlns:p14="http://schemas.microsoft.com/office/powerpoint/2010/main" val="339166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685926" y="6273800"/>
            <a:ext cx="8412163" cy="312738"/>
          </a:xfrm>
        </p:spPr>
        <p:txBody>
          <a:bodyPr rtlCol="0">
            <a:normAutofit fontScale="90000"/>
          </a:bodyPr>
          <a:lstStyle/>
          <a:p>
            <a:pPr>
              <a:defRPr/>
            </a:pPr>
            <a:r>
              <a:rPr lang="en-US" sz="2000" dirty="0">
                <a:solidFill>
                  <a:srgbClr val="FFFFFF"/>
                </a:solidFill>
              </a:rPr>
              <a:t>THE USA OPPORTUNITY AND CHALLENGE</a:t>
            </a:r>
          </a:p>
        </p:txBody>
      </p:sp>
      <p:pic>
        <p:nvPicPr>
          <p:cNvPr id="67586" name="Picture 5"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60364"/>
            <a:ext cx="4686301"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6" descr="Rooftop-Gardening-NYC-Beir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333376"/>
            <a:ext cx="4494212"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8" descr="TMD_1-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05201"/>
            <a:ext cx="4484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1550" y="2984500"/>
            <a:ext cx="431165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25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0001-4B07-4CB0-89BA-3F623857F303}"/>
              </a:ext>
            </a:extLst>
          </p:cNvPr>
          <p:cNvSpPr>
            <a:spLocks noGrp="1"/>
          </p:cNvSpPr>
          <p:nvPr>
            <p:ph type="title"/>
          </p:nvPr>
        </p:nvSpPr>
        <p:spPr/>
        <p:txBody>
          <a:bodyPr>
            <a:normAutofit fontScale="90000"/>
          </a:bodyPr>
          <a:lstStyle/>
          <a:p>
            <a:r>
              <a:rPr lang="en-US" dirty="0"/>
              <a:t>Principles of a circular economy:</a:t>
            </a:r>
            <a:br>
              <a:rPr lang="en-US" dirty="0"/>
            </a:br>
            <a:r>
              <a:rPr lang="en-US" dirty="0"/>
              <a:t>1. Waste = Food</a:t>
            </a:r>
            <a:br>
              <a:rPr lang="en-US" dirty="0"/>
            </a:br>
            <a:endParaRPr lang="en-US" dirty="0"/>
          </a:p>
        </p:txBody>
      </p:sp>
      <p:pic>
        <p:nvPicPr>
          <p:cNvPr id="9" name="Content Placeholder 8"/>
          <p:cNvPicPr>
            <a:picLocks noGrp="1" noChangeAspect="1"/>
          </p:cNvPicPr>
          <p:nvPr>
            <p:ph sz="half" idx="1"/>
          </p:nvPr>
        </p:nvPicPr>
        <p:blipFill>
          <a:blip r:embed="rId2"/>
          <a:stretch>
            <a:fillRect/>
          </a:stretch>
        </p:blipFill>
        <p:spPr>
          <a:xfrm>
            <a:off x="176269" y="2934862"/>
            <a:ext cx="5612176" cy="3708309"/>
          </a:xfrm>
          <a:prstGeom prst="rect">
            <a:avLst/>
          </a:prstGeom>
        </p:spPr>
      </p:pic>
      <p:pic>
        <p:nvPicPr>
          <p:cNvPr id="10" name="Content Placeholder 9"/>
          <p:cNvPicPr>
            <a:picLocks noGrp="1" noChangeAspect="1"/>
          </p:cNvPicPr>
          <p:nvPr>
            <p:ph sz="half" idx="2"/>
          </p:nvPr>
        </p:nvPicPr>
        <p:blipFill>
          <a:blip r:embed="rId3"/>
          <a:stretch>
            <a:fillRect/>
          </a:stretch>
        </p:blipFill>
        <p:spPr>
          <a:xfrm>
            <a:off x="5619500" y="3106900"/>
            <a:ext cx="6272665" cy="3364232"/>
          </a:xfrm>
          <a:prstGeom prst="rect">
            <a:avLst/>
          </a:prstGeom>
        </p:spPr>
      </p:pic>
      <p:sp>
        <p:nvSpPr>
          <p:cNvPr id="11" name="Rectangle 10"/>
          <p:cNvSpPr/>
          <p:nvPr/>
        </p:nvSpPr>
        <p:spPr>
          <a:xfrm>
            <a:off x="7783765" y="6427726"/>
            <a:ext cx="2113079" cy="215444"/>
          </a:xfrm>
          <a:prstGeom prst="rect">
            <a:avLst/>
          </a:prstGeom>
        </p:spPr>
        <p:txBody>
          <a:bodyPr wrap="none">
            <a:spAutoFit/>
          </a:bodyPr>
          <a:lstStyle/>
          <a:p>
            <a:r>
              <a:rPr lang="en-US" sz="800" dirty="0"/>
              <a:t>https://circulareconomy.fooddrinkeurope.eu/</a:t>
            </a:r>
          </a:p>
        </p:txBody>
      </p:sp>
      <p:sp>
        <p:nvSpPr>
          <p:cNvPr id="12" name="Rectangle 11"/>
          <p:cNvSpPr/>
          <p:nvPr/>
        </p:nvSpPr>
        <p:spPr>
          <a:xfrm>
            <a:off x="943780" y="1383132"/>
            <a:ext cx="6096000" cy="2031325"/>
          </a:xfrm>
          <a:prstGeom prst="rect">
            <a:avLst/>
          </a:prstGeom>
        </p:spPr>
        <p:txBody>
          <a:bodyPr>
            <a:spAutoFit/>
          </a:bodyPr>
          <a:lstStyle/>
          <a:p>
            <a:r>
              <a:rPr lang="en-US" dirty="0"/>
              <a:t>A material or product that is no longer used shouldn't become 'waste', but instead should be part of a new cycle of use. </a:t>
            </a:r>
            <a:br>
              <a:rPr lang="en-US" dirty="0"/>
            </a:br>
            <a:r>
              <a:rPr lang="en-US" dirty="0"/>
              <a:t>Natural system, example: Birds eat berries. Bird droppings contain berry seeds. </a:t>
            </a:r>
            <a:br>
              <a:rPr lang="en-US" dirty="0"/>
            </a:br>
            <a:r>
              <a:rPr lang="en-US" dirty="0"/>
              <a:t>Man-made system, example: I drink wine from a glass bottle. Glass gets recycled</a:t>
            </a:r>
            <a:br>
              <a:rPr lang="en-US" dirty="0"/>
            </a:br>
            <a:endParaRPr lang="en-US" dirty="0"/>
          </a:p>
        </p:txBody>
      </p:sp>
    </p:spTree>
    <p:extLst>
      <p:ext uri="{BB962C8B-B14F-4D97-AF65-F5344CB8AC3E}">
        <p14:creationId xmlns:p14="http://schemas.microsoft.com/office/powerpoint/2010/main" val="426298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048000" y="-2286000"/>
            <a:ext cx="18288000" cy="11430000"/>
          </a:xfrm>
          <a:prstGeom prst="rect">
            <a:avLst/>
          </a:prstGeom>
        </p:spPr>
      </p:pic>
      <p:sp>
        <p:nvSpPr>
          <p:cNvPr id="2" name="Title 1">
            <a:extLst>
              <a:ext uri="{FF2B5EF4-FFF2-40B4-BE49-F238E27FC236}">
                <a16:creationId xmlns:a16="http://schemas.microsoft.com/office/drawing/2014/main" id="{37DE8517-BE7E-4CEF-94EB-0C15A6084419}"/>
              </a:ext>
            </a:extLst>
          </p:cNvPr>
          <p:cNvSpPr>
            <a:spLocks noGrp="1"/>
          </p:cNvSpPr>
          <p:nvPr>
            <p:ph type="title" idx="4294967295"/>
          </p:nvPr>
        </p:nvSpPr>
        <p:spPr>
          <a:xfrm>
            <a:off x="2368627" y="-22034"/>
            <a:ext cx="7821058" cy="1288973"/>
          </a:xfrm>
          <a:blipFill>
            <a:blip r:embed="rId3"/>
            <a:tile tx="0" ty="0" sx="100000" sy="100000" flip="none" algn="tl"/>
          </a:blipFill>
        </p:spPr>
        <p:txBody>
          <a:bodyPr>
            <a:normAutofit fontScale="90000"/>
          </a:bodyPr>
          <a:lstStyle/>
          <a:p>
            <a:r>
              <a:rPr lang="en-US" dirty="0"/>
              <a:t>Principles of a circular economy:</a:t>
            </a:r>
            <a:br>
              <a:rPr lang="en-US" dirty="0"/>
            </a:br>
            <a:r>
              <a:rPr lang="en-US" dirty="0"/>
              <a:t>2. More diversity=more resilient</a:t>
            </a:r>
          </a:p>
        </p:txBody>
      </p:sp>
      <p:sp>
        <p:nvSpPr>
          <p:cNvPr id="3" name="Content Placeholder 2">
            <a:extLst>
              <a:ext uri="{FF2B5EF4-FFF2-40B4-BE49-F238E27FC236}">
                <a16:creationId xmlns:a16="http://schemas.microsoft.com/office/drawing/2014/main" id="{E565D36A-2A55-497D-B555-50371F756C34}"/>
              </a:ext>
            </a:extLst>
          </p:cNvPr>
          <p:cNvSpPr>
            <a:spLocks noGrp="1"/>
          </p:cNvSpPr>
          <p:nvPr>
            <p:ph sz="half" idx="4294967295"/>
          </p:nvPr>
        </p:nvSpPr>
        <p:spPr>
          <a:xfrm>
            <a:off x="2961243" y="2357036"/>
            <a:ext cx="6635826" cy="4351337"/>
          </a:xfrm>
          <a:blipFill>
            <a:blip r:embed="rId3"/>
            <a:tile tx="0" ty="0" sx="100000" sy="100000" flip="none" algn="tl"/>
          </a:blipFill>
        </p:spPr>
        <p:txBody>
          <a:bodyPr>
            <a:normAutofit fontScale="92500" lnSpcReduction="10000"/>
          </a:bodyPr>
          <a:lstStyle/>
          <a:p>
            <a:r>
              <a:rPr lang="en-US" dirty="0"/>
              <a:t>Diverse systems i.e. systems with many different components, are more resilient.</a:t>
            </a:r>
          </a:p>
          <a:p>
            <a:r>
              <a:rPr lang="en-US" dirty="0"/>
              <a:t>Resilient is defined as being capable of dealing with change while continuing to develop. </a:t>
            </a:r>
          </a:p>
          <a:p>
            <a:r>
              <a:rPr lang="en-US" dirty="0"/>
              <a:t>This is particularly true if the components of a system respond differently to change and disruption. </a:t>
            </a:r>
          </a:p>
          <a:p>
            <a:r>
              <a:rPr lang="en-US" dirty="0"/>
              <a:t>Natural system, example: A jungle. </a:t>
            </a:r>
          </a:p>
          <a:p>
            <a:r>
              <a:rPr lang="en-US" dirty="0"/>
              <a:t>Man-made system, example: An organic farm with mixed crops (not one crop, but a variety of different foods).</a:t>
            </a:r>
          </a:p>
        </p:txBody>
      </p:sp>
    </p:spTree>
    <p:extLst>
      <p:ext uri="{BB962C8B-B14F-4D97-AF65-F5344CB8AC3E}">
        <p14:creationId xmlns:p14="http://schemas.microsoft.com/office/powerpoint/2010/main" val="1117431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229F-2275-4803-8110-35EFFCD66BC1}"/>
              </a:ext>
            </a:extLst>
          </p:cNvPr>
          <p:cNvSpPr>
            <a:spLocks noGrp="1"/>
          </p:cNvSpPr>
          <p:nvPr>
            <p:ph type="title"/>
          </p:nvPr>
        </p:nvSpPr>
        <p:spPr/>
        <p:txBody>
          <a:bodyPr>
            <a:normAutofit fontScale="90000"/>
          </a:bodyPr>
          <a:lstStyle/>
          <a:p>
            <a:r>
              <a:rPr lang="en-US" dirty="0"/>
              <a:t>Principles of a circular economy</a:t>
            </a:r>
            <a:br>
              <a:rPr lang="en-US" dirty="0"/>
            </a:br>
            <a:r>
              <a:rPr lang="en-US" dirty="0"/>
              <a:t>3. Energy from Renewable Resources</a:t>
            </a:r>
            <a:br>
              <a:rPr lang="en-US" dirty="0"/>
            </a:br>
            <a:endParaRPr lang="en-US" dirty="0"/>
          </a:p>
        </p:txBody>
      </p:sp>
      <p:sp>
        <p:nvSpPr>
          <p:cNvPr id="3" name="Content Placeholder 2">
            <a:extLst>
              <a:ext uri="{FF2B5EF4-FFF2-40B4-BE49-F238E27FC236}">
                <a16:creationId xmlns:a16="http://schemas.microsoft.com/office/drawing/2014/main" id="{21288CFF-CA8B-42F4-BC06-6780E5F470CB}"/>
              </a:ext>
            </a:extLst>
          </p:cNvPr>
          <p:cNvSpPr>
            <a:spLocks noGrp="1"/>
          </p:cNvSpPr>
          <p:nvPr>
            <p:ph sz="half" idx="1"/>
          </p:nvPr>
        </p:nvSpPr>
        <p:spPr>
          <a:xfrm>
            <a:off x="320407" y="1825625"/>
            <a:ext cx="3105839" cy="3660775"/>
          </a:xfrm>
        </p:spPr>
        <p:txBody>
          <a:bodyPr>
            <a:normAutofit fontScale="77500" lnSpcReduction="20000"/>
          </a:bodyPr>
          <a:lstStyle/>
          <a:p>
            <a:endParaRPr lang="en-US" dirty="0"/>
          </a:p>
          <a:p>
            <a:pPr marL="0" indent="0">
              <a:buNone/>
            </a:pPr>
            <a:endParaRPr lang="en-US" dirty="0"/>
          </a:p>
          <a:p>
            <a:r>
              <a:rPr lang="en-US" dirty="0"/>
              <a:t>Natural system, example: A green plant (sunlight converts CO2 and water into sugars: photosynthesis). </a:t>
            </a:r>
          </a:p>
          <a:p>
            <a:endParaRPr lang="en-US" dirty="0"/>
          </a:p>
          <a:p>
            <a:r>
              <a:rPr lang="en-US" dirty="0"/>
              <a:t>Man-made system, example: A solar cell (sunlight is converted into electricity).</a:t>
            </a:r>
          </a:p>
        </p:txBody>
      </p:sp>
      <p:pic>
        <p:nvPicPr>
          <p:cNvPr id="7" name="Content Placeholder 6"/>
          <p:cNvPicPr>
            <a:picLocks noGrp="1" noChangeAspect="1"/>
          </p:cNvPicPr>
          <p:nvPr>
            <p:ph sz="half" idx="2"/>
          </p:nvPr>
        </p:nvPicPr>
        <p:blipFill>
          <a:blip r:embed="rId2"/>
          <a:stretch>
            <a:fillRect/>
          </a:stretch>
        </p:blipFill>
        <p:spPr>
          <a:xfrm>
            <a:off x="3358492" y="1825625"/>
            <a:ext cx="7994765" cy="3977193"/>
          </a:xfrm>
          <a:prstGeom prst="rect">
            <a:avLst/>
          </a:prstGeom>
        </p:spPr>
      </p:pic>
      <p:sp>
        <p:nvSpPr>
          <p:cNvPr id="8" name="Rectangle 7"/>
          <p:cNvSpPr/>
          <p:nvPr/>
        </p:nvSpPr>
        <p:spPr>
          <a:xfrm>
            <a:off x="4990752" y="5753089"/>
            <a:ext cx="2414444" cy="215444"/>
          </a:xfrm>
          <a:prstGeom prst="rect">
            <a:avLst/>
          </a:prstGeom>
        </p:spPr>
        <p:txBody>
          <a:bodyPr wrap="none">
            <a:spAutoFit/>
          </a:bodyPr>
          <a:lstStyle/>
          <a:p>
            <a:r>
              <a:rPr lang="en-US" sz="800" dirty="0"/>
              <a:t>https://ensia.com/voices/hurting-renewable-energy/</a:t>
            </a:r>
          </a:p>
        </p:txBody>
      </p:sp>
    </p:spTree>
    <p:extLst>
      <p:ext uri="{BB962C8B-B14F-4D97-AF65-F5344CB8AC3E}">
        <p14:creationId xmlns:p14="http://schemas.microsoft.com/office/powerpoint/2010/main" val="135623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FD67-F6F2-490D-A06B-EA3CF6094F1E}"/>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4. Externalities and loss of ecosystem services have a price</a:t>
            </a:r>
          </a:p>
        </p:txBody>
      </p:sp>
      <p:sp>
        <p:nvSpPr>
          <p:cNvPr id="3" name="Content Placeholder 2">
            <a:extLst>
              <a:ext uri="{FF2B5EF4-FFF2-40B4-BE49-F238E27FC236}">
                <a16:creationId xmlns:a16="http://schemas.microsoft.com/office/drawing/2014/main" id="{AD258284-49E9-482F-8507-C4708255E2FA}"/>
              </a:ext>
            </a:extLst>
          </p:cNvPr>
          <p:cNvSpPr>
            <a:spLocks noGrp="1"/>
          </p:cNvSpPr>
          <p:nvPr>
            <p:ph sz="half" idx="1"/>
          </p:nvPr>
        </p:nvSpPr>
        <p:spPr>
          <a:xfrm>
            <a:off x="838200" y="1825625"/>
            <a:ext cx="3797807" cy="4351338"/>
          </a:xfrm>
        </p:spPr>
        <p:txBody>
          <a:bodyPr vert="horz" lIns="91440" tIns="45720" rIns="91440" bIns="45720" rtlCol="0">
            <a:normAutofit/>
          </a:bodyPr>
          <a:lstStyle/>
          <a:p>
            <a:r>
              <a:rPr lang="en-US" sz="2000" dirty="0"/>
              <a:t>In most cases, resources are becoming more expensive to extract  </a:t>
            </a:r>
          </a:p>
          <a:p>
            <a:r>
              <a:rPr lang="en-US" sz="2000" dirty="0"/>
              <a:t>Problematical to deliver cheap materials, cheap energy and cheap credit actually.</a:t>
            </a:r>
          </a:p>
          <a:p>
            <a:r>
              <a:rPr lang="en-US" sz="2000" dirty="0"/>
              <a:t>If you don't have all those three running it is very hard to run a linear economy</a:t>
            </a:r>
          </a:p>
          <a:p>
            <a:r>
              <a:rPr lang="en-US" sz="2000" dirty="0"/>
              <a:t>As resources become scarcer externalities will be internalized</a:t>
            </a:r>
          </a:p>
          <a:p>
            <a:r>
              <a:rPr lang="en-US" sz="2000" dirty="0"/>
              <a:t>Higher price on ecosystem services</a:t>
            </a:r>
          </a:p>
        </p:txBody>
      </p:sp>
      <p:pic>
        <p:nvPicPr>
          <p:cNvPr id="5" name="Content Placeholder 4">
            <a:extLst>
              <a:ext uri="{FF2B5EF4-FFF2-40B4-BE49-F238E27FC236}">
                <a16:creationId xmlns:a16="http://schemas.microsoft.com/office/drawing/2014/main" id="{1CCC4B9B-5145-4C41-A718-CA6F3D4CD045}"/>
              </a:ext>
            </a:extLst>
          </p:cNvPr>
          <p:cNvPicPr>
            <a:picLocks noGrp="1" noChangeAspect="1"/>
          </p:cNvPicPr>
          <p:nvPr>
            <p:ph sz="half" idx="2"/>
          </p:nvPr>
        </p:nvPicPr>
        <p:blipFill rotWithShape="1">
          <a:blip r:embed="rId2"/>
          <a:srcRect t="3713" r="1" b="4891"/>
          <a:stretch/>
        </p:blipFill>
        <p:spPr>
          <a:xfrm>
            <a:off x="5120640" y="1904281"/>
            <a:ext cx="6233160" cy="4272681"/>
          </a:xfrm>
          <a:prstGeom prst="rect">
            <a:avLst/>
          </a:prstGeom>
        </p:spPr>
      </p:pic>
      <p:sp>
        <p:nvSpPr>
          <p:cNvPr id="6" name="Rectangle 5">
            <a:extLst>
              <a:ext uri="{FF2B5EF4-FFF2-40B4-BE49-F238E27FC236}">
                <a16:creationId xmlns:a16="http://schemas.microsoft.com/office/drawing/2014/main" id="{139B2175-03A3-4302-8318-12331A3DB6B7}"/>
              </a:ext>
            </a:extLst>
          </p:cNvPr>
          <p:cNvSpPr/>
          <p:nvPr/>
        </p:nvSpPr>
        <p:spPr>
          <a:xfrm>
            <a:off x="6685280" y="6277431"/>
            <a:ext cx="6096000" cy="215444"/>
          </a:xfrm>
          <a:prstGeom prst="rect">
            <a:avLst/>
          </a:prstGeom>
        </p:spPr>
        <p:txBody>
          <a:bodyPr>
            <a:spAutoFit/>
          </a:bodyPr>
          <a:lstStyle/>
          <a:p>
            <a:r>
              <a:rPr lang="en-US" sz="800" dirty="0"/>
              <a:t>http://www.napavalley.edu/Library/Pages/HSI-STEM-2015-Summer-Institute---Fracking-Resources.aspx</a:t>
            </a:r>
          </a:p>
        </p:txBody>
      </p:sp>
    </p:spTree>
    <p:extLst>
      <p:ext uri="{BB962C8B-B14F-4D97-AF65-F5344CB8AC3E}">
        <p14:creationId xmlns:p14="http://schemas.microsoft.com/office/powerpoint/2010/main" val="225160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787E7F-5FB2-4D8B-B1A8-636AD060FEEB}"/>
              </a:ext>
            </a:extLst>
          </p:cNvPr>
          <p:cNvPicPr>
            <a:picLocks noGrp="1" noChangeAspect="1"/>
          </p:cNvPicPr>
          <p:nvPr>
            <p:ph sz="half" idx="2"/>
          </p:nvPr>
        </p:nvPicPr>
        <p:blipFill rotWithShape="1">
          <a:blip r:embed="rId2"/>
          <a:srcRect l="44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099E051D-7232-4603-9C65-F60C72AC53A5}"/>
              </a:ext>
            </a:extLst>
          </p:cNvPr>
          <p:cNvSpPr>
            <a:spLocks noGrp="1"/>
          </p:cNvSpPr>
          <p:nvPr>
            <p:ph type="title"/>
          </p:nvPr>
        </p:nvSpPr>
        <p:spPr>
          <a:xfrm>
            <a:off x="906517" y="1173797"/>
            <a:ext cx="4204137" cy="1342754"/>
          </a:xfrm>
        </p:spPr>
        <p:txBody>
          <a:bodyPr vert="horz" lIns="91440" tIns="45720" rIns="91440" bIns="45720" rtlCol="0" anchor="ctr">
            <a:normAutofit/>
          </a:bodyPr>
          <a:lstStyle/>
          <a:p>
            <a:pPr algn="ctr"/>
            <a:r>
              <a:rPr lang="en-US" sz="3600" dirty="0"/>
              <a:t>Circular Economy</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A00506-0BFE-4009-85EB-BE29E6939E48}"/>
              </a:ext>
            </a:extLst>
          </p:cNvPr>
          <p:cNvSpPr>
            <a:spLocks noGrp="1"/>
          </p:cNvSpPr>
          <p:nvPr>
            <p:ph sz="half" idx="1"/>
          </p:nvPr>
        </p:nvSpPr>
        <p:spPr>
          <a:xfrm>
            <a:off x="152400" y="3129280"/>
            <a:ext cx="5516880" cy="3373119"/>
          </a:xfrm>
        </p:spPr>
        <p:txBody>
          <a:bodyPr vert="horz" lIns="91440" tIns="45720" rIns="91440" bIns="45720" rtlCol="0" anchor="ctr">
            <a:normAutofit/>
          </a:bodyPr>
          <a:lstStyle/>
          <a:p>
            <a:r>
              <a:rPr lang="en-US" sz="1300" dirty="0"/>
              <a:t>1. Circular economy design</a:t>
            </a:r>
          </a:p>
          <a:p>
            <a:pPr lvl="1"/>
            <a:r>
              <a:rPr lang="en-US" sz="1300" dirty="0"/>
              <a:t>the way products are designed should change considerably to fit into a CE</a:t>
            </a:r>
          </a:p>
          <a:p>
            <a:r>
              <a:rPr lang="en-US" sz="1300" dirty="0"/>
              <a:t>2. New business models</a:t>
            </a:r>
          </a:p>
          <a:p>
            <a:r>
              <a:rPr lang="en-US" sz="1300" dirty="0"/>
              <a:t>3. Reverse cycles</a:t>
            </a:r>
          </a:p>
          <a:p>
            <a:pPr lvl="1"/>
            <a:r>
              <a:rPr lang="en-US" sz="1300" dirty="0"/>
              <a:t>cost-efficient, better-quality collection and treatment systems, and effective segmentation of end-of-life products, the leakage of materials out of the system will decrease, supporting the economics of circular design.</a:t>
            </a:r>
          </a:p>
          <a:p>
            <a:r>
              <a:rPr lang="en-US" sz="1300" dirty="0"/>
              <a:t>4. Enablers and favorable system conditions</a:t>
            </a:r>
          </a:p>
          <a:p>
            <a:pPr lvl="1"/>
            <a:r>
              <a:rPr lang="en-US" sz="900" dirty="0"/>
              <a:t>Education</a:t>
            </a:r>
          </a:p>
          <a:p>
            <a:pPr lvl="1"/>
            <a:r>
              <a:rPr lang="en-US" sz="900" dirty="0"/>
              <a:t>Finance</a:t>
            </a:r>
          </a:p>
          <a:p>
            <a:pPr lvl="1"/>
            <a:r>
              <a:rPr lang="en-US" sz="900" dirty="0"/>
              <a:t>Collaborative platforms</a:t>
            </a:r>
          </a:p>
        </p:txBody>
      </p:sp>
    </p:spTree>
    <p:extLst>
      <p:ext uri="{BB962C8B-B14F-4D97-AF65-F5344CB8AC3E}">
        <p14:creationId xmlns:p14="http://schemas.microsoft.com/office/powerpoint/2010/main" val="41962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EDBC11-123A-4B6C-B587-C4C132A598CE}"/>
              </a:ext>
            </a:extLst>
          </p:cNvPr>
          <p:cNvSpPr>
            <a:spLocks noGrp="1"/>
          </p:cNvSpPr>
          <p:nvPr>
            <p:ph type="title"/>
          </p:nvPr>
        </p:nvSpPr>
        <p:spPr/>
        <p:txBody>
          <a:bodyPr/>
          <a:lstStyle/>
          <a:p>
            <a:r>
              <a:rPr lang="en-US" dirty="0"/>
              <a:t>Circular Business Models</a:t>
            </a:r>
          </a:p>
        </p:txBody>
      </p:sp>
      <p:pic>
        <p:nvPicPr>
          <p:cNvPr id="7" name="Content Placeholder 6">
            <a:extLst>
              <a:ext uri="{FF2B5EF4-FFF2-40B4-BE49-F238E27FC236}">
                <a16:creationId xmlns:a16="http://schemas.microsoft.com/office/drawing/2014/main" id="{CC7321D8-CBAA-4AB8-8548-CE7AC274B35C}"/>
              </a:ext>
            </a:extLst>
          </p:cNvPr>
          <p:cNvPicPr>
            <a:picLocks noGrp="1" noChangeAspect="1"/>
          </p:cNvPicPr>
          <p:nvPr>
            <p:ph idx="1"/>
          </p:nvPr>
        </p:nvPicPr>
        <p:blipFill>
          <a:blip r:embed="rId2"/>
          <a:stretch>
            <a:fillRect/>
          </a:stretch>
        </p:blipFill>
        <p:spPr>
          <a:xfrm>
            <a:off x="2516977" y="1825625"/>
            <a:ext cx="7158045" cy="4351338"/>
          </a:xfrm>
          <a:prstGeom prst="rect">
            <a:avLst/>
          </a:prstGeom>
        </p:spPr>
      </p:pic>
    </p:spTree>
    <p:extLst>
      <p:ext uri="{BB962C8B-B14F-4D97-AF65-F5344CB8AC3E}">
        <p14:creationId xmlns:p14="http://schemas.microsoft.com/office/powerpoint/2010/main" val="3707732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Foundation circular economy diagram_July20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214"/>
            <a:ext cx="9144000" cy="680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11668" y="1"/>
            <a:ext cx="3276600"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w="11430"/>
                <a:solidFill>
                  <a:srgbClr val="766F54"/>
                </a:solidFill>
                <a:effectLst>
                  <a:outerShdw blurRad="25400" algn="tl" rotWithShape="0">
                    <a:srgbClr val="000000">
                      <a:alpha val="43000"/>
                    </a:srgbClr>
                  </a:outerShdw>
                </a:effectLst>
                <a:uLnTx/>
                <a:uFillTx/>
                <a:latin typeface="Gill Sans MT Condensed" panose="020B0506020104020203" pitchFamily="34" charset="0"/>
                <a:ea typeface="+mn-ea"/>
                <a:cs typeface="+mn-cs"/>
              </a:rPr>
              <a:t>A NEW SYSTEM APPROACH</a:t>
            </a:r>
          </a:p>
        </p:txBody>
      </p:sp>
      <p:pic>
        <p:nvPicPr>
          <p:cNvPr id="56323" name="Picture 22" descr="http://www.buildingthece.com/uploads/2/6/3/0/26303998/7109630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814" y="6324600"/>
            <a:ext cx="17351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p:cNvSpPr txBox="1">
            <a:spLocks noChangeArrowheads="1"/>
          </p:cNvSpPr>
          <p:nvPr/>
        </p:nvSpPr>
        <p:spPr bwMode="auto">
          <a:xfrm>
            <a:off x="1690689" y="6324601"/>
            <a:ext cx="738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Source:</a:t>
            </a:r>
          </a:p>
        </p:txBody>
      </p:sp>
    </p:spTree>
    <p:extLst>
      <p:ext uri="{BB962C8B-B14F-4D97-AF65-F5344CB8AC3E}">
        <p14:creationId xmlns:p14="http://schemas.microsoft.com/office/powerpoint/2010/main" val="46087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of “Stuff”</a:t>
            </a:r>
          </a:p>
        </p:txBody>
      </p:sp>
      <p:sp>
        <p:nvSpPr>
          <p:cNvPr id="3" name="Content Placeholder 2"/>
          <p:cNvSpPr>
            <a:spLocks noGrp="1"/>
          </p:cNvSpPr>
          <p:nvPr>
            <p:ph idx="1"/>
          </p:nvPr>
        </p:nvSpPr>
        <p:spPr>
          <a:xfrm>
            <a:off x="1949132" y="1818640"/>
            <a:ext cx="8915400" cy="3777622"/>
          </a:xfrm>
        </p:spPr>
        <p:txBody>
          <a:bodyPr/>
          <a:lstStyle/>
          <a:p>
            <a:r>
              <a:rPr lang="en-US" dirty="0"/>
              <a:t>https://www.youtube.com/watch?v=9GorqroigqM</a:t>
            </a:r>
          </a:p>
        </p:txBody>
      </p:sp>
      <p:pic>
        <p:nvPicPr>
          <p:cNvPr id="4" name="Online Media 3" title="The Story of Stuff">
            <a:hlinkClick r:id="" action="ppaction://media"/>
            <a:extLst>
              <a:ext uri="{FF2B5EF4-FFF2-40B4-BE49-F238E27FC236}">
                <a16:creationId xmlns:a16="http://schemas.microsoft.com/office/drawing/2014/main" id="{242CEB83-A451-4B2E-8315-514A42C54EF3}"/>
              </a:ext>
            </a:extLst>
          </p:cNvPr>
          <p:cNvPicPr>
            <a:picLocks noRot="1" noChangeAspect="1"/>
          </p:cNvPicPr>
          <p:nvPr>
            <a:videoFile r:link="rId1"/>
          </p:nvPr>
        </p:nvPicPr>
        <p:blipFill>
          <a:blip r:embed="rId3"/>
          <a:stretch>
            <a:fillRect/>
          </a:stretch>
        </p:blipFill>
        <p:spPr>
          <a:xfrm>
            <a:off x="3159760" y="2476500"/>
            <a:ext cx="6096000" cy="3429000"/>
          </a:xfrm>
          <a:prstGeom prst="rect">
            <a:avLst/>
          </a:prstGeom>
        </p:spPr>
      </p:pic>
    </p:spTree>
    <p:extLst>
      <p:ext uri="{BB962C8B-B14F-4D97-AF65-F5344CB8AC3E}">
        <p14:creationId xmlns:p14="http://schemas.microsoft.com/office/powerpoint/2010/main" val="201737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1CDCCF7-93A3-4B7F-A138-E0C7AA629ED3}"/>
              </a:ext>
            </a:extLst>
          </p:cNvPr>
          <p:cNvPicPr>
            <a:picLocks noGrp="1" noChangeAspect="1"/>
          </p:cNvPicPr>
          <p:nvPr>
            <p:ph idx="1"/>
          </p:nvPr>
        </p:nvPicPr>
        <p:blipFill>
          <a:blip r:embed="rId2"/>
          <a:stretch>
            <a:fillRect/>
          </a:stretch>
        </p:blipFill>
        <p:spPr>
          <a:xfrm>
            <a:off x="1529553" y="643466"/>
            <a:ext cx="9132894" cy="5571067"/>
          </a:xfrm>
          <a:prstGeom prst="rect">
            <a:avLst/>
          </a:prstGeom>
        </p:spPr>
      </p:pic>
    </p:spTree>
    <p:extLst>
      <p:ext uri="{BB962C8B-B14F-4D97-AF65-F5344CB8AC3E}">
        <p14:creationId xmlns:p14="http://schemas.microsoft.com/office/powerpoint/2010/main" val="45784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circular economy cost more? </a:t>
            </a:r>
          </a:p>
        </p:txBody>
      </p:sp>
      <p:pic>
        <p:nvPicPr>
          <p:cNvPr id="4" name="Content Placeholder 3"/>
          <p:cNvPicPr>
            <a:picLocks noGrp="1" noChangeAspect="1"/>
          </p:cNvPicPr>
          <p:nvPr>
            <p:ph idx="1"/>
          </p:nvPr>
        </p:nvPicPr>
        <p:blipFill>
          <a:blip r:embed="rId2"/>
          <a:stretch>
            <a:fillRect/>
          </a:stretch>
        </p:blipFill>
        <p:spPr>
          <a:xfrm>
            <a:off x="3785151" y="1503016"/>
            <a:ext cx="5960773" cy="4474554"/>
          </a:xfrm>
          <a:prstGeom prst="rect">
            <a:avLst/>
          </a:prstGeom>
        </p:spPr>
      </p:pic>
      <p:sp>
        <p:nvSpPr>
          <p:cNvPr id="5" name="Rectangle 4"/>
          <p:cNvSpPr/>
          <p:nvPr/>
        </p:nvSpPr>
        <p:spPr>
          <a:xfrm>
            <a:off x="4083586" y="6249315"/>
            <a:ext cx="6096000" cy="21544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https://greenallianceblog.org.uk/2012/05/24/making-the-circular-economy-a-reality/</a:t>
            </a:r>
          </a:p>
        </p:txBody>
      </p:sp>
    </p:spTree>
    <p:extLst>
      <p:ext uri="{BB962C8B-B14F-4D97-AF65-F5344CB8AC3E}">
        <p14:creationId xmlns:p14="http://schemas.microsoft.com/office/powerpoint/2010/main" val="1737907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5926" y="6273800"/>
            <a:ext cx="8412163" cy="312738"/>
          </a:xfrm>
        </p:spPr>
        <p:txBody>
          <a:bodyPr rtlCol="0">
            <a:normAutofit fontScale="90000"/>
          </a:bodyPr>
          <a:lstStyle/>
          <a:p>
            <a:pPr>
              <a:defRPr/>
            </a:pPr>
            <a:r>
              <a:rPr lang="en-US" sz="2000" dirty="0">
                <a:solidFill>
                  <a:srgbClr val="FFFFFF"/>
                </a:solidFill>
              </a:rPr>
              <a:t>CIRCULAR ECONOMY - MATERIAL COST SAVINGS VALUE</a:t>
            </a:r>
          </a:p>
        </p:txBody>
      </p:sp>
      <p:pic>
        <p:nvPicPr>
          <p:cNvPr id="63490" name="Picture 6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76201"/>
            <a:ext cx="885031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8139" y="1039891"/>
            <a:ext cx="869950" cy="1209675"/>
          </a:xfrm>
          <a:prstGeom prst="rect">
            <a:avLst/>
          </a:prstGeom>
          <a:noFill/>
          <a:ln>
            <a:noFill/>
          </a:ln>
          <a:effectLst>
            <a:outerShdw blurRad="50800" dist="38100" dir="3539993" sx="96001" sy="96001"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1412876"/>
            <a:ext cx="869950" cy="1211263"/>
          </a:xfrm>
          <a:prstGeom prst="rect">
            <a:avLst/>
          </a:prstGeom>
          <a:noFill/>
          <a:ln>
            <a:noFill/>
          </a:ln>
          <a:effectLst>
            <a:outerShdw blurRad="50800" dist="38100" dir="3539993" sx="96001" sy="96001"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51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E592-230F-4DA9-8255-C8B57E16ABE1}"/>
              </a:ext>
            </a:extLst>
          </p:cNvPr>
          <p:cNvSpPr>
            <a:spLocks noGrp="1"/>
          </p:cNvSpPr>
          <p:nvPr>
            <p:ph type="title"/>
          </p:nvPr>
        </p:nvSpPr>
        <p:spPr/>
        <p:txBody>
          <a:bodyPr/>
          <a:lstStyle/>
          <a:p>
            <a:r>
              <a:rPr lang="en-US" dirty="0"/>
              <a:t>Zero waste economies </a:t>
            </a:r>
          </a:p>
        </p:txBody>
      </p:sp>
      <p:pic>
        <p:nvPicPr>
          <p:cNvPr id="5" name="Content Placeholder 4"/>
          <p:cNvPicPr>
            <a:picLocks noGrp="1" noChangeAspect="1"/>
          </p:cNvPicPr>
          <p:nvPr>
            <p:ph sz="half" idx="1"/>
          </p:nvPr>
        </p:nvPicPr>
        <p:blipFill>
          <a:blip r:embed="rId2"/>
          <a:stretch>
            <a:fillRect/>
          </a:stretch>
        </p:blipFill>
        <p:spPr>
          <a:xfrm>
            <a:off x="285937" y="2423153"/>
            <a:ext cx="5693065" cy="3814684"/>
          </a:xfrm>
          <a:prstGeom prst="rect">
            <a:avLst/>
          </a:prstGeom>
        </p:spPr>
      </p:pic>
      <p:pic>
        <p:nvPicPr>
          <p:cNvPr id="6" name="Content Placeholder 5"/>
          <p:cNvPicPr>
            <a:picLocks noGrp="1" noChangeAspect="1"/>
          </p:cNvPicPr>
          <p:nvPr>
            <p:ph sz="half" idx="2"/>
          </p:nvPr>
        </p:nvPicPr>
        <p:blipFill>
          <a:blip r:embed="rId3"/>
          <a:stretch>
            <a:fillRect/>
          </a:stretch>
        </p:blipFill>
        <p:spPr>
          <a:xfrm>
            <a:off x="7125077" y="2278074"/>
            <a:ext cx="4459192" cy="3959763"/>
          </a:xfrm>
          <a:prstGeom prst="rect">
            <a:avLst/>
          </a:prstGeom>
        </p:spPr>
      </p:pic>
      <p:sp>
        <p:nvSpPr>
          <p:cNvPr id="7" name="Rectangle 6"/>
          <p:cNvSpPr/>
          <p:nvPr/>
        </p:nvSpPr>
        <p:spPr>
          <a:xfrm>
            <a:off x="8138885" y="6237837"/>
            <a:ext cx="1465466" cy="215444"/>
          </a:xfrm>
          <a:prstGeom prst="rect">
            <a:avLst/>
          </a:prstGeom>
        </p:spPr>
        <p:txBody>
          <a:bodyPr wrap="none">
            <a:spAutoFit/>
          </a:bodyPr>
          <a:lstStyle/>
          <a:p>
            <a:r>
              <a:rPr lang="en-US" sz="800" dirty="0"/>
              <a:t>https://chicagotoollibrary.org/</a:t>
            </a:r>
          </a:p>
        </p:txBody>
      </p:sp>
    </p:spTree>
    <p:extLst>
      <p:ext uri="{BB962C8B-B14F-4D97-AF65-F5344CB8AC3E}">
        <p14:creationId xmlns:p14="http://schemas.microsoft.com/office/powerpoint/2010/main" val="4889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Circular economy-Finland</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2"/>
          <a:stretch>
            <a:fillRect/>
          </a:stretch>
        </p:blipFill>
        <p:spPr>
          <a:xfrm>
            <a:off x="5251787" y="492573"/>
            <a:ext cx="6357614" cy="5880796"/>
          </a:xfrm>
          <a:prstGeom prst="rect">
            <a:avLst/>
          </a:prstGeom>
        </p:spPr>
      </p:pic>
    </p:spTree>
    <p:extLst>
      <p:ext uri="{BB962C8B-B14F-4D97-AF65-F5344CB8AC3E}">
        <p14:creationId xmlns:p14="http://schemas.microsoft.com/office/powerpoint/2010/main" val="172859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7620-0FFC-4842-A201-6DFDA5F23B4E}"/>
              </a:ext>
            </a:extLst>
          </p:cNvPr>
          <p:cNvSpPr>
            <a:spLocks noGrp="1"/>
          </p:cNvSpPr>
          <p:nvPr>
            <p:ph type="title"/>
          </p:nvPr>
        </p:nvSpPr>
        <p:spPr/>
        <p:txBody>
          <a:bodyPr/>
          <a:lstStyle/>
          <a:p>
            <a:r>
              <a:rPr lang="en-US" dirty="0"/>
              <a:t>Circular economy and SDGs</a:t>
            </a:r>
          </a:p>
        </p:txBody>
      </p:sp>
      <p:pic>
        <p:nvPicPr>
          <p:cNvPr id="11" name="Content Placeholder 10">
            <a:extLst>
              <a:ext uri="{FF2B5EF4-FFF2-40B4-BE49-F238E27FC236}">
                <a16:creationId xmlns:a16="http://schemas.microsoft.com/office/drawing/2014/main" id="{7CFC6CE9-5194-41AC-A8BF-BBCEC435F5CF}"/>
              </a:ext>
            </a:extLst>
          </p:cNvPr>
          <p:cNvPicPr>
            <a:picLocks noGrp="1" noChangeAspect="1"/>
          </p:cNvPicPr>
          <p:nvPr>
            <p:ph sz="half" idx="1"/>
          </p:nvPr>
        </p:nvPicPr>
        <p:blipFill>
          <a:blip r:embed="rId2"/>
          <a:stretch>
            <a:fillRect/>
          </a:stretch>
        </p:blipFill>
        <p:spPr>
          <a:xfrm>
            <a:off x="1087708" y="5070107"/>
            <a:ext cx="1798209" cy="1798209"/>
          </a:xfrm>
          <a:prstGeom prst="rect">
            <a:avLst/>
          </a:prstGeom>
        </p:spPr>
      </p:pic>
      <p:pic>
        <p:nvPicPr>
          <p:cNvPr id="5" name="Content Placeholder 4">
            <a:extLst>
              <a:ext uri="{FF2B5EF4-FFF2-40B4-BE49-F238E27FC236}">
                <a16:creationId xmlns:a16="http://schemas.microsoft.com/office/drawing/2014/main" id="{BB2064C6-5782-4FA9-9ED6-D824FCDC3CC5}"/>
              </a:ext>
            </a:extLst>
          </p:cNvPr>
          <p:cNvPicPr>
            <a:picLocks noGrp="1" noChangeAspect="1"/>
          </p:cNvPicPr>
          <p:nvPr>
            <p:ph sz="half" idx="2"/>
          </p:nvPr>
        </p:nvPicPr>
        <p:blipFill>
          <a:blip r:embed="rId3"/>
          <a:stretch>
            <a:fillRect/>
          </a:stretch>
        </p:blipFill>
        <p:spPr>
          <a:xfrm>
            <a:off x="1136128" y="1328023"/>
            <a:ext cx="1749789" cy="1749789"/>
          </a:xfrm>
          <a:prstGeom prst="rect">
            <a:avLst/>
          </a:prstGeom>
        </p:spPr>
      </p:pic>
      <p:pic>
        <p:nvPicPr>
          <p:cNvPr id="6" name="Picture 5">
            <a:extLst>
              <a:ext uri="{FF2B5EF4-FFF2-40B4-BE49-F238E27FC236}">
                <a16:creationId xmlns:a16="http://schemas.microsoft.com/office/drawing/2014/main" id="{E48C41A6-C371-4788-A90A-218D127A37A7}"/>
              </a:ext>
            </a:extLst>
          </p:cNvPr>
          <p:cNvPicPr>
            <a:picLocks noChangeAspect="1"/>
          </p:cNvPicPr>
          <p:nvPr/>
        </p:nvPicPr>
        <p:blipFill>
          <a:blip r:embed="rId4"/>
          <a:stretch>
            <a:fillRect/>
          </a:stretch>
        </p:blipFill>
        <p:spPr>
          <a:xfrm>
            <a:off x="3832006" y="1334778"/>
            <a:ext cx="1798209" cy="1798209"/>
          </a:xfrm>
          <a:prstGeom prst="rect">
            <a:avLst/>
          </a:prstGeom>
        </p:spPr>
      </p:pic>
      <p:pic>
        <p:nvPicPr>
          <p:cNvPr id="7" name="Picture 6">
            <a:extLst>
              <a:ext uri="{FF2B5EF4-FFF2-40B4-BE49-F238E27FC236}">
                <a16:creationId xmlns:a16="http://schemas.microsoft.com/office/drawing/2014/main" id="{4125393E-E2F6-493B-82EF-EC4BB552BE54}"/>
              </a:ext>
            </a:extLst>
          </p:cNvPr>
          <p:cNvPicPr>
            <a:picLocks noChangeAspect="1"/>
          </p:cNvPicPr>
          <p:nvPr/>
        </p:nvPicPr>
        <p:blipFill>
          <a:blip r:embed="rId5"/>
          <a:stretch>
            <a:fillRect/>
          </a:stretch>
        </p:blipFill>
        <p:spPr>
          <a:xfrm>
            <a:off x="6834824" y="1328109"/>
            <a:ext cx="1798209" cy="1798209"/>
          </a:xfrm>
          <a:prstGeom prst="rect">
            <a:avLst/>
          </a:prstGeom>
        </p:spPr>
      </p:pic>
      <p:pic>
        <p:nvPicPr>
          <p:cNvPr id="8" name="Picture 7">
            <a:extLst>
              <a:ext uri="{FF2B5EF4-FFF2-40B4-BE49-F238E27FC236}">
                <a16:creationId xmlns:a16="http://schemas.microsoft.com/office/drawing/2014/main" id="{072CF426-4CF0-4560-BAFE-EC7BBF4A9F86}"/>
              </a:ext>
            </a:extLst>
          </p:cNvPr>
          <p:cNvPicPr>
            <a:picLocks noChangeAspect="1"/>
          </p:cNvPicPr>
          <p:nvPr/>
        </p:nvPicPr>
        <p:blipFill>
          <a:blip r:embed="rId6"/>
          <a:stretch>
            <a:fillRect/>
          </a:stretch>
        </p:blipFill>
        <p:spPr>
          <a:xfrm>
            <a:off x="1087707" y="3163701"/>
            <a:ext cx="1798209" cy="1798209"/>
          </a:xfrm>
          <a:prstGeom prst="rect">
            <a:avLst/>
          </a:prstGeom>
        </p:spPr>
      </p:pic>
      <p:pic>
        <p:nvPicPr>
          <p:cNvPr id="9" name="Picture 8">
            <a:extLst>
              <a:ext uri="{FF2B5EF4-FFF2-40B4-BE49-F238E27FC236}">
                <a16:creationId xmlns:a16="http://schemas.microsoft.com/office/drawing/2014/main" id="{698E1F4A-2C9E-4FF5-BC3D-F23FFC3421C5}"/>
              </a:ext>
            </a:extLst>
          </p:cNvPr>
          <p:cNvPicPr>
            <a:picLocks noChangeAspect="1"/>
          </p:cNvPicPr>
          <p:nvPr/>
        </p:nvPicPr>
        <p:blipFill>
          <a:blip r:embed="rId7"/>
          <a:stretch>
            <a:fillRect/>
          </a:stretch>
        </p:blipFill>
        <p:spPr>
          <a:xfrm>
            <a:off x="3832006" y="3228483"/>
            <a:ext cx="1798209" cy="1798209"/>
          </a:xfrm>
          <a:prstGeom prst="rect">
            <a:avLst/>
          </a:prstGeom>
        </p:spPr>
      </p:pic>
      <p:pic>
        <p:nvPicPr>
          <p:cNvPr id="10" name="Picture 9">
            <a:extLst>
              <a:ext uri="{FF2B5EF4-FFF2-40B4-BE49-F238E27FC236}">
                <a16:creationId xmlns:a16="http://schemas.microsoft.com/office/drawing/2014/main" id="{1F0BB037-E6F7-4A58-BC73-E0E3F5EA6356}"/>
              </a:ext>
            </a:extLst>
          </p:cNvPr>
          <p:cNvPicPr>
            <a:picLocks noChangeAspect="1"/>
          </p:cNvPicPr>
          <p:nvPr/>
        </p:nvPicPr>
        <p:blipFill>
          <a:blip r:embed="rId8"/>
          <a:stretch>
            <a:fillRect/>
          </a:stretch>
        </p:blipFill>
        <p:spPr>
          <a:xfrm>
            <a:off x="6834824" y="3237187"/>
            <a:ext cx="1798210" cy="1798210"/>
          </a:xfrm>
          <a:prstGeom prst="rect">
            <a:avLst/>
          </a:prstGeom>
        </p:spPr>
      </p:pic>
      <p:pic>
        <p:nvPicPr>
          <p:cNvPr id="12" name="Picture 11">
            <a:extLst>
              <a:ext uri="{FF2B5EF4-FFF2-40B4-BE49-F238E27FC236}">
                <a16:creationId xmlns:a16="http://schemas.microsoft.com/office/drawing/2014/main" id="{81095763-DE8B-4A44-AF6E-E3E269E423DF}"/>
              </a:ext>
            </a:extLst>
          </p:cNvPr>
          <p:cNvPicPr>
            <a:picLocks noChangeAspect="1"/>
          </p:cNvPicPr>
          <p:nvPr/>
        </p:nvPicPr>
        <p:blipFill>
          <a:blip r:embed="rId9"/>
          <a:stretch>
            <a:fillRect/>
          </a:stretch>
        </p:blipFill>
        <p:spPr>
          <a:xfrm>
            <a:off x="3832006" y="5122188"/>
            <a:ext cx="1798209" cy="1798209"/>
          </a:xfrm>
          <a:prstGeom prst="rect">
            <a:avLst/>
          </a:prstGeom>
        </p:spPr>
      </p:pic>
      <p:pic>
        <p:nvPicPr>
          <p:cNvPr id="13" name="Picture 12">
            <a:extLst>
              <a:ext uri="{FF2B5EF4-FFF2-40B4-BE49-F238E27FC236}">
                <a16:creationId xmlns:a16="http://schemas.microsoft.com/office/drawing/2014/main" id="{7813E8B5-61BF-4F07-AA2F-5B4708E8A00E}"/>
              </a:ext>
            </a:extLst>
          </p:cNvPr>
          <p:cNvPicPr>
            <a:picLocks noChangeAspect="1"/>
          </p:cNvPicPr>
          <p:nvPr/>
        </p:nvPicPr>
        <p:blipFill>
          <a:blip r:embed="rId10"/>
          <a:stretch>
            <a:fillRect/>
          </a:stretch>
        </p:blipFill>
        <p:spPr>
          <a:xfrm>
            <a:off x="6834824" y="5122187"/>
            <a:ext cx="1798209" cy="1798209"/>
          </a:xfrm>
          <a:prstGeom prst="rect">
            <a:avLst/>
          </a:prstGeom>
        </p:spPr>
      </p:pic>
    </p:spTree>
    <p:extLst>
      <p:ext uri="{BB962C8B-B14F-4D97-AF65-F5344CB8AC3E}">
        <p14:creationId xmlns:p14="http://schemas.microsoft.com/office/powerpoint/2010/main" val="246881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822ED9-15EB-4492-9326-921C3DBE2691}"/>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Platform for Accelerating the Circular Economy (PACE)</a:t>
            </a:r>
            <a:br>
              <a:rPr lang="en-US" sz="3700">
                <a:solidFill>
                  <a:srgbClr val="FFFFFF"/>
                </a:solidFill>
              </a:rPr>
            </a:br>
            <a:endParaRPr lang="en-US" sz="3700">
              <a:solidFill>
                <a:srgbClr val="FFFFFF"/>
              </a:solidFill>
            </a:endParaRPr>
          </a:p>
        </p:txBody>
      </p:sp>
      <p:pic>
        <p:nvPicPr>
          <p:cNvPr id="4" name="Picture 3">
            <a:extLst>
              <a:ext uri="{FF2B5EF4-FFF2-40B4-BE49-F238E27FC236}">
                <a16:creationId xmlns:a16="http://schemas.microsoft.com/office/drawing/2014/main" id="{CD9B6FA8-AA54-4A35-9398-0FBEF18B001C}"/>
              </a:ext>
            </a:extLst>
          </p:cNvPr>
          <p:cNvPicPr>
            <a:picLocks noChangeAspect="1"/>
          </p:cNvPicPr>
          <p:nvPr/>
        </p:nvPicPr>
        <p:blipFill rotWithShape="1">
          <a:blip r:embed="rId2"/>
          <a:srcRect l="10211" r="2" b="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D99FB6-26F2-414A-87CF-EE2B47441F57}"/>
              </a:ext>
            </a:extLst>
          </p:cNvPr>
          <p:cNvSpPr>
            <a:spLocks noGrp="1"/>
          </p:cNvSpPr>
          <p:nvPr>
            <p:ph idx="1"/>
          </p:nvPr>
        </p:nvSpPr>
        <p:spPr>
          <a:xfrm>
            <a:off x="8029319" y="917725"/>
            <a:ext cx="3424739" cy="4852362"/>
          </a:xfrm>
        </p:spPr>
        <p:txBody>
          <a:bodyPr anchor="ctr">
            <a:normAutofit/>
          </a:bodyPr>
          <a:lstStyle/>
          <a:p>
            <a:r>
              <a:rPr lang="en-US" sz="1300">
                <a:solidFill>
                  <a:srgbClr val="FFFFFF"/>
                </a:solidFill>
              </a:rPr>
              <a:t>Launched in 2017 as a public-private collaboration, co-chaired by the CEO of Philips, the heads of the Global Environment Facility and UN Environment, with the Ellen MacArthur Foundation, the International Resource Panel, Circle Economy and Accenture Strategy as knowledge partners.</a:t>
            </a:r>
          </a:p>
          <a:p>
            <a:r>
              <a:rPr lang="en-US" sz="1300">
                <a:solidFill>
                  <a:srgbClr val="FFFFFF"/>
                </a:solidFill>
              </a:rPr>
              <a:t>The World Economic Forum hosts and facilitates the Platform. </a:t>
            </a:r>
          </a:p>
          <a:p>
            <a:r>
              <a:rPr lang="en-US" sz="1300">
                <a:solidFill>
                  <a:srgbClr val="FFFFFF"/>
                </a:solidFill>
              </a:rPr>
              <a:t>PACE aims to create systems change at speed and scale by enabling partners to:</a:t>
            </a:r>
          </a:p>
          <a:p>
            <a:pPr lvl="1"/>
            <a:r>
              <a:rPr lang="en-US" sz="1300">
                <a:solidFill>
                  <a:srgbClr val="FFFFFF"/>
                </a:solidFill>
              </a:rPr>
              <a:t>Develop blended financing models for circular economy projects, in particular in developing and emerging economies</a:t>
            </a:r>
          </a:p>
          <a:p>
            <a:pPr lvl="1"/>
            <a:r>
              <a:rPr lang="en-US" sz="1300">
                <a:solidFill>
                  <a:srgbClr val="FFFFFF"/>
                </a:solidFill>
              </a:rPr>
              <a:t>Help create and adjust enabling policy frameworks to address specific barriers to advancing the circular economy</a:t>
            </a:r>
          </a:p>
          <a:p>
            <a:pPr lvl="1"/>
            <a:r>
              <a:rPr lang="en-US" sz="1300">
                <a:solidFill>
                  <a:srgbClr val="FFFFFF"/>
                </a:solidFill>
              </a:rPr>
              <a:t>Bring the private and public sector into public-private collaborations to scale impact around circular economy initiatives</a:t>
            </a:r>
          </a:p>
        </p:txBody>
      </p:sp>
    </p:spTree>
    <p:extLst>
      <p:ext uri="{BB962C8B-B14F-4D97-AF65-F5344CB8AC3E}">
        <p14:creationId xmlns:p14="http://schemas.microsoft.com/office/powerpoint/2010/main" val="3878686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0AE3D3-B8C1-4B18-8027-2C32CACD0D4D}"/>
              </a:ext>
            </a:extLst>
          </p:cNvPr>
          <p:cNvPicPr>
            <a:picLocks noChangeAspect="1"/>
          </p:cNvPicPr>
          <p:nvPr/>
        </p:nvPicPr>
        <p:blipFill rotWithShape="1">
          <a:blip r:embed="rId2"/>
          <a:src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01A4144D-438E-4C23-96BD-E13FA800C5AC}"/>
              </a:ext>
            </a:extLst>
          </p:cNvPr>
          <p:cNvSpPr/>
          <p:nvPr/>
        </p:nvSpPr>
        <p:spPr>
          <a:xfrm>
            <a:off x="2580640" y="2407920"/>
            <a:ext cx="7609840" cy="1015663"/>
          </a:xfrm>
          <a:prstGeom prst="rect">
            <a:avLst/>
          </a:prstGeom>
        </p:spPr>
        <p:txBody>
          <a:bodyPr wrap="square">
            <a:spAutoFit/>
          </a:bodyPr>
          <a:lstStyle/>
          <a:p>
            <a:r>
              <a:rPr lang="en-US" sz="2000" dirty="0">
                <a:solidFill>
                  <a:srgbClr val="C00000"/>
                </a:solidFill>
                <a:highlight>
                  <a:srgbClr val="FFFF00"/>
                </a:highlight>
              </a:rPr>
              <a:t>‘Linear economy: ‘take, make, use, and dispose’, </a:t>
            </a:r>
          </a:p>
          <a:p>
            <a:r>
              <a:rPr lang="en-US" sz="2000" dirty="0">
                <a:solidFill>
                  <a:srgbClr val="C00000"/>
                </a:solidFill>
                <a:highlight>
                  <a:srgbClr val="FFFF00"/>
                </a:highlight>
              </a:rPr>
              <a:t>Primary driver of natural resource depletion, waste, environmental degradation, climate change, and has adverse human health effects.</a:t>
            </a:r>
          </a:p>
        </p:txBody>
      </p:sp>
    </p:spTree>
    <p:extLst>
      <p:ext uri="{BB962C8B-B14F-4D97-AF65-F5344CB8AC3E}">
        <p14:creationId xmlns:p14="http://schemas.microsoft.com/office/powerpoint/2010/main" val="797893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Plastics problem </a:t>
            </a:r>
          </a:p>
        </p:txBody>
      </p:sp>
      <p:pic>
        <p:nvPicPr>
          <p:cNvPr id="14" name="Picture 13">
            <a:extLst>
              <a:ext uri="{FF2B5EF4-FFF2-40B4-BE49-F238E27FC236}">
                <a16:creationId xmlns:a16="http://schemas.microsoft.com/office/drawing/2014/main" id="{014EFBAD-32D0-477F-BFD9-AD989489812F}"/>
              </a:ext>
            </a:extLst>
          </p:cNvPr>
          <p:cNvPicPr>
            <a:picLocks noChangeAspect="1"/>
          </p:cNvPicPr>
          <p:nvPr/>
        </p:nvPicPr>
        <p:blipFill rotWithShape="1">
          <a:blip r:embed="rId2"/>
          <a:srcRect t="33183" r="-2" b="31319"/>
          <a:stretch/>
        </p:blipFill>
        <p:spPr>
          <a:xfrm>
            <a:off x="327547" y="321733"/>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About 4900 Mt of the estimated 6300 Mt total of plastics ever produced have been discarded either in landfills or elsewhere in the environment. </a:t>
            </a:r>
          </a:p>
          <a:p>
            <a:r>
              <a:rPr lang="en-US" sz="2000">
                <a:solidFill>
                  <a:srgbClr val="FFFFFF"/>
                </a:solidFill>
              </a:rPr>
              <a:t>By 2050, there will be more plastics, by weight, in the oceans than fish, if the current trends continue</a:t>
            </a:r>
          </a:p>
          <a:p>
            <a:r>
              <a:rPr lang="en-US" sz="2000">
                <a:solidFill>
                  <a:srgbClr val="FFFFFF"/>
                </a:solidFill>
              </a:rPr>
              <a:t>Plastics stay in the environment for a long time; some take up to 500 years to break down</a:t>
            </a:r>
          </a:p>
        </p:txBody>
      </p:sp>
    </p:spTree>
    <p:extLst>
      <p:ext uri="{BB962C8B-B14F-4D97-AF65-F5344CB8AC3E}">
        <p14:creationId xmlns:p14="http://schemas.microsoft.com/office/powerpoint/2010/main" val="1754186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Plastics problem- Fossil fuels and CO2</a:t>
            </a:r>
            <a:endParaRPr lang="en-US" dirty="0"/>
          </a:p>
        </p:txBody>
      </p:sp>
      <p:sp>
        <p:nvSpPr>
          <p:cNvPr id="3" name="Content Placeholder 2"/>
          <p:cNvSpPr>
            <a:spLocks noGrp="1"/>
          </p:cNvSpPr>
          <p:nvPr>
            <p:ph sz="half" idx="1"/>
          </p:nvPr>
        </p:nvSpPr>
        <p:spPr>
          <a:xfrm>
            <a:off x="838200" y="1825625"/>
            <a:ext cx="5181600" cy="4351338"/>
          </a:xfrm>
        </p:spPr>
        <p:txBody>
          <a:bodyPr>
            <a:normAutofit fontScale="92500" lnSpcReduction="10000"/>
          </a:bodyPr>
          <a:lstStyle/>
          <a:p>
            <a:r>
              <a:rPr lang="en-US"/>
              <a:t>Conventional plastic production is highly dependent on virgin fossil feedstocks (mainly natural gas and oil)</a:t>
            </a:r>
          </a:p>
          <a:p>
            <a:r>
              <a:rPr lang="en-US"/>
              <a:t>Plastic production uses up to 6% of global oil production, and this is expected to increase to 20% by 2050,</a:t>
            </a:r>
          </a:p>
          <a:p>
            <a:r>
              <a:rPr lang="en-US"/>
              <a:t>when plastic-related greenhouse gas emissions may represent 15% of the global annual carbon budget.</a:t>
            </a:r>
            <a:endParaRPr lang="en-US" dirty="0"/>
          </a:p>
        </p:txBody>
      </p:sp>
      <p:pic>
        <p:nvPicPr>
          <p:cNvPr id="8" name="Content Placeholder 7">
            <a:extLst>
              <a:ext uri="{FF2B5EF4-FFF2-40B4-BE49-F238E27FC236}">
                <a16:creationId xmlns:a16="http://schemas.microsoft.com/office/drawing/2014/main" id="{D9E72F12-6771-42CB-BEFF-B38879E40876}"/>
              </a:ext>
            </a:extLst>
          </p:cNvPr>
          <p:cNvPicPr>
            <a:picLocks noGrp="1" noChangeAspect="1"/>
          </p:cNvPicPr>
          <p:nvPr>
            <p:ph sz="half" idx="2"/>
          </p:nvPr>
        </p:nvPicPr>
        <p:blipFill>
          <a:blip r:embed="rId2"/>
          <a:stretch>
            <a:fillRect/>
          </a:stretch>
        </p:blipFill>
        <p:spPr>
          <a:xfrm>
            <a:off x="6416141" y="1825625"/>
            <a:ext cx="4693717" cy="4351338"/>
          </a:xfrm>
          <a:prstGeom prst="rect">
            <a:avLst/>
          </a:prstGeom>
        </p:spPr>
      </p:pic>
    </p:spTree>
    <p:extLst>
      <p:ext uri="{BB962C8B-B14F-4D97-AF65-F5344CB8AC3E}">
        <p14:creationId xmlns:p14="http://schemas.microsoft.com/office/powerpoint/2010/main" val="15167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economy history</a:t>
            </a:r>
          </a:p>
        </p:txBody>
      </p:sp>
      <p:sp>
        <p:nvSpPr>
          <p:cNvPr id="3" name="Content Placeholder 2"/>
          <p:cNvSpPr>
            <a:spLocks noGrp="1"/>
          </p:cNvSpPr>
          <p:nvPr>
            <p:ph idx="1"/>
          </p:nvPr>
        </p:nvSpPr>
        <p:spPr/>
        <p:txBody>
          <a:bodyPr/>
          <a:lstStyle/>
          <a:p>
            <a:r>
              <a:rPr lang="en-US" dirty="0"/>
              <a:t> 1970s: Reduce Waste (e.g. EU Waste Management Framework Directive 1975) </a:t>
            </a:r>
          </a:p>
          <a:p>
            <a:r>
              <a:rPr lang="en-US" dirty="0"/>
              <a:t>1980s: Waste Management Hierarchy (Reduce, Re-use, Recycle, Recover) </a:t>
            </a:r>
          </a:p>
          <a:p>
            <a:r>
              <a:rPr lang="en-US" dirty="0"/>
              <a:t>1990s: Circular Economy Directive (‘</a:t>
            </a:r>
            <a:r>
              <a:rPr lang="en-US" dirty="0" err="1"/>
              <a:t>Kreislaufwirtschaftsgesetz</a:t>
            </a:r>
            <a:r>
              <a:rPr lang="en-US" dirty="0"/>
              <a:t> 1996’) and DSD in Germany </a:t>
            </a:r>
          </a:p>
          <a:p>
            <a:r>
              <a:rPr lang="en-US" dirty="0"/>
              <a:t>2000s: Life Cycle Thinking </a:t>
            </a:r>
          </a:p>
          <a:p>
            <a:r>
              <a:rPr lang="en-US" dirty="0"/>
              <a:t>NOW: The Circular Economy</a:t>
            </a:r>
          </a:p>
        </p:txBody>
      </p:sp>
    </p:spTree>
    <p:extLst>
      <p:ext uri="{BB962C8B-B14F-4D97-AF65-F5344CB8AC3E}">
        <p14:creationId xmlns:p14="http://schemas.microsoft.com/office/powerpoint/2010/main" val="202637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br>
              <a:rPr lang="en-US" dirty="0"/>
            </a:br>
            <a:r>
              <a:rPr lang="en-US" dirty="0"/>
              <a:t>Plastics problem-water and soil contaminant </a:t>
            </a:r>
          </a:p>
        </p:txBody>
      </p:sp>
      <p:sp>
        <p:nvSpPr>
          <p:cNvPr id="3" name="Content Placeholder 2"/>
          <p:cNvSpPr>
            <a:spLocks noGrp="1"/>
          </p:cNvSpPr>
          <p:nvPr>
            <p:ph sz="half" idx="1"/>
          </p:nvPr>
        </p:nvSpPr>
        <p:spPr>
          <a:xfrm>
            <a:off x="838200" y="1825625"/>
            <a:ext cx="5015484" cy="4351338"/>
          </a:xfrm>
        </p:spPr>
        <p:txBody>
          <a:bodyPr vert="horz" lIns="91440" tIns="45720" rIns="91440" bIns="45720" rtlCol="0">
            <a:normAutofit/>
          </a:bodyPr>
          <a:lstStyle/>
          <a:p>
            <a:endParaRPr lang="en-US" sz="1400" dirty="0"/>
          </a:p>
          <a:p>
            <a:r>
              <a:rPr lang="en-US" sz="1400" dirty="0"/>
              <a:t>plastics are broken down into tiny pieces (microplastics) which threaten marine biodiversity: plastics pollution is the second most significant threat to the future of coral reefs, after climate change. </a:t>
            </a:r>
          </a:p>
          <a:p>
            <a:r>
              <a:rPr lang="en-US" sz="1400" dirty="0"/>
              <a:t>Furthermore, microplastics can end up in the food chain, with potentially damaging effects, because they</a:t>
            </a:r>
          </a:p>
          <a:p>
            <a:r>
              <a:rPr lang="en-US" sz="1400" dirty="0"/>
              <a:t>may accumulate high concentrations of POPs and other toxic chemicals.</a:t>
            </a:r>
          </a:p>
          <a:p>
            <a:r>
              <a:rPr lang="en-US" sz="1400" dirty="0"/>
              <a:t>Microplastics are an emerging source of soil and freshwater pollution</a:t>
            </a:r>
          </a:p>
          <a:p>
            <a:r>
              <a:rPr lang="en-US" sz="1400" dirty="0"/>
              <a:t>Some plastics contain toxic chemical additives, including persistent organic pollutants (POPs), which have been linked to health issues such as cancer, mental, reproductive, and developmental diseases. </a:t>
            </a:r>
          </a:p>
        </p:txBody>
      </p:sp>
      <p:pic>
        <p:nvPicPr>
          <p:cNvPr id="5" name="Content Placeholder 4">
            <a:extLst>
              <a:ext uri="{FF2B5EF4-FFF2-40B4-BE49-F238E27FC236}">
                <a16:creationId xmlns:a16="http://schemas.microsoft.com/office/drawing/2014/main" id="{864CBEC7-A1DB-405B-8D21-6F3B543215F5}"/>
              </a:ext>
            </a:extLst>
          </p:cNvPr>
          <p:cNvPicPr>
            <a:picLocks noGrp="1" noChangeAspect="1"/>
          </p:cNvPicPr>
          <p:nvPr>
            <p:ph sz="half" idx="2"/>
          </p:nvPr>
        </p:nvPicPr>
        <p:blipFill rotWithShape="1">
          <a:blip r:embed="rId2"/>
          <a:srcRect r="2616" b="-4"/>
          <a:stretch/>
        </p:blipFill>
        <p:spPr>
          <a:xfrm>
            <a:off x="6338316" y="1904281"/>
            <a:ext cx="5074070" cy="4272681"/>
          </a:xfrm>
          <a:prstGeom prst="rect">
            <a:avLst/>
          </a:prstGeom>
        </p:spPr>
      </p:pic>
    </p:spTree>
    <p:extLst>
      <p:ext uri="{BB962C8B-B14F-4D97-AF65-F5344CB8AC3E}">
        <p14:creationId xmlns:p14="http://schemas.microsoft.com/office/powerpoint/2010/main" val="922419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30298" b="29905"/>
          <a:stretch/>
        </p:blipFill>
        <p:spPr>
          <a:xfrm>
            <a:off x="325120" y="182878"/>
            <a:ext cx="11866880" cy="6675121"/>
          </a:xfrm>
          <a:prstGeom prst="rect">
            <a:avLst/>
          </a:prstGeom>
        </p:spPr>
      </p:pic>
    </p:spTree>
    <p:extLst>
      <p:ext uri="{BB962C8B-B14F-4D97-AF65-F5344CB8AC3E}">
        <p14:creationId xmlns:p14="http://schemas.microsoft.com/office/powerpoint/2010/main" val="289138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B1FF35-1740-4ED7-A285-0C5510D98660}"/>
              </a:ext>
            </a:extLst>
          </p:cNvPr>
          <p:cNvPicPr>
            <a:picLocks noChangeAspect="1"/>
          </p:cNvPicPr>
          <p:nvPr/>
        </p:nvPicPr>
        <p:blipFill>
          <a:blip r:embed="rId2"/>
          <a:stretch>
            <a:fillRect/>
          </a:stretch>
        </p:blipFill>
        <p:spPr>
          <a:xfrm>
            <a:off x="716280" y="-257644"/>
            <a:ext cx="10347960" cy="7373288"/>
          </a:xfrm>
          <a:prstGeom prst="rect">
            <a:avLst/>
          </a:prstGeom>
        </p:spPr>
      </p:pic>
    </p:spTree>
    <p:extLst>
      <p:ext uri="{BB962C8B-B14F-4D97-AF65-F5344CB8AC3E}">
        <p14:creationId xmlns:p14="http://schemas.microsoft.com/office/powerpoint/2010/main" val="226897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783" y="449488"/>
            <a:ext cx="7209464" cy="3814039"/>
          </a:xfrm>
          <a:prstGeom prst="rect">
            <a:avLst/>
          </a:prstGeom>
        </p:spPr>
      </p:pic>
      <p:sp>
        <p:nvSpPr>
          <p:cNvPr id="3" name="Rectangle 2"/>
          <p:cNvSpPr/>
          <p:nvPr/>
        </p:nvSpPr>
        <p:spPr>
          <a:xfrm>
            <a:off x="1473879" y="4754159"/>
            <a:ext cx="6096000" cy="215444"/>
          </a:xfrm>
          <a:prstGeom prst="rect">
            <a:avLst/>
          </a:prstGeom>
        </p:spPr>
        <p:txBody>
          <a:bodyPr>
            <a:spAutoFit/>
          </a:bodyPr>
          <a:lstStyle/>
          <a:p>
            <a:r>
              <a:rPr lang="en-US" sz="800" dirty="0"/>
              <a:t>https://www.polyestertime.com/andy-sweetman-bioplastics-next-generation-plastics/</a:t>
            </a:r>
          </a:p>
        </p:txBody>
      </p:sp>
      <p:sp>
        <p:nvSpPr>
          <p:cNvPr id="4" name="Rectangle 3">
            <a:extLst>
              <a:ext uri="{FF2B5EF4-FFF2-40B4-BE49-F238E27FC236}">
                <a16:creationId xmlns:a16="http://schemas.microsoft.com/office/drawing/2014/main" id="{99893F83-B7DC-4809-AC69-8421B1F27214}"/>
              </a:ext>
            </a:extLst>
          </p:cNvPr>
          <p:cNvSpPr/>
          <p:nvPr/>
        </p:nvSpPr>
        <p:spPr>
          <a:xfrm>
            <a:off x="8847584" y="4384827"/>
            <a:ext cx="2600584" cy="369332"/>
          </a:xfrm>
          <a:prstGeom prst="rect">
            <a:avLst/>
          </a:prstGeom>
        </p:spPr>
        <p:txBody>
          <a:bodyPr wrap="none">
            <a:spAutoFit/>
          </a:bodyPr>
          <a:lstStyle/>
          <a:p>
            <a:r>
              <a:rPr lang="en-US" dirty="0"/>
              <a:t>https://hempplastic.com/</a:t>
            </a:r>
          </a:p>
        </p:txBody>
      </p:sp>
      <p:pic>
        <p:nvPicPr>
          <p:cNvPr id="5" name="Picture 4">
            <a:extLst>
              <a:ext uri="{FF2B5EF4-FFF2-40B4-BE49-F238E27FC236}">
                <a16:creationId xmlns:a16="http://schemas.microsoft.com/office/drawing/2014/main" id="{249FEAA2-9AA1-4208-B4EF-668D372D6B56}"/>
              </a:ext>
            </a:extLst>
          </p:cNvPr>
          <p:cNvPicPr>
            <a:picLocks noChangeAspect="1"/>
          </p:cNvPicPr>
          <p:nvPr/>
        </p:nvPicPr>
        <p:blipFill>
          <a:blip r:embed="rId3"/>
          <a:stretch>
            <a:fillRect/>
          </a:stretch>
        </p:blipFill>
        <p:spPr>
          <a:xfrm>
            <a:off x="8277038" y="2125426"/>
            <a:ext cx="3741676" cy="2138101"/>
          </a:xfrm>
          <a:prstGeom prst="rect">
            <a:avLst/>
          </a:prstGeom>
        </p:spPr>
      </p:pic>
    </p:spTree>
    <p:extLst>
      <p:ext uri="{BB962C8B-B14F-4D97-AF65-F5344CB8AC3E}">
        <p14:creationId xmlns:p14="http://schemas.microsoft.com/office/powerpoint/2010/main" val="408471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5280" y="30393"/>
            <a:ext cx="9215120" cy="6515378"/>
          </a:xfrm>
          <a:prstGeom prst="rect">
            <a:avLst/>
          </a:prstGeom>
        </p:spPr>
      </p:pic>
      <p:sp>
        <p:nvSpPr>
          <p:cNvPr id="4" name="Rectangle 3"/>
          <p:cNvSpPr/>
          <p:nvPr/>
        </p:nvSpPr>
        <p:spPr>
          <a:xfrm>
            <a:off x="3451629" y="6557741"/>
            <a:ext cx="6096000" cy="230832"/>
          </a:xfrm>
          <a:prstGeom prst="rect">
            <a:avLst/>
          </a:prstGeom>
        </p:spPr>
        <p:txBody>
          <a:bodyPr>
            <a:spAutoFit/>
          </a:bodyPr>
          <a:lstStyle/>
          <a:p>
            <a:r>
              <a:rPr lang="en-US" sz="900" dirty="0"/>
              <a:t>https://www.ellenmacarthurfoundation.org/case-studies/increasing-post-consumer-plastic-content-in-packaging</a:t>
            </a:r>
          </a:p>
        </p:txBody>
      </p:sp>
    </p:spTree>
    <p:extLst>
      <p:ext uri="{BB962C8B-B14F-4D97-AF65-F5344CB8AC3E}">
        <p14:creationId xmlns:p14="http://schemas.microsoft.com/office/powerpoint/2010/main" val="102068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8" y="629266"/>
            <a:ext cx="6903720" cy="1676603"/>
          </a:xfrm>
        </p:spPr>
        <p:txBody>
          <a:bodyPr vert="horz" lIns="91440" tIns="45720" rIns="91440" bIns="45720" rtlCol="0" anchor="ctr">
            <a:normAutofit/>
          </a:bodyPr>
          <a:lstStyle/>
          <a:p>
            <a:r>
              <a:rPr lang="en-US" dirty="0"/>
              <a:t>Example of a companies using recycled plastics</a:t>
            </a:r>
          </a:p>
        </p:txBody>
      </p:sp>
      <p:sp>
        <p:nvSpPr>
          <p:cNvPr id="73" name="Rectangle 72">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rgbClr val="3F7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13181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74F8B4-F1A5-4051-BD53-F5F475515A95}"/>
              </a:ext>
            </a:extLst>
          </p:cNvPr>
          <p:cNvPicPr>
            <a:picLocks noChangeAspect="1"/>
          </p:cNvPicPr>
          <p:nvPr/>
        </p:nvPicPr>
        <p:blipFill>
          <a:blip r:embed="rId2"/>
          <a:stretch>
            <a:fillRect/>
          </a:stretch>
        </p:blipFill>
        <p:spPr>
          <a:xfrm>
            <a:off x="1246155" y="803049"/>
            <a:ext cx="1635351" cy="1635351"/>
          </a:xfrm>
          <a:prstGeom prst="rect">
            <a:avLst/>
          </a:prstGeom>
          <a:effectLst/>
        </p:spPr>
      </p:pic>
      <p:pic>
        <p:nvPicPr>
          <p:cNvPr id="5" name="Content Placeholder 4"/>
          <p:cNvPicPr>
            <a:picLocks noGrp="1" noChangeAspect="1"/>
          </p:cNvPicPr>
          <p:nvPr>
            <p:ph sz="half" idx="2"/>
          </p:nvPr>
        </p:nvPicPr>
        <p:blipFill>
          <a:blip r:embed="rId3"/>
          <a:stretch>
            <a:fillRect/>
          </a:stretch>
        </p:blipFill>
        <p:spPr>
          <a:xfrm>
            <a:off x="1001021" y="2558128"/>
            <a:ext cx="2125618" cy="1594214"/>
          </a:xfrm>
          <a:prstGeom prst="rect">
            <a:avLst/>
          </a:prstGeom>
        </p:spPr>
      </p:pic>
      <p:pic>
        <p:nvPicPr>
          <p:cNvPr id="1028" name="Picture 4" descr="Patagonia"/>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672" y="4867511"/>
            <a:ext cx="2518317" cy="4779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636007" y="2438400"/>
            <a:ext cx="6903721" cy="3785419"/>
          </a:xfrm>
        </p:spPr>
        <p:txBody>
          <a:bodyPr vert="horz" lIns="91440" tIns="45720" rIns="91440" bIns="45720" rtlCol="0">
            <a:normAutofit/>
          </a:bodyPr>
          <a:lstStyle/>
          <a:p>
            <a:r>
              <a:rPr lang="en-US" sz="2000" dirty="0"/>
              <a:t>RAW FOR THE OCEANS: UPCYCLING OCEAN TRASH INTO CLOTHING</a:t>
            </a:r>
          </a:p>
          <a:p>
            <a:pPr lvl="1"/>
            <a:r>
              <a:rPr lang="en-US" sz="2000" dirty="0"/>
              <a:t>https://futur404.com/raw-for-the-oceans/</a:t>
            </a:r>
          </a:p>
          <a:p>
            <a:r>
              <a:rPr lang="en-US" sz="2000" dirty="0"/>
              <a:t>Adidas</a:t>
            </a:r>
          </a:p>
          <a:p>
            <a:r>
              <a:rPr lang="en-US" sz="2000"/>
              <a:t>Patagonia</a:t>
            </a:r>
          </a:p>
          <a:p>
            <a:endParaRPr lang="en-US" sz="2000"/>
          </a:p>
          <a:p>
            <a:endParaRPr lang="en-US" sz="2000" dirty="0"/>
          </a:p>
        </p:txBody>
      </p:sp>
    </p:spTree>
    <p:extLst>
      <p:ext uri="{BB962C8B-B14F-4D97-AF65-F5344CB8AC3E}">
        <p14:creationId xmlns:p14="http://schemas.microsoft.com/office/powerpoint/2010/main" val="1383067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economy-toys </a:t>
            </a:r>
          </a:p>
        </p:txBody>
      </p:sp>
      <p:sp>
        <p:nvSpPr>
          <p:cNvPr id="3" name="Content Placeholder 2"/>
          <p:cNvSpPr>
            <a:spLocks noGrp="1"/>
          </p:cNvSpPr>
          <p:nvPr>
            <p:ph sz="half" idx="1"/>
          </p:nvPr>
        </p:nvSpPr>
        <p:spPr>
          <a:xfrm>
            <a:off x="2247689" y="2004060"/>
            <a:ext cx="4313864" cy="3777622"/>
          </a:xfrm>
        </p:spPr>
        <p:txBody>
          <a:bodyPr>
            <a:normAutofit fontScale="85000" lnSpcReduction="20000"/>
          </a:bodyPr>
          <a:lstStyle/>
          <a:p>
            <a:r>
              <a:rPr lang="en-US" dirty="0"/>
              <a:t>Ninety percent of toys manufactured today are made from plastics or plastic components that make them virtually impossible to recycle.</a:t>
            </a:r>
          </a:p>
          <a:p>
            <a:r>
              <a:rPr lang="en-US" dirty="0"/>
              <a:t>Globally, it is estimated that 10 million usable toys end up in landfills every year.</a:t>
            </a:r>
          </a:p>
          <a:p>
            <a:r>
              <a:rPr lang="en-US" dirty="0"/>
              <a:t>Companies with plastic-intensive toys like Lego are highly dependent on fossil fuels. </a:t>
            </a:r>
          </a:p>
          <a:p>
            <a:r>
              <a:rPr lang="en-US" dirty="0"/>
              <a:t>Lego uses almost 85,000 tons of raw materials, including petroleum, to produce 60 billion plastic Lego blocks each year.</a:t>
            </a:r>
          </a:p>
          <a:p>
            <a:r>
              <a:rPr lang="en-US" dirty="0"/>
              <a:t>Lego has committed to stop producing oil-based bricks by 2030 and spent $150 million on researching alternative plant-based materials</a:t>
            </a:r>
          </a:p>
        </p:txBody>
      </p:sp>
      <p:pic>
        <p:nvPicPr>
          <p:cNvPr id="5" name="Content Placeholder 4"/>
          <p:cNvPicPr>
            <a:picLocks noGrp="1" noChangeAspect="1"/>
          </p:cNvPicPr>
          <p:nvPr>
            <p:ph sz="half" idx="2"/>
          </p:nvPr>
        </p:nvPicPr>
        <p:blipFill>
          <a:blip r:embed="rId2"/>
          <a:stretch>
            <a:fillRect/>
          </a:stretch>
        </p:blipFill>
        <p:spPr>
          <a:xfrm>
            <a:off x="6751312" y="2103120"/>
            <a:ext cx="5235207" cy="2744121"/>
          </a:xfrm>
          <a:prstGeom prst="rect">
            <a:avLst/>
          </a:prstGeom>
        </p:spPr>
      </p:pic>
      <p:sp>
        <p:nvSpPr>
          <p:cNvPr id="6" name="Rectangle 5"/>
          <p:cNvSpPr/>
          <p:nvPr/>
        </p:nvSpPr>
        <p:spPr>
          <a:xfrm>
            <a:off x="6861048" y="4847241"/>
            <a:ext cx="6096000" cy="21544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http://www.swedbrand-group.com/blog/lego-goes-bio-eco-friendly-makeover-toy-company</a:t>
            </a:r>
          </a:p>
        </p:txBody>
      </p:sp>
    </p:spTree>
    <p:extLst>
      <p:ext uri="{BB962C8B-B14F-4D97-AF65-F5344CB8AC3E}">
        <p14:creationId xmlns:p14="http://schemas.microsoft.com/office/powerpoint/2010/main" val="1871493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economy-toys</a:t>
            </a:r>
          </a:p>
        </p:txBody>
      </p:sp>
      <p:sp>
        <p:nvSpPr>
          <p:cNvPr id="3" name="Content Placeholder 2"/>
          <p:cNvSpPr>
            <a:spLocks noGrp="1"/>
          </p:cNvSpPr>
          <p:nvPr>
            <p:ph sz="half" idx="1"/>
          </p:nvPr>
        </p:nvSpPr>
        <p:spPr/>
        <p:txBody>
          <a:bodyPr>
            <a:normAutofit fontScale="77500" lnSpcReduction="20000"/>
          </a:bodyPr>
          <a:lstStyle/>
          <a:p>
            <a:r>
              <a:rPr lang="en-US" dirty="0"/>
              <a:t>circular economy calls for a new way of interaction between businesses, communities, and customers based on extracting the maximum value from products while they are in use.</a:t>
            </a:r>
          </a:p>
          <a:p>
            <a:r>
              <a:rPr lang="en-US" dirty="0"/>
              <a:t>Toy-Cycle is an example of the circular economy in action. </a:t>
            </a:r>
          </a:p>
          <a:p>
            <a:r>
              <a:rPr lang="en-US" dirty="0"/>
              <a:t>Online resource that connects families in local groups so they can save money and reduce waste by swapping free used toys and games with one another. </a:t>
            </a:r>
          </a:p>
          <a:p>
            <a:r>
              <a:rPr lang="en-US" dirty="0"/>
              <a:t>By maximizing the number of consecutive use cycles, each toy exchange avoids the material, energy, and labor involved in creating a new product. </a:t>
            </a:r>
          </a:p>
          <a:p>
            <a:r>
              <a:rPr lang="en-US" dirty="0"/>
              <a:t>decrease the plastics from toys and toy packaging that end up in landfills and in the broader environment.</a:t>
            </a:r>
          </a:p>
        </p:txBody>
      </p:sp>
      <p:pic>
        <p:nvPicPr>
          <p:cNvPr id="5" name="Content Placeholder 4"/>
          <p:cNvPicPr>
            <a:picLocks noGrp="1" noChangeAspect="1"/>
          </p:cNvPicPr>
          <p:nvPr>
            <p:ph sz="half" idx="2"/>
          </p:nvPr>
        </p:nvPicPr>
        <p:blipFill>
          <a:blip r:embed="rId2"/>
          <a:stretch>
            <a:fillRect/>
          </a:stretch>
        </p:blipFill>
        <p:spPr>
          <a:xfrm>
            <a:off x="7191375" y="2378838"/>
            <a:ext cx="4313238" cy="3271899"/>
          </a:xfrm>
          <a:prstGeom prst="rect">
            <a:avLst/>
          </a:prstGeom>
        </p:spPr>
      </p:pic>
      <p:sp>
        <p:nvSpPr>
          <p:cNvPr id="6" name="Rectangle 5"/>
          <p:cNvSpPr/>
          <p:nvPr/>
        </p:nvSpPr>
        <p:spPr>
          <a:xfrm>
            <a:off x="8073674" y="5803500"/>
            <a:ext cx="1417376"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Illustration by Angelica </a:t>
            </a:r>
            <a:r>
              <a:rPr kumimoji="0" lang="en-US" sz="800" b="0" i="0" u="none" strike="noStrike" kern="1200" cap="none" spc="0" normalizeH="0" baseline="0" noProof="0" dirty="0" err="1">
                <a:ln>
                  <a:noFill/>
                </a:ln>
                <a:solidFill>
                  <a:prstClr val="black"/>
                </a:solidFill>
                <a:effectLst/>
                <a:uLnTx/>
                <a:uFillTx/>
                <a:latin typeface="Century Gothic" panose="020B0502020202020204"/>
                <a:ea typeface="+mn-ea"/>
                <a:cs typeface="+mn-cs"/>
              </a:rPr>
              <a:t>Jenett</a:t>
            </a:r>
            <a:endPar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45562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Transitioning to a circular economy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endParaRPr lang="en-US" sz="1700" dirty="0"/>
          </a:p>
          <a:p>
            <a:r>
              <a:rPr lang="en-US" sz="1700" b="1" dirty="0"/>
              <a:t>The circular economy attempts to “close the loop”</a:t>
            </a:r>
          </a:p>
          <a:p>
            <a:r>
              <a:rPr lang="en-US" sz="1700" b="1" dirty="0"/>
              <a:t>The transition from a linear to a circular economy requires a joint effort by stakeholders from all sectors. </a:t>
            </a:r>
          </a:p>
          <a:p>
            <a:r>
              <a:rPr lang="en-US" sz="1700" b="1" dirty="0"/>
              <a:t>Companies</a:t>
            </a:r>
            <a:r>
              <a:rPr lang="en-US" sz="1700" dirty="0"/>
              <a:t> can contribute to the transition by developing competencies in circular design to implement product reuse, and recycling, and serving as trend-setters of innovative circular economy business models. </a:t>
            </a:r>
          </a:p>
          <a:p>
            <a:r>
              <a:rPr lang="en-US" sz="1700" b="1" dirty="0"/>
              <a:t>Policy makers </a:t>
            </a:r>
            <a:r>
              <a:rPr lang="en-US" sz="1700" dirty="0"/>
              <a:t>can support the transition by promoting the reuse of materials and higher resource productivity by rethinking incentives and providing the right set of policies and access to financing. </a:t>
            </a:r>
          </a:p>
          <a:p>
            <a:r>
              <a:rPr lang="en-US" sz="1700" dirty="0"/>
              <a:t> </a:t>
            </a:r>
            <a:r>
              <a:rPr lang="en-US" sz="1700" b="1" dirty="0"/>
              <a:t>Major Groups e.g. lobbyists, non-profits consumers, and other Stakeholders </a:t>
            </a:r>
            <a:r>
              <a:rPr lang="en-US" sz="1700" dirty="0"/>
              <a:t>also play an important role in promoting the transition to a circular economy by mobilizing broad forces to carry out practical actions and putting pressure on businesses and governments to accelerate implementation.</a:t>
            </a:r>
          </a:p>
        </p:txBody>
      </p:sp>
    </p:spTree>
    <p:extLst>
      <p:ext uri="{BB962C8B-B14F-4D97-AF65-F5344CB8AC3E}">
        <p14:creationId xmlns:p14="http://schemas.microsoft.com/office/powerpoint/2010/main" val="2449925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Economy – piece of the sustainability puzzle </a:t>
            </a:r>
          </a:p>
        </p:txBody>
      </p:sp>
      <p:sp>
        <p:nvSpPr>
          <p:cNvPr id="3" name="Content Placeholder 2"/>
          <p:cNvSpPr>
            <a:spLocks noGrp="1"/>
          </p:cNvSpPr>
          <p:nvPr>
            <p:ph sz="half" idx="1"/>
          </p:nvPr>
        </p:nvSpPr>
        <p:spPr>
          <a:xfrm>
            <a:off x="2326640" y="2174240"/>
            <a:ext cx="4576436" cy="3736982"/>
          </a:xfrm>
        </p:spPr>
        <p:txBody>
          <a:bodyPr>
            <a:normAutofit/>
          </a:bodyPr>
          <a:lstStyle/>
          <a:p>
            <a:r>
              <a:rPr lang="en-US" sz="2000" dirty="0"/>
              <a:t>Systemic thinking </a:t>
            </a:r>
          </a:p>
          <a:p>
            <a:pPr lvl="1"/>
            <a:r>
              <a:rPr lang="en-US" sz="1800" dirty="0"/>
              <a:t>Technical systems</a:t>
            </a:r>
          </a:p>
          <a:p>
            <a:pPr lvl="1"/>
            <a:r>
              <a:rPr lang="en-US" sz="1800" dirty="0"/>
              <a:t>Ecological systems</a:t>
            </a:r>
          </a:p>
          <a:p>
            <a:r>
              <a:rPr lang="en-US" sz="2000" dirty="0"/>
              <a:t>Holistic approach</a:t>
            </a:r>
          </a:p>
          <a:p>
            <a:r>
              <a:rPr lang="en-US" sz="2000" dirty="0"/>
              <a:t>Can be applied at various levels- product/corporate/countries</a:t>
            </a:r>
          </a:p>
          <a:p>
            <a:r>
              <a:rPr lang="en-US" sz="2000" dirty="0"/>
              <a:t>Great opportunity for innovation</a:t>
            </a:r>
          </a:p>
          <a:p>
            <a:r>
              <a:rPr lang="en-US" sz="2000" dirty="0"/>
              <a:t>Macro economic impacts</a:t>
            </a:r>
          </a:p>
        </p:txBody>
      </p:sp>
      <p:pic>
        <p:nvPicPr>
          <p:cNvPr id="6" name="Content Placeholder 5">
            <a:extLst>
              <a:ext uri="{FF2B5EF4-FFF2-40B4-BE49-F238E27FC236}">
                <a16:creationId xmlns:a16="http://schemas.microsoft.com/office/drawing/2014/main" id="{FC12F434-5669-4FE8-B768-3D3DC3B1106B}"/>
              </a:ext>
            </a:extLst>
          </p:cNvPr>
          <p:cNvPicPr>
            <a:picLocks noGrp="1" noChangeAspect="1"/>
          </p:cNvPicPr>
          <p:nvPr>
            <p:ph sz="half" idx="2"/>
          </p:nvPr>
        </p:nvPicPr>
        <p:blipFill>
          <a:blip r:embed="rId2"/>
          <a:stretch>
            <a:fillRect/>
          </a:stretch>
        </p:blipFill>
        <p:spPr>
          <a:xfrm>
            <a:off x="6715761" y="2174240"/>
            <a:ext cx="5236318" cy="2623945"/>
          </a:xfrm>
          <a:prstGeom prst="rect">
            <a:avLst/>
          </a:prstGeom>
        </p:spPr>
      </p:pic>
      <p:sp>
        <p:nvSpPr>
          <p:cNvPr id="9" name="Rectangle 8"/>
          <p:cNvSpPr/>
          <p:nvPr/>
        </p:nvSpPr>
        <p:spPr>
          <a:xfrm>
            <a:off x="7495889" y="4882759"/>
            <a:ext cx="415283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https://www.luke.fi/en/blog/sustainable-development-goals-sdg-are-more-than-just-nicely-coloured-icons-a-puzzle/</a:t>
            </a:r>
          </a:p>
        </p:txBody>
      </p:sp>
    </p:spTree>
    <p:extLst>
      <p:ext uri="{BB962C8B-B14F-4D97-AF65-F5344CB8AC3E}">
        <p14:creationId xmlns:p14="http://schemas.microsoft.com/office/powerpoint/2010/main" val="92375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BF8357-879F-424C-9350-80EF8F4FD6F0}"/>
              </a:ext>
            </a:extLst>
          </p:cNvPr>
          <p:cNvSpPr>
            <a:spLocks noGrp="1"/>
          </p:cNvSpPr>
          <p:nvPr>
            <p:ph type="title"/>
          </p:nvPr>
        </p:nvSpPr>
        <p:spPr/>
        <p:txBody>
          <a:bodyPr/>
          <a:lstStyle/>
          <a:p>
            <a:r>
              <a:rPr lang="en-US" dirty="0"/>
              <a:t>Take-make-dispose economy</a:t>
            </a:r>
          </a:p>
        </p:txBody>
      </p:sp>
      <p:pic>
        <p:nvPicPr>
          <p:cNvPr id="7" name="Content Placeholder 6">
            <a:extLst>
              <a:ext uri="{FF2B5EF4-FFF2-40B4-BE49-F238E27FC236}">
                <a16:creationId xmlns:a16="http://schemas.microsoft.com/office/drawing/2014/main" id="{0E2665AB-8A09-4657-9F09-869241C55D97}"/>
              </a:ext>
            </a:extLst>
          </p:cNvPr>
          <p:cNvPicPr>
            <a:picLocks noGrp="1" noChangeAspect="1"/>
          </p:cNvPicPr>
          <p:nvPr>
            <p:ph idx="1"/>
          </p:nvPr>
        </p:nvPicPr>
        <p:blipFill>
          <a:blip r:embed="rId2"/>
          <a:stretch>
            <a:fillRect/>
          </a:stretch>
        </p:blipFill>
        <p:spPr>
          <a:xfrm>
            <a:off x="1672968" y="2227204"/>
            <a:ext cx="8846063" cy="3548180"/>
          </a:xfrm>
          <a:prstGeom prst="rect">
            <a:avLst/>
          </a:prstGeom>
        </p:spPr>
      </p:pic>
      <p:sp>
        <p:nvSpPr>
          <p:cNvPr id="8" name="Rectangle 7">
            <a:extLst>
              <a:ext uri="{FF2B5EF4-FFF2-40B4-BE49-F238E27FC236}">
                <a16:creationId xmlns:a16="http://schemas.microsoft.com/office/drawing/2014/main" id="{A7207D5F-220A-492B-9E54-A7D2BFFA7883}"/>
              </a:ext>
            </a:extLst>
          </p:cNvPr>
          <p:cNvSpPr/>
          <p:nvPr/>
        </p:nvSpPr>
        <p:spPr>
          <a:xfrm>
            <a:off x="3515360" y="4973072"/>
            <a:ext cx="6096000" cy="1338828"/>
          </a:xfrm>
          <a:prstGeom prst="rect">
            <a:avLst/>
          </a:prstGeom>
        </p:spPr>
        <p:txBody>
          <a:bodyPr>
            <a:spAutoFit/>
          </a:bodyPr>
          <a:lstStyle/>
          <a:p>
            <a:pPr algn="r">
              <a:lnSpc>
                <a:spcPct val="90000"/>
              </a:lnSpc>
            </a:pPr>
            <a:r>
              <a:rPr lang="en-US" altLang="en-US" dirty="0">
                <a:latin typeface="Helvetica Neue Light"/>
                <a:ea typeface="Helvetica Neue Light"/>
                <a:cs typeface="Helvetica Neue Light"/>
              </a:rPr>
              <a:t>New products = new raw materials</a:t>
            </a:r>
          </a:p>
          <a:p>
            <a:pPr algn="r">
              <a:lnSpc>
                <a:spcPct val="90000"/>
              </a:lnSpc>
            </a:pPr>
            <a:endParaRPr lang="en-US" altLang="en-US" dirty="0">
              <a:latin typeface="Helvetica Neue Light"/>
              <a:ea typeface="Helvetica Neue Light"/>
              <a:cs typeface="Helvetica Neue Light"/>
            </a:endParaRPr>
          </a:p>
          <a:p>
            <a:pPr algn="r">
              <a:lnSpc>
                <a:spcPct val="90000"/>
              </a:lnSpc>
            </a:pPr>
            <a:r>
              <a:rPr lang="en-US" altLang="en-US" dirty="0">
                <a:latin typeface="Helvetica Neue Light"/>
                <a:ea typeface="Helvetica Neue Light"/>
                <a:cs typeface="Helvetica Neue Light"/>
              </a:rPr>
              <a:t>Recycling at “end-of-pipe”</a:t>
            </a:r>
          </a:p>
          <a:p>
            <a:pPr algn="r">
              <a:lnSpc>
                <a:spcPct val="90000"/>
              </a:lnSpc>
            </a:pPr>
            <a:endParaRPr lang="en-US" altLang="en-US" dirty="0">
              <a:latin typeface="Helvetica Neue Light"/>
              <a:ea typeface="Helvetica Neue Light"/>
              <a:cs typeface="Helvetica Neue Light"/>
            </a:endParaRPr>
          </a:p>
          <a:p>
            <a:pPr algn="r">
              <a:lnSpc>
                <a:spcPct val="90000"/>
              </a:lnSpc>
            </a:pPr>
            <a:r>
              <a:rPr lang="en-US" altLang="en-US" dirty="0">
                <a:latin typeface="Helvetica Neue Light"/>
                <a:ea typeface="Helvetica Neue Light"/>
                <a:cs typeface="Helvetica Neue Light"/>
              </a:rPr>
              <a:t>Waste is chronically high</a:t>
            </a:r>
          </a:p>
        </p:txBody>
      </p:sp>
    </p:spTree>
    <p:extLst>
      <p:ext uri="{BB962C8B-B14F-4D97-AF65-F5344CB8AC3E}">
        <p14:creationId xmlns:p14="http://schemas.microsoft.com/office/powerpoint/2010/main" val="543992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84992-1B80-4F58-BD34-405D6DE1E366}"/>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600" b="1" kern="1200">
                <a:solidFill>
                  <a:schemeClr val="bg1"/>
                </a:solidFill>
                <a:latin typeface="+mj-lt"/>
                <a:ea typeface="+mj-ea"/>
                <a:cs typeface="+mj-cs"/>
              </a:rPr>
              <a:t>Global Sustainability Conference on the Circular Economy</a:t>
            </a:r>
            <a:br>
              <a:rPr lang="en-US" sz="2600" kern="1200">
                <a:solidFill>
                  <a:schemeClr val="bg1"/>
                </a:solidFill>
                <a:latin typeface="+mj-lt"/>
                <a:ea typeface="+mj-ea"/>
                <a:cs typeface="+mj-cs"/>
              </a:rPr>
            </a:br>
            <a:endParaRPr lang="en-US" sz="2600" kern="120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F26948B0-C62B-4A03-9974-F941C3159B9D}"/>
              </a:ext>
            </a:extLst>
          </p:cNvPr>
          <p:cNvSpPr>
            <a:spLocks noGrp="1"/>
          </p:cNvSpPr>
          <p:nvPr>
            <p:ph sz="half" idx="1"/>
          </p:nvPr>
        </p:nvSpPr>
        <p:spPr>
          <a:xfrm>
            <a:off x="643468" y="2638044"/>
            <a:ext cx="3363974" cy="3415622"/>
          </a:xfrm>
        </p:spPr>
        <p:txBody>
          <a:bodyPr vert="horz" lIns="91440" tIns="45720" rIns="91440" bIns="45720" rtlCol="0">
            <a:normAutofit/>
          </a:bodyPr>
          <a:lstStyle/>
          <a:p>
            <a:r>
              <a:rPr lang="en-US" sz="1900" dirty="0">
                <a:solidFill>
                  <a:schemeClr val="bg1"/>
                </a:solidFill>
              </a:rPr>
              <a:t>USF Patel College of Global Sustainability</a:t>
            </a:r>
          </a:p>
          <a:p>
            <a:r>
              <a:rPr lang="en-US" sz="1900" dirty="0">
                <a:solidFill>
                  <a:schemeClr val="bg1"/>
                </a:solidFill>
              </a:rPr>
              <a:t>Thursday, October 17, 2019 at 9:00 AM - Friday, October 18, 2019 at 3:00 PM (EDT)</a:t>
            </a:r>
          </a:p>
          <a:p>
            <a:r>
              <a:rPr lang="en-US" sz="1900" dirty="0">
                <a:solidFill>
                  <a:schemeClr val="bg1"/>
                </a:solidFill>
              </a:rPr>
              <a:t>Tampa, FL</a:t>
            </a:r>
          </a:p>
          <a:p>
            <a:r>
              <a:rPr lang="en-US" sz="1900" dirty="0">
                <a:solidFill>
                  <a:schemeClr val="bg1"/>
                </a:solidFill>
              </a:rPr>
              <a:t>https://www.eventbrite.com/e/global-sustainability-conference-on-the-circular-economy-tickets-60079687964</a:t>
            </a:r>
          </a:p>
        </p:txBody>
      </p:sp>
      <p:pic>
        <p:nvPicPr>
          <p:cNvPr id="5" name="Content Placeholder 4">
            <a:extLst>
              <a:ext uri="{FF2B5EF4-FFF2-40B4-BE49-F238E27FC236}">
                <a16:creationId xmlns:a16="http://schemas.microsoft.com/office/drawing/2014/main" id="{DA0488B4-1E11-4025-A784-C73A463ADA44}"/>
              </a:ext>
            </a:extLst>
          </p:cNvPr>
          <p:cNvPicPr>
            <a:picLocks noGrp="1" noChangeAspect="1"/>
          </p:cNvPicPr>
          <p:nvPr>
            <p:ph sz="half" idx="2"/>
          </p:nvPr>
        </p:nvPicPr>
        <p:blipFill>
          <a:blip r:embed="rId2"/>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1571547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9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A9C2D8-ADC1-4B04-9F41-9FE9483676D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Additional Resources</a:t>
            </a:r>
          </a:p>
        </p:txBody>
      </p:sp>
      <p:pic>
        <p:nvPicPr>
          <p:cNvPr id="11" name="Content Placeholder 10">
            <a:extLst>
              <a:ext uri="{FF2B5EF4-FFF2-40B4-BE49-F238E27FC236}">
                <a16:creationId xmlns:a16="http://schemas.microsoft.com/office/drawing/2014/main" id="{5E2744B0-3F9A-40C8-922B-8742CEEC7062}"/>
              </a:ext>
            </a:extLst>
          </p:cNvPr>
          <p:cNvPicPr>
            <a:picLocks noGrp="1" noChangeAspect="1"/>
          </p:cNvPicPr>
          <p:nvPr>
            <p:ph sz="half" idx="2"/>
          </p:nvPr>
        </p:nvPicPr>
        <p:blipFill rotWithShape="1">
          <a:blip r:embed="rId2"/>
          <a:srcRect r="1" b="12494"/>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9F4BD41-33D3-4B5B-BB5C-2AC70A9D4AEC}"/>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1600" dirty="0">
                <a:solidFill>
                  <a:srgbClr val="FFFFFF"/>
                </a:solidFill>
              </a:rPr>
              <a:t>http://www.nea.org/tools/lessons/73399.htm </a:t>
            </a:r>
          </a:p>
          <a:p>
            <a:r>
              <a:rPr lang="en-US" sz="1600" dirty="0">
                <a:solidFill>
                  <a:srgbClr val="FFFFFF"/>
                </a:solidFill>
              </a:rPr>
              <a:t>  https://www.ellenmacarthurfoundation.org/our-work/activities/schools-colleges </a:t>
            </a:r>
          </a:p>
          <a:p>
            <a:r>
              <a:rPr lang="en-US" sz="1600" dirty="0">
                <a:solidFill>
                  <a:srgbClr val="FFFFFF"/>
                </a:solidFill>
              </a:rPr>
              <a:t> http://www.stapgef.org/sites/default/files/documents/PLASTICS%20formatted%20for%20posting.pdf  </a:t>
            </a:r>
          </a:p>
          <a:p>
            <a:r>
              <a:rPr lang="en-US" sz="1600" dirty="0">
                <a:solidFill>
                  <a:srgbClr val="FFFFFF"/>
                </a:solidFill>
              </a:rPr>
              <a:t>https://www.cultureofrepair.org/educator-resources  </a:t>
            </a:r>
          </a:p>
          <a:p>
            <a:r>
              <a:rPr lang="en-US" sz="1600" dirty="0">
                <a:solidFill>
                  <a:srgbClr val="FFFFFF"/>
                </a:solidFill>
              </a:rPr>
              <a:t>https://www.greenbiz.com/article/5-business-models-put-circular-economy-work  </a:t>
            </a:r>
          </a:p>
          <a:p>
            <a:r>
              <a:rPr lang="en-US" sz="1600" dirty="0">
                <a:solidFill>
                  <a:srgbClr val="FFFFFF"/>
                </a:solidFill>
              </a:rPr>
              <a:t>https://www.nature.com/articles/s41557-019-0226-9 </a:t>
            </a:r>
          </a:p>
          <a:p>
            <a:endParaRPr lang="en-US" sz="1600" dirty="0">
              <a:solidFill>
                <a:srgbClr val="FFFFFF"/>
              </a:solidFill>
            </a:endParaRPr>
          </a:p>
        </p:txBody>
      </p:sp>
    </p:spTree>
    <p:extLst>
      <p:ext uri="{BB962C8B-B14F-4D97-AF65-F5344CB8AC3E}">
        <p14:creationId xmlns:p14="http://schemas.microsoft.com/office/powerpoint/2010/main" val="301394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08F2B1-FBA6-448C-A6F0-7C6815EDAED4}"/>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2200" kern="1200">
                <a:solidFill>
                  <a:srgbClr val="FFFFFF"/>
                </a:solidFill>
                <a:latin typeface="+mj-lt"/>
                <a:ea typeface="+mj-ea"/>
                <a:cs typeface="+mj-cs"/>
              </a:rPr>
              <a:t>A further 3 billion middle-class consumers will enter the market by 2030 fueling demand ... </a:t>
            </a:r>
            <a:br>
              <a:rPr lang="en-US" sz="2200" kern="1200">
                <a:solidFill>
                  <a:srgbClr val="FFFFFF"/>
                </a:solidFill>
                <a:latin typeface="+mj-lt"/>
                <a:ea typeface="+mj-ea"/>
                <a:cs typeface="+mj-cs"/>
              </a:rPr>
            </a:br>
            <a:endParaRPr lang="en-US" sz="2200"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BECD9D2-A32F-443B-B1D5-8E543956E944}"/>
              </a:ext>
            </a:extLst>
          </p:cNvPr>
          <p:cNvPicPr>
            <a:picLocks noGrp="1" noChangeAspect="1"/>
          </p:cNvPicPr>
          <p:nvPr>
            <p:ph idx="1"/>
          </p:nvPr>
        </p:nvPicPr>
        <p:blipFill>
          <a:blip r:embed="rId2"/>
          <a:stretch>
            <a:fillRect/>
          </a:stretch>
        </p:blipFill>
        <p:spPr>
          <a:xfrm>
            <a:off x="1033898" y="2509911"/>
            <a:ext cx="10069104" cy="3997637"/>
          </a:xfrm>
          <a:prstGeom prst="rect">
            <a:avLst/>
          </a:prstGeom>
        </p:spPr>
      </p:pic>
    </p:spTree>
    <p:extLst>
      <p:ext uri="{BB962C8B-B14F-4D97-AF65-F5344CB8AC3E}">
        <p14:creationId xmlns:p14="http://schemas.microsoft.com/office/powerpoint/2010/main" val="111592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ABB1E-440F-45D5-8C4E-B2BE271348BB}"/>
              </a:ext>
            </a:extLst>
          </p:cNvPr>
          <p:cNvPicPr>
            <a:picLocks noChangeAspect="1"/>
          </p:cNvPicPr>
          <p:nvPr/>
        </p:nvPicPr>
        <p:blipFill>
          <a:blip r:embed="rId2"/>
          <a:stretch>
            <a:fillRect/>
          </a:stretch>
        </p:blipFill>
        <p:spPr>
          <a:xfrm>
            <a:off x="1361440" y="96519"/>
            <a:ext cx="9113520" cy="6835141"/>
          </a:xfrm>
          <a:prstGeom prst="rect">
            <a:avLst/>
          </a:prstGeom>
        </p:spPr>
      </p:pic>
    </p:spTree>
    <p:extLst>
      <p:ext uri="{BB962C8B-B14F-4D97-AF65-F5344CB8AC3E}">
        <p14:creationId xmlns:p14="http://schemas.microsoft.com/office/powerpoint/2010/main" val="2072007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circular economy?</a:t>
            </a:r>
          </a:p>
        </p:txBody>
      </p:sp>
      <p:sp>
        <p:nvSpPr>
          <p:cNvPr id="3" name="Content Placeholder 2"/>
          <p:cNvSpPr>
            <a:spLocks noGrp="1"/>
          </p:cNvSpPr>
          <p:nvPr>
            <p:ph sz="half" idx="1"/>
          </p:nvPr>
        </p:nvSpPr>
        <p:spPr>
          <a:xfrm>
            <a:off x="838200" y="1825625"/>
            <a:ext cx="4048760" cy="4250055"/>
          </a:xfrm>
        </p:spPr>
        <p:txBody>
          <a:bodyPr>
            <a:normAutofit fontScale="85000" lnSpcReduction="10000"/>
          </a:bodyPr>
          <a:lstStyle/>
          <a:p>
            <a:r>
              <a:rPr lang="en-US" dirty="0"/>
              <a:t>“Closing the loop”</a:t>
            </a:r>
          </a:p>
          <a:p>
            <a:r>
              <a:rPr lang="en-US" dirty="0"/>
              <a:t>alternative, more sustainable model to the traditional linear economy. </a:t>
            </a:r>
          </a:p>
          <a:p>
            <a:r>
              <a:rPr lang="en-US" dirty="0"/>
              <a:t>resources kept in use for as long as possible</a:t>
            </a:r>
          </a:p>
          <a:p>
            <a:r>
              <a:rPr lang="en-US" dirty="0"/>
              <a:t>extracting the maximum value from them while in use</a:t>
            </a:r>
          </a:p>
          <a:p>
            <a:r>
              <a:rPr lang="en-US" dirty="0"/>
              <a:t>then recover and regenerate products and materials at the end of their service life. </a:t>
            </a:r>
          </a:p>
          <a:p>
            <a:r>
              <a:rPr lang="en-US" dirty="0"/>
              <a:t>Try to mimic nature</a:t>
            </a:r>
          </a:p>
          <a:p>
            <a:endParaRPr lang="en-US" dirty="0"/>
          </a:p>
        </p:txBody>
      </p:sp>
      <p:pic>
        <p:nvPicPr>
          <p:cNvPr id="5" name="Content Placeholder 4">
            <a:extLst>
              <a:ext uri="{FF2B5EF4-FFF2-40B4-BE49-F238E27FC236}">
                <a16:creationId xmlns:a16="http://schemas.microsoft.com/office/drawing/2014/main" id="{071457BB-1812-4123-8EEA-6AA33885E99A}"/>
              </a:ext>
            </a:extLst>
          </p:cNvPr>
          <p:cNvPicPr>
            <a:picLocks noGrp="1" noChangeAspect="1"/>
          </p:cNvPicPr>
          <p:nvPr>
            <p:ph sz="half" idx="2"/>
          </p:nvPr>
        </p:nvPicPr>
        <p:blipFill>
          <a:blip r:embed="rId2"/>
          <a:stretch>
            <a:fillRect/>
          </a:stretch>
        </p:blipFill>
        <p:spPr>
          <a:xfrm>
            <a:off x="4968741" y="1690689"/>
            <a:ext cx="6979037" cy="4250054"/>
          </a:xfrm>
          <a:prstGeom prst="rect">
            <a:avLst/>
          </a:prstGeom>
        </p:spPr>
      </p:pic>
    </p:spTree>
    <p:extLst>
      <p:ext uri="{BB962C8B-B14F-4D97-AF65-F5344CB8AC3E}">
        <p14:creationId xmlns:p14="http://schemas.microsoft.com/office/powerpoint/2010/main" val="132964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7454-C805-4EF3-A77B-A31F3C284A5F}"/>
              </a:ext>
            </a:extLst>
          </p:cNvPr>
          <p:cNvSpPr>
            <a:spLocks noGrp="1"/>
          </p:cNvSpPr>
          <p:nvPr>
            <p:ph type="title"/>
          </p:nvPr>
        </p:nvSpPr>
        <p:spPr/>
        <p:txBody>
          <a:bodyPr/>
          <a:lstStyle/>
          <a:p>
            <a:r>
              <a:rPr lang="en-US" dirty="0"/>
              <a:t>Natural vs. Unnatural systems</a:t>
            </a:r>
          </a:p>
        </p:txBody>
      </p:sp>
      <p:sp>
        <p:nvSpPr>
          <p:cNvPr id="3" name="Content Placeholder 2">
            <a:extLst>
              <a:ext uri="{FF2B5EF4-FFF2-40B4-BE49-F238E27FC236}">
                <a16:creationId xmlns:a16="http://schemas.microsoft.com/office/drawing/2014/main" id="{73122C27-91BF-4EBC-A830-6C9F7DCB1724}"/>
              </a:ext>
            </a:extLst>
          </p:cNvPr>
          <p:cNvSpPr>
            <a:spLocks noGrp="1"/>
          </p:cNvSpPr>
          <p:nvPr>
            <p:ph sz="half" idx="1"/>
          </p:nvPr>
        </p:nvSpPr>
        <p:spPr>
          <a:xfrm>
            <a:off x="838200" y="5824744"/>
            <a:ext cx="10862520" cy="785375"/>
          </a:xfrm>
        </p:spPr>
        <p:txBody>
          <a:bodyPr>
            <a:normAutofit fontScale="55000" lnSpcReduction="20000"/>
          </a:bodyPr>
          <a:lstStyle/>
          <a:p>
            <a:endParaRPr lang="en-US" dirty="0"/>
          </a:p>
          <a:p>
            <a:pPr marL="0" indent="0">
              <a:buNone/>
            </a:pPr>
            <a:r>
              <a:rPr lang="en-US" sz="5800" dirty="0"/>
              <a:t>In the living world there is no landfill, instead, materials FLOW!</a:t>
            </a:r>
          </a:p>
        </p:txBody>
      </p:sp>
      <p:pic>
        <p:nvPicPr>
          <p:cNvPr id="10" name="Content Placeholder 9"/>
          <p:cNvPicPr>
            <a:picLocks noGrp="1" noChangeAspect="1"/>
          </p:cNvPicPr>
          <p:nvPr>
            <p:ph sz="half" idx="2"/>
          </p:nvPr>
        </p:nvPicPr>
        <p:blipFill>
          <a:blip r:embed="rId2"/>
          <a:stretch>
            <a:fillRect/>
          </a:stretch>
        </p:blipFill>
        <p:spPr>
          <a:xfrm>
            <a:off x="976829" y="1492448"/>
            <a:ext cx="5181600" cy="3832134"/>
          </a:xfrm>
          <a:prstGeom prst="rect">
            <a:avLst/>
          </a:prstGeom>
        </p:spPr>
      </p:pic>
      <p:pic>
        <p:nvPicPr>
          <p:cNvPr id="11" name="Picture 10"/>
          <p:cNvPicPr>
            <a:picLocks noChangeAspect="1"/>
          </p:cNvPicPr>
          <p:nvPr/>
        </p:nvPicPr>
        <p:blipFill>
          <a:blip r:embed="rId3"/>
          <a:stretch>
            <a:fillRect/>
          </a:stretch>
        </p:blipFill>
        <p:spPr>
          <a:xfrm>
            <a:off x="6938220" y="1752707"/>
            <a:ext cx="4762500" cy="3571875"/>
          </a:xfrm>
          <a:prstGeom prst="rect">
            <a:avLst/>
          </a:prstGeom>
        </p:spPr>
      </p:pic>
      <p:sp>
        <p:nvSpPr>
          <p:cNvPr id="12" name="Rectangle 11"/>
          <p:cNvSpPr/>
          <p:nvPr/>
        </p:nvSpPr>
        <p:spPr>
          <a:xfrm>
            <a:off x="8276780" y="5432304"/>
            <a:ext cx="2539478" cy="215444"/>
          </a:xfrm>
          <a:prstGeom prst="rect">
            <a:avLst/>
          </a:prstGeom>
        </p:spPr>
        <p:txBody>
          <a:bodyPr wrap="none">
            <a:spAutoFit/>
          </a:bodyPr>
          <a:lstStyle/>
          <a:p>
            <a:r>
              <a:rPr lang="en-US" sz="800" dirty="0"/>
              <a:t>https://www.ecomena.org/ewaste-management-egypt/</a:t>
            </a:r>
          </a:p>
        </p:txBody>
      </p:sp>
      <p:sp>
        <p:nvSpPr>
          <p:cNvPr id="13" name="Rectangle 12"/>
          <p:cNvSpPr/>
          <p:nvPr/>
        </p:nvSpPr>
        <p:spPr>
          <a:xfrm>
            <a:off x="1296318" y="5324582"/>
            <a:ext cx="6096000" cy="215444"/>
          </a:xfrm>
          <a:prstGeom prst="rect">
            <a:avLst/>
          </a:prstGeom>
        </p:spPr>
        <p:txBody>
          <a:bodyPr>
            <a:spAutoFit/>
          </a:bodyPr>
          <a:lstStyle/>
          <a:p>
            <a:r>
              <a:rPr lang="en-US" sz="800" dirty="0"/>
              <a:t>https://www.tutorialspoint.com/environmental_studies/environmental_studies_energy_flow_in_ecosystem</a:t>
            </a:r>
          </a:p>
        </p:txBody>
      </p:sp>
    </p:spTree>
    <p:extLst>
      <p:ext uri="{BB962C8B-B14F-4D97-AF65-F5344CB8AC3E}">
        <p14:creationId xmlns:p14="http://schemas.microsoft.com/office/powerpoint/2010/main" val="480251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88858-1F74-474D-B757-4D46A6A813DE}"/>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solidFill>
                  <a:schemeClr val="bg1"/>
                </a:solidFill>
                <a:latin typeface="+mj-lt"/>
                <a:ea typeface="+mj-ea"/>
                <a:cs typeface="+mj-cs"/>
              </a:rPr>
              <a:t>Circular economy</a:t>
            </a:r>
          </a:p>
        </p:txBody>
      </p:sp>
      <p:sp>
        <p:nvSpPr>
          <p:cNvPr id="3" name="Content Placeholder 2">
            <a:extLst>
              <a:ext uri="{FF2B5EF4-FFF2-40B4-BE49-F238E27FC236}">
                <a16:creationId xmlns:a16="http://schemas.microsoft.com/office/drawing/2014/main" id="{6BBCA440-4D8E-49C6-8C92-5AC897E559D8}"/>
              </a:ext>
            </a:extLst>
          </p:cNvPr>
          <p:cNvSpPr>
            <a:spLocks noGrp="1"/>
          </p:cNvSpPr>
          <p:nvPr>
            <p:ph sz="half" idx="1"/>
          </p:nvPr>
        </p:nvSpPr>
        <p:spPr>
          <a:xfrm>
            <a:off x="643468" y="2638044"/>
            <a:ext cx="3363974" cy="3415622"/>
          </a:xfrm>
        </p:spPr>
        <p:txBody>
          <a:bodyPr vert="horz" lIns="91440" tIns="45720" rIns="91440" bIns="45720" rtlCol="0">
            <a:normAutofit/>
          </a:bodyPr>
          <a:lstStyle/>
          <a:p>
            <a:endParaRPr lang="en-US" sz="2000">
              <a:solidFill>
                <a:schemeClr val="bg1"/>
              </a:solidFill>
            </a:endParaRPr>
          </a:p>
          <a:p>
            <a:r>
              <a:rPr lang="en-US" sz="2000">
                <a:solidFill>
                  <a:schemeClr val="bg1"/>
                </a:solidFill>
              </a:rPr>
              <a:t>But mobile phones, fridges, washing machines don’t </a:t>
            </a:r>
            <a:r>
              <a:rPr lang="en-US" sz="2000" b="1">
                <a:solidFill>
                  <a:schemeClr val="bg1"/>
                </a:solidFill>
              </a:rPr>
              <a:t>biodegrade</a:t>
            </a:r>
            <a:r>
              <a:rPr lang="en-US" sz="2000">
                <a:solidFill>
                  <a:schemeClr val="bg1"/>
                </a:solidFill>
              </a:rPr>
              <a:t>…</a:t>
            </a:r>
          </a:p>
          <a:p>
            <a:r>
              <a:rPr lang="en-US" sz="2000">
                <a:solidFill>
                  <a:schemeClr val="bg1"/>
                </a:solidFill>
              </a:rPr>
              <a:t>So we must </a:t>
            </a:r>
            <a:r>
              <a:rPr lang="en-US" sz="2000" b="1">
                <a:solidFill>
                  <a:schemeClr val="bg1"/>
                </a:solidFill>
              </a:rPr>
              <a:t>rethink, reuse, remanufacture, and recycle materials</a:t>
            </a:r>
          </a:p>
        </p:txBody>
      </p:sp>
      <p:pic>
        <p:nvPicPr>
          <p:cNvPr id="7" name="Content Placeholder 6">
            <a:extLst>
              <a:ext uri="{FF2B5EF4-FFF2-40B4-BE49-F238E27FC236}">
                <a16:creationId xmlns:a16="http://schemas.microsoft.com/office/drawing/2014/main" id="{57DB7E26-3A6A-468D-9A4B-A4E64D3B5D9F}"/>
              </a:ext>
            </a:extLst>
          </p:cNvPr>
          <p:cNvPicPr>
            <a:picLocks noGrp="1" noChangeAspect="1"/>
          </p:cNvPicPr>
          <p:nvPr>
            <p:ph sz="half" idx="2"/>
          </p:nvPr>
        </p:nvPicPr>
        <p:blipFill>
          <a:blip r:embed="rId2"/>
          <a:stretch>
            <a:fillRect/>
          </a:stretch>
        </p:blipFill>
        <p:spPr>
          <a:xfrm>
            <a:off x="5297763" y="1137356"/>
            <a:ext cx="6250769" cy="4422420"/>
          </a:xfrm>
          <a:prstGeom prst="rect">
            <a:avLst/>
          </a:prstGeom>
        </p:spPr>
      </p:pic>
    </p:spTree>
    <p:extLst>
      <p:ext uri="{BB962C8B-B14F-4D97-AF65-F5344CB8AC3E}">
        <p14:creationId xmlns:p14="http://schemas.microsoft.com/office/powerpoint/2010/main" val="1278995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1822</Words>
  <Application>Microsoft Office PowerPoint</Application>
  <PresentationFormat>Widescreen</PresentationFormat>
  <Paragraphs>170</Paragraphs>
  <Slides>41</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Calibri</vt:lpstr>
      <vt:lpstr>Calibri Light</vt:lpstr>
      <vt:lpstr>Century Gothic</vt:lpstr>
      <vt:lpstr>Gill Sans MT Condensed</vt:lpstr>
      <vt:lpstr>Helvetica Neue</vt:lpstr>
      <vt:lpstr>Helvetica Neue Light</vt:lpstr>
      <vt:lpstr>Wingdings 3</vt:lpstr>
      <vt:lpstr>Office Theme</vt:lpstr>
      <vt:lpstr>Wisp</vt:lpstr>
      <vt:lpstr>SUSTAINABILITY SUPERHEROES IMAGINE THE POSSIBILITIES OF A WORLD WITHOUT WASTE THROUGH THE CIRCULAR ECONOMY</vt:lpstr>
      <vt:lpstr>Story of “Stuff”</vt:lpstr>
      <vt:lpstr>Circular economy history</vt:lpstr>
      <vt:lpstr>Take-make-dispose economy</vt:lpstr>
      <vt:lpstr>A further 3 billion middle-class consumers will enter the market by 2030 fueling demand ...  </vt:lpstr>
      <vt:lpstr>PowerPoint Presentation</vt:lpstr>
      <vt:lpstr>What is a circular economy?</vt:lpstr>
      <vt:lpstr>Natural vs. Unnatural systems</vt:lpstr>
      <vt:lpstr>Circular economy</vt:lpstr>
      <vt:lpstr>Systems thinking approach</vt:lpstr>
      <vt:lpstr>Circular economy</vt:lpstr>
      <vt:lpstr>THE USA OPPORTUNITY AND CHALLENGE</vt:lpstr>
      <vt:lpstr>Principles of a circular economy: 1. Waste = Food </vt:lpstr>
      <vt:lpstr>Principles of a circular economy: 2. More diversity=more resilient</vt:lpstr>
      <vt:lpstr>Principles of a circular economy 3. Energy from Renewable Resources </vt:lpstr>
      <vt:lpstr>4. Externalities and loss of ecosystem services have a price</vt:lpstr>
      <vt:lpstr>Circular Economy</vt:lpstr>
      <vt:lpstr>Circular Business Models</vt:lpstr>
      <vt:lpstr>PowerPoint Presentation</vt:lpstr>
      <vt:lpstr>PowerPoint Presentation</vt:lpstr>
      <vt:lpstr>Does the circular economy cost more? </vt:lpstr>
      <vt:lpstr>CIRCULAR ECONOMY - MATERIAL COST SAVINGS VALUE</vt:lpstr>
      <vt:lpstr>Zero waste economies </vt:lpstr>
      <vt:lpstr>Circular economy-Finland</vt:lpstr>
      <vt:lpstr>Circular economy and SDGs</vt:lpstr>
      <vt:lpstr>Platform for Accelerating the Circular Economy (PACE) </vt:lpstr>
      <vt:lpstr>PowerPoint Presentation</vt:lpstr>
      <vt:lpstr>Plastics problem </vt:lpstr>
      <vt:lpstr>Plastics problem- Fossil fuels and CO2</vt:lpstr>
      <vt:lpstr> Plastics problem-water and soil contaminant </vt:lpstr>
      <vt:lpstr>PowerPoint Presentation</vt:lpstr>
      <vt:lpstr>PowerPoint Presentation</vt:lpstr>
      <vt:lpstr>PowerPoint Presentation</vt:lpstr>
      <vt:lpstr>PowerPoint Presentation</vt:lpstr>
      <vt:lpstr>Example of a companies using recycled plastics</vt:lpstr>
      <vt:lpstr>Circular economy-toys </vt:lpstr>
      <vt:lpstr>Circular economy-toys</vt:lpstr>
      <vt:lpstr>Transitioning to a circular economy</vt:lpstr>
      <vt:lpstr>Circular Economy – piece of the sustainability puzzle </vt:lpstr>
      <vt:lpstr>Global Sustainability Conference on the Circular Economy </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SUPERHEROES IMAGINE THE POSSIBILITIES OF A WORLD WITHOUT WASTE THROUGH THE CIRCULAR ECONOMY</dc:title>
  <dc:creator>Heather Rothrock</dc:creator>
  <cp:lastModifiedBy>Heather Rothrock</cp:lastModifiedBy>
  <cp:revision>2</cp:revision>
  <dcterms:created xsi:type="dcterms:W3CDTF">2019-07-25T02:48:08Z</dcterms:created>
  <dcterms:modified xsi:type="dcterms:W3CDTF">2019-07-25T02:55:03Z</dcterms:modified>
</cp:coreProperties>
</file>