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86" r:id="rId3"/>
    <p:sldId id="295" r:id="rId4"/>
    <p:sldId id="293" r:id="rId5"/>
    <p:sldId id="308" r:id="rId6"/>
    <p:sldId id="309" r:id="rId7"/>
    <p:sldId id="310" r:id="rId8"/>
    <p:sldId id="311" r:id="rId9"/>
    <p:sldId id="298" r:id="rId10"/>
    <p:sldId id="307" r:id="rId11"/>
    <p:sldId id="312" r:id="rId12"/>
    <p:sldId id="303" r:id="rId13"/>
    <p:sldId id="301" r:id="rId14"/>
    <p:sldId id="302" r:id="rId15"/>
    <p:sldId id="3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71" autoAdjust="0"/>
    <p:restoredTop sz="91429" autoAdjust="0"/>
  </p:normalViewPr>
  <p:slideViewPr>
    <p:cSldViewPr snapToGrid="0">
      <p:cViewPr varScale="1">
        <p:scale>
          <a:sx n="83" d="100"/>
          <a:sy n="83" d="100"/>
        </p:scale>
        <p:origin x="224" y="2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C68B3-0F16-A145-9DDC-C393B5856E10}" type="datetimeFigureOut">
              <a:rPr lang="en-US" smtClean="0"/>
              <a:t>4/19/19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50AF5-7D5F-5E42-8077-F4E89B9FE136}" type="slidenum">
              <a:rPr lang="en-US" smtClean="0"/>
              <a:t>‹#›</a:t>
            </a:fld>
            <a:endParaRPr lang="en-US"/>
          </a:p>
        </p:txBody>
      </p:sp>
    </p:spTree>
    <p:extLst>
      <p:ext uri="{BB962C8B-B14F-4D97-AF65-F5344CB8AC3E}">
        <p14:creationId xmlns:p14="http://schemas.microsoft.com/office/powerpoint/2010/main" val="48355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analysis, explain to students that this image is</a:t>
            </a:r>
            <a:r>
              <a:rPr lang="en-US" baseline="0" dirty="0" smtClean="0"/>
              <a:t> of a lake’s ecosystem.  Ecosystems are areas where living and nonliving things live together in balance.</a:t>
            </a:r>
            <a:endParaRPr lang="en-US" dirty="0"/>
          </a:p>
        </p:txBody>
      </p:sp>
      <p:sp>
        <p:nvSpPr>
          <p:cNvPr id="4" name="Slide Number Placeholder 3"/>
          <p:cNvSpPr>
            <a:spLocks noGrp="1"/>
          </p:cNvSpPr>
          <p:nvPr>
            <p:ph type="sldNum" sz="quarter" idx="10"/>
          </p:nvPr>
        </p:nvSpPr>
        <p:spPr/>
        <p:txBody>
          <a:bodyPr/>
          <a:lstStyle/>
          <a:p>
            <a:fld id="{57D50AF5-7D5F-5E42-8077-F4E89B9FE136}" type="slidenum">
              <a:rPr lang="en-US" smtClean="0"/>
              <a:t>3</a:t>
            </a:fld>
            <a:endParaRPr lang="en-US"/>
          </a:p>
        </p:txBody>
      </p:sp>
    </p:spTree>
    <p:extLst>
      <p:ext uri="{BB962C8B-B14F-4D97-AF65-F5344CB8AC3E}">
        <p14:creationId xmlns:p14="http://schemas.microsoft.com/office/powerpoint/2010/main" val="131192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D50AF5-7D5F-5E42-8077-F4E89B9FE136}" type="slidenum">
              <a:rPr lang="en-US" smtClean="0"/>
              <a:t>6</a:t>
            </a:fld>
            <a:endParaRPr lang="en-US"/>
          </a:p>
        </p:txBody>
      </p:sp>
    </p:spTree>
    <p:extLst>
      <p:ext uri="{BB962C8B-B14F-4D97-AF65-F5344CB8AC3E}">
        <p14:creationId xmlns:p14="http://schemas.microsoft.com/office/powerpoint/2010/main" val="1324082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4/19/19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357342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4/19/19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05143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4/19/19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0843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545AB-A672-4A69-A49B-75C30F521206}" type="datetimeFigureOut">
              <a:rPr lang="en-US" smtClean="0"/>
              <a:t>4/19/19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58570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545AB-A672-4A69-A49B-75C30F521206}" type="datetimeFigureOut">
              <a:rPr lang="en-US" smtClean="0"/>
              <a:t>4/19/19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85203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545AB-A672-4A69-A49B-75C30F521206}" type="datetimeFigureOut">
              <a:rPr lang="en-US" smtClean="0"/>
              <a:t>4/19/19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63366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545AB-A672-4A69-A49B-75C30F521206}" type="datetimeFigureOut">
              <a:rPr lang="en-US" smtClean="0"/>
              <a:t>4/19/19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196864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545AB-A672-4A69-A49B-75C30F521206}" type="datetimeFigureOut">
              <a:rPr lang="en-US" smtClean="0"/>
              <a:t>4/19/19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3051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545AB-A672-4A69-A49B-75C30F521206}" type="datetimeFigureOut">
              <a:rPr lang="en-US" smtClean="0"/>
              <a:t>4/19/19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54592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545AB-A672-4A69-A49B-75C30F521206}" type="datetimeFigureOut">
              <a:rPr lang="en-US" smtClean="0"/>
              <a:t>4/19/19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857084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545AB-A672-4A69-A49B-75C30F521206}" type="datetimeFigureOut">
              <a:rPr lang="en-US" smtClean="0"/>
              <a:t>4/19/19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C55424-9AA3-4D18-AC4F-EAE57CA04B57}" type="slidenum">
              <a:rPr lang="en-US" smtClean="0"/>
              <a:t>‹#›</a:t>
            </a:fld>
            <a:endParaRPr lang="en-US"/>
          </a:p>
        </p:txBody>
      </p:sp>
    </p:spTree>
    <p:extLst>
      <p:ext uri="{BB962C8B-B14F-4D97-AF65-F5344CB8AC3E}">
        <p14:creationId xmlns:p14="http://schemas.microsoft.com/office/powerpoint/2010/main" val="32479594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545AB-A672-4A69-A49B-75C30F521206}" type="datetimeFigureOut">
              <a:rPr lang="en-US" smtClean="0"/>
              <a:t>4/19/19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55424-9AA3-4D18-AC4F-EAE57CA04B57}" type="slidenum">
              <a:rPr lang="en-US" smtClean="0"/>
              <a:t>‹#›</a:t>
            </a:fld>
            <a:endParaRPr lang="en-US"/>
          </a:p>
        </p:txBody>
      </p:sp>
    </p:spTree>
    <p:extLst>
      <p:ext uri="{BB962C8B-B14F-4D97-AF65-F5344CB8AC3E}">
        <p14:creationId xmlns:p14="http://schemas.microsoft.com/office/powerpoint/2010/main" val="42707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orldwildlife.org/pages/infographic-sea-turtl" TargetMode="Externa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hyperlink" Target="https://www.fisheries.noaa.gov/sea-turtl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readworks.org/article/Endangered-Species/3077e686-4015-43f3-80c2-ed39ae8b0dce#!articleTab:content/contentSection:d8ae9323-b2ff-4b73-bbbb-10b9a3af572d/" TargetMode="External"/><Relationship Id="rId3" Type="http://schemas.openxmlformats.org/officeDocument/2006/relationships/hyperlink" Target="https://www.readworks.org/article/Theyre-Back!/4570c345-4dd0-4b2d-b687-bf9fb6ee1aed#!articleTab:cont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JPHqUxxyLsY" TargetMode="Externa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arthday.org/campaigns/endangered-species/earthday2019/" TargetMode="Externa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faunalytics.org/laws-are-not-enough-to-protect-endangered-sea-turtles/"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seeturtles.org/sea-turtles-threats" TargetMode="Externa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w82xpBR_Z4A" TargetMode="Externa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96214" cy="1325563"/>
          </a:xfrm>
        </p:spPr>
        <p:txBody>
          <a:bodyPr/>
          <a:lstStyle/>
          <a:p>
            <a:r>
              <a:rPr lang="en-US" dirty="0" smtClean="0"/>
              <a:t>3</a:t>
            </a:r>
            <a:r>
              <a:rPr lang="en-US" baseline="30000" dirty="0" smtClean="0"/>
              <a:t>rd</a:t>
            </a:r>
            <a:r>
              <a:rPr lang="en-US" dirty="0" smtClean="0"/>
              <a:t>  Grade– At-risk Turtles</a:t>
            </a:r>
            <a:endParaRPr lang="en-US" dirty="0"/>
          </a:p>
        </p:txBody>
      </p:sp>
      <p:sp>
        <p:nvSpPr>
          <p:cNvPr id="3" name="Content Placeholder 2"/>
          <p:cNvSpPr>
            <a:spLocks noGrp="1"/>
          </p:cNvSpPr>
          <p:nvPr>
            <p:ph idx="1"/>
          </p:nvPr>
        </p:nvSpPr>
        <p:spPr>
          <a:xfrm>
            <a:off x="838199" y="1825625"/>
            <a:ext cx="8135319" cy="4351338"/>
          </a:xfrm>
        </p:spPr>
        <p:txBody>
          <a:bodyPr>
            <a:normAutofit fontScale="92500" lnSpcReduction="20000"/>
          </a:bodyPr>
          <a:lstStyle/>
          <a:p>
            <a:pPr marL="0" indent="0">
              <a:buNone/>
            </a:pPr>
            <a:r>
              <a:rPr lang="en-US" b="1" dirty="0"/>
              <a:t>Problem</a:t>
            </a:r>
            <a:endParaRPr lang="en-US" dirty="0"/>
          </a:p>
          <a:p>
            <a:r>
              <a:rPr lang="en-US" dirty="0"/>
              <a:t>Which sea turtle is in the greatest need of protection?</a:t>
            </a:r>
          </a:p>
          <a:p>
            <a:pPr marL="0" indent="0">
              <a:buNone/>
            </a:pPr>
            <a:r>
              <a:rPr lang="en-US" dirty="0"/>
              <a:t> </a:t>
            </a:r>
            <a:r>
              <a:rPr lang="en-US" b="1" dirty="0" smtClean="0"/>
              <a:t>Alternatives</a:t>
            </a:r>
            <a:endParaRPr lang="en-US" dirty="0"/>
          </a:p>
          <a:p>
            <a:r>
              <a:rPr lang="en-US" dirty="0"/>
              <a:t>Green Sea Turtle, Leatherback Sea Turtle, Loggerhead Sea Turtle, Hawksbill Sea </a:t>
            </a:r>
            <a:r>
              <a:rPr lang="en-US" dirty="0" smtClean="0"/>
              <a:t>Turtle</a:t>
            </a:r>
            <a:endParaRPr lang="en-US" dirty="0"/>
          </a:p>
          <a:p>
            <a:pPr marL="0" indent="0">
              <a:buNone/>
            </a:pPr>
            <a:r>
              <a:rPr lang="en-US" b="1" dirty="0"/>
              <a:t>Criteria</a:t>
            </a:r>
            <a:endParaRPr lang="en-US" dirty="0"/>
          </a:p>
          <a:p>
            <a:r>
              <a:rPr lang="en-US" dirty="0"/>
              <a:t>To what extent are they endangered, who are their predators, how long do they live, why are they in trouble</a:t>
            </a:r>
            <a:r>
              <a:rPr lang="en-US" dirty="0" smtClean="0"/>
              <a:t>?</a:t>
            </a:r>
            <a:endParaRPr lang="en-US" dirty="0"/>
          </a:p>
          <a:p>
            <a:pPr marL="0" indent="0">
              <a:buNone/>
            </a:pPr>
            <a:r>
              <a:rPr lang="en-US" b="1" dirty="0"/>
              <a:t>Decision</a:t>
            </a:r>
            <a:endParaRPr lang="en-US" dirty="0"/>
          </a:p>
          <a:p>
            <a:r>
              <a:rPr lang="en-US" dirty="0"/>
              <a:t>Which sea turtle presents the greatest need?  How did you make that decision?</a:t>
            </a:r>
          </a:p>
        </p:txBody>
      </p:sp>
      <p:sp>
        <p:nvSpPr>
          <p:cNvPr id="4" name="Rectangle 2"/>
          <p:cNvSpPr>
            <a:spLocks noChangeArrowheads="1"/>
          </p:cNvSpPr>
          <p:nvPr/>
        </p:nvSpPr>
        <p:spPr bwMode="auto">
          <a:xfrm>
            <a:off x="8787538" y="2665708"/>
            <a:ext cx="168754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descr="mage result for the lorax"/>
          <p:cNvPicPr/>
          <p:nvPr/>
        </p:nvPicPr>
        <p:blipFill>
          <a:blip r:embed="rId2">
            <a:extLst>
              <a:ext uri="{28A0092B-C50C-407E-A947-70E740481C1C}">
                <a14:useLocalDpi xmlns:a14="http://schemas.microsoft.com/office/drawing/2010/main" val="0"/>
              </a:ext>
            </a:extLst>
          </a:blip>
          <a:srcRect/>
          <a:stretch>
            <a:fillRect/>
          </a:stretch>
        </p:blipFill>
        <p:spPr bwMode="auto">
          <a:xfrm>
            <a:off x="9174997" y="965677"/>
            <a:ext cx="2448732" cy="2025496"/>
          </a:xfrm>
          <a:prstGeom prst="rect">
            <a:avLst/>
          </a:prstGeom>
          <a:noFill/>
          <a:ln>
            <a:noFill/>
          </a:ln>
        </p:spPr>
      </p:pic>
    </p:spTree>
    <p:extLst>
      <p:ext uri="{BB962C8B-B14F-4D97-AF65-F5344CB8AC3E}">
        <p14:creationId xmlns:p14="http://schemas.microsoft.com/office/powerpoint/2010/main" val="92127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03" y="233501"/>
            <a:ext cx="3940446" cy="132556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Research the alternatives.</a:t>
            </a:r>
            <a:endParaRPr lang="en-US" dirty="0"/>
          </a:p>
        </p:txBody>
      </p:sp>
      <p:pic>
        <p:nvPicPr>
          <p:cNvPr id="4" name="Picture 3"/>
          <p:cNvPicPr>
            <a:picLocks noChangeAspect="1"/>
          </p:cNvPicPr>
          <p:nvPr/>
        </p:nvPicPr>
        <p:blipFill>
          <a:blip r:embed="rId2"/>
          <a:stretch>
            <a:fillRect/>
          </a:stretch>
        </p:blipFill>
        <p:spPr>
          <a:xfrm>
            <a:off x="3045165" y="619931"/>
            <a:ext cx="9001108" cy="6052469"/>
          </a:xfrm>
          <a:prstGeom prst="rect">
            <a:avLst/>
          </a:prstGeom>
        </p:spPr>
      </p:pic>
    </p:spTree>
    <p:extLst>
      <p:ext uri="{BB962C8B-B14F-4D97-AF65-F5344CB8AC3E}">
        <p14:creationId xmlns:p14="http://schemas.microsoft.com/office/powerpoint/2010/main" val="12082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53" y="225641"/>
            <a:ext cx="10515600" cy="797248"/>
          </a:xfrm>
        </p:spPr>
        <p:txBody>
          <a:bodyPr/>
          <a:lstStyle/>
          <a:p>
            <a:r>
              <a:rPr lang="en-US" dirty="0" smtClean="0"/>
              <a:t>Research Each Turtle</a:t>
            </a:r>
            <a:endParaRPr lang="en-US" dirty="0"/>
          </a:p>
        </p:txBody>
      </p:sp>
      <p:sp>
        <p:nvSpPr>
          <p:cNvPr id="3" name="Content Placeholder 2"/>
          <p:cNvSpPr>
            <a:spLocks noGrp="1"/>
          </p:cNvSpPr>
          <p:nvPr>
            <p:ph idx="1"/>
          </p:nvPr>
        </p:nvSpPr>
        <p:spPr>
          <a:xfrm>
            <a:off x="838200" y="1332854"/>
            <a:ext cx="5996553" cy="5222929"/>
          </a:xfrm>
        </p:spPr>
        <p:txBody>
          <a:bodyPr>
            <a:normAutofit fontScale="92500" lnSpcReduction="20000"/>
          </a:bodyPr>
          <a:lstStyle/>
          <a:p>
            <a:r>
              <a:rPr lang="en-US" dirty="0">
                <a:hlinkClick r:id="rId2"/>
              </a:rPr>
              <a:t>https://</a:t>
            </a:r>
            <a:r>
              <a:rPr lang="en-US" dirty="0" smtClean="0">
                <a:hlinkClick r:id="rId2"/>
              </a:rPr>
              <a:t>www.worldwildlife.org/pages/infographic-sea-turtl</a:t>
            </a:r>
            <a:endParaRPr lang="en-US" dirty="0" smtClean="0"/>
          </a:p>
          <a:p>
            <a:pPr lvl="0"/>
            <a:r>
              <a:rPr lang="en-US" dirty="0"/>
              <a:t>View the chart with students.  Discuss the categories of being at-risk from least to most (vulnerable, endangered, critically endangered).  Refer back to the website that explained what the category ‘data deficient’ means.</a:t>
            </a:r>
          </a:p>
          <a:p>
            <a:pPr lvl="0"/>
            <a:r>
              <a:rPr lang="en-US" dirty="0"/>
              <a:t>Model reading the chart on Green Sea Turtles.  To what extent are these turtles at-risk (endangered)?  Model entering this information into the matrix.</a:t>
            </a:r>
          </a:p>
          <a:p>
            <a:pPr lvl="0"/>
            <a:r>
              <a:rPr lang="en-US" dirty="0"/>
              <a:t>Continue reading the chart and discussing each of the other three types of </a:t>
            </a:r>
            <a:r>
              <a:rPr lang="en-US" dirty="0" smtClean="0"/>
              <a:t>turtles</a:t>
            </a:r>
            <a:r>
              <a:rPr lang="en-US" dirty="0"/>
              <a:t>.</a:t>
            </a:r>
          </a:p>
        </p:txBody>
      </p:sp>
      <p:pic>
        <p:nvPicPr>
          <p:cNvPr id="5" name="Picture 4"/>
          <p:cNvPicPr>
            <a:picLocks noChangeAspect="1"/>
          </p:cNvPicPr>
          <p:nvPr/>
        </p:nvPicPr>
        <p:blipFill>
          <a:blip r:embed="rId3"/>
          <a:stretch>
            <a:fillRect/>
          </a:stretch>
        </p:blipFill>
        <p:spPr>
          <a:xfrm>
            <a:off x="7361695" y="0"/>
            <a:ext cx="4007827" cy="6858000"/>
          </a:xfrm>
          <a:prstGeom prst="rect">
            <a:avLst/>
          </a:prstGeom>
        </p:spPr>
      </p:pic>
    </p:spTree>
    <p:extLst>
      <p:ext uri="{BB962C8B-B14F-4D97-AF65-F5344CB8AC3E}">
        <p14:creationId xmlns:p14="http://schemas.microsoft.com/office/powerpoint/2010/main" val="114200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9970"/>
            <a:ext cx="11964692" cy="873915"/>
          </a:xfrm>
        </p:spPr>
        <p:txBody>
          <a:bodyPr>
            <a:normAutofit/>
          </a:bodyPr>
          <a:lstStyle/>
          <a:p>
            <a:r>
              <a:rPr lang="en-US" b="1" dirty="0" smtClean="0"/>
              <a:t>Research Using the NOAA site</a:t>
            </a:r>
            <a:endParaRPr lang="en-US" b="1" dirty="0"/>
          </a:p>
        </p:txBody>
      </p:sp>
      <p:sp>
        <p:nvSpPr>
          <p:cNvPr id="3" name="Content Placeholder 2"/>
          <p:cNvSpPr>
            <a:spLocks noGrp="1"/>
          </p:cNvSpPr>
          <p:nvPr>
            <p:ph idx="1"/>
          </p:nvPr>
        </p:nvSpPr>
        <p:spPr>
          <a:xfrm>
            <a:off x="101600" y="1053884"/>
            <a:ext cx="8788400" cy="5626315"/>
          </a:xfrm>
        </p:spPr>
        <p:txBody>
          <a:bodyPr>
            <a:normAutofit/>
          </a:bodyPr>
          <a:lstStyle/>
          <a:p>
            <a:pPr lvl="0"/>
            <a:r>
              <a:rPr lang="en-US" sz="3200" dirty="0"/>
              <a:t>Use the following link to go to the NOAA website: </a:t>
            </a:r>
            <a:r>
              <a:rPr lang="en-US" sz="3200" dirty="0">
                <a:hlinkClick r:id="rId2"/>
              </a:rPr>
              <a:t>https://</a:t>
            </a:r>
            <a:r>
              <a:rPr lang="en-US" sz="3200" dirty="0" smtClean="0">
                <a:hlinkClick r:id="rId2"/>
              </a:rPr>
              <a:t>www.fisheries.noaa.gov/sea-turtles</a:t>
            </a:r>
            <a:r>
              <a:rPr lang="en-US" sz="3200" dirty="0" smtClean="0"/>
              <a:t>   </a:t>
            </a:r>
          </a:p>
          <a:p>
            <a:pPr lvl="0"/>
            <a:r>
              <a:rPr lang="en-US" sz="3200" dirty="0" smtClean="0"/>
              <a:t>Click </a:t>
            </a:r>
            <a:r>
              <a:rPr lang="en-US" sz="3200" dirty="0"/>
              <a:t>on the links for each of the four sea turtles.  Each article provides information related predators, life span, and why are they at-risk.  Gather relevant information and write it on the matrix. (These articles can be downloaded as PDFs to allow students to annotate the texts)</a:t>
            </a:r>
          </a:p>
          <a:p>
            <a:pPr marL="0" marR="0" lvl="1" indent="0" defTabSz="914400" eaLnBrk="1" fontAlgn="auto" latinLnBrk="0" hangingPunct="1">
              <a:lnSpc>
                <a:spcPct val="100000"/>
              </a:lnSpc>
              <a:spcBef>
                <a:spcPts val="0"/>
              </a:spcBef>
              <a:spcAft>
                <a:spcPts val="0"/>
              </a:spcAft>
              <a:buClrTx/>
              <a:buSzTx/>
              <a:buFontTx/>
              <a:buNone/>
              <a:tabLst/>
              <a:defRPr/>
            </a:pPr>
            <a:endParaRPr lang="en-US" sz="3200"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9133011" y="1053884"/>
            <a:ext cx="1885315" cy="991235"/>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0020100" y="2449827"/>
            <a:ext cx="1843405" cy="1080770"/>
          </a:xfrm>
          <a:prstGeom prst="rect">
            <a:avLst/>
          </a:prstGeom>
          <a:noFill/>
          <a:ln>
            <a:noFill/>
          </a:ln>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9133011" y="4009939"/>
            <a:ext cx="1873885" cy="1054100"/>
          </a:xfrm>
          <a:prstGeom prst="rect">
            <a:avLst/>
          </a:prstGeom>
          <a:noFill/>
          <a:ln>
            <a:no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9985810" y="5430519"/>
            <a:ext cx="1877695" cy="1249680"/>
          </a:xfrm>
          <a:prstGeom prst="rect">
            <a:avLst/>
          </a:prstGeom>
          <a:noFill/>
          <a:ln>
            <a:noFill/>
          </a:ln>
        </p:spPr>
      </p:pic>
    </p:spTree>
    <p:extLst>
      <p:ext uri="{BB962C8B-B14F-4D97-AF65-F5344CB8AC3E}">
        <p14:creationId xmlns:p14="http://schemas.microsoft.com/office/powerpoint/2010/main" val="671361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Rank the alternatives.</a:t>
            </a:r>
            <a:endParaRPr lang="en-US" b="1" dirty="0"/>
          </a:p>
        </p:txBody>
      </p:sp>
      <p:sp>
        <p:nvSpPr>
          <p:cNvPr id="3" name="Content Placeholder 2"/>
          <p:cNvSpPr>
            <a:spLocks noGrp="1"/>
          </p:cNvSpPr>
          <p:nvPr>
            <p:ph idx="1"/>
          </p:nvPr>
        </p:nvSpPr>
        <p:spPr/>
        <p:txBody>
          <a:bodyPr/>
          <a:lstStyle/>
          <a:p>
            <a:pPr marL="0" indent="0">
              <a:buNone/>
            </a:pPr>
            <a:r>
              <a:rPr lang="en-US" dirty="0"/>
              <a:t>Guiding/reflective Questions</a:t>
            </a:r>
          </a:p>
          <a:p>
            <a:pPr lvl="0"/>
            <a:r>
              <a:rPr lang="en-US" dirty="0"/>
              <a:t>Which </a:t>
            </a:r>
            <a:r>
              <a:rPr lang="en-US" dirty="0" smtClean="0"/>
              <a:t>turtle would be the best choice for support?</a:t>
            </a:r>
            <a:endParaRPr lang="en-US" dirty="0"/>
          </a:p>
          <a:p>
            <a:pPr lvl="0"/>
            <a:r>
              <a:rPr lang="en-US" dirty="0"/>
              <a:t>Why do you think </a:t>
            </a:r>
            <a:r>
              <a:rPr lang="en-US" dirty="0" smtClean="0"/>
              <a:t>that?</a:t>
            </a:r>
            <a:endParaRPr lang="en-US" dirty="0"/>
          </a:p>
          <a:p>
            <a:pPr lvl="0"/>
            <a:r>
              <a:rPr lang="en-US" dirty="0"/>
              <a:t>What </a:t>
            </a:r>
            <a:r>
              <a:rPr lang="en-US" dirty="0" smtClean="0"/>
              <a:t>of the criteria is </a:t>
            </a:r>
            <a:r>
              <a:rPr lang="en-US" dirty="0"/>
              <a:t>the most important </a:t>
            </a:r>
            <a:r>
              <a:rPr lang="en-US" dirty="0" smtClean="0"/>
              <a:t>to you?</a:t>
            </a:r>
            <a:endParaRPr lang="en-US" dirty="0"/>
          </a:p>
          <a:p>
            <a:pPr lvl="0"/>
            <a:r>
              <a:rPr lang="en-US" dirty="0" smtClean="0"/>
              <a:t>Which animal would be your next choice?  And after that?</a:t>
            </a:r>
            <a:endParaRPr lang="en-US" dirty="0"/>
          </a:p>
          <a:p>
            <a:pPr lvl="0"/>
            <a:r>
              <a:rPr lang="en-US" dirty="0"/>
              <a:t>Do you agree with your group's ideas? Why or why not?</a:t>
            </a:r>
          </a:p>
          <a:p>
            <a:endParaRPr lang="en-US" dirty="0"/>
          </a:p>
        </p:txBody>
      </p:sp>
    </p:spTree>
    <p:extLst>
      <p:ext uri="{BB962C8B-B14F-4D97-AF65-F5344CB8AC3E}">
        <p14:creationId xmlns:p14="http://schemas.microsoft.com/office/powerpoint/2010/main" val="565029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263525"/>
            <a:ext cx="10515600" cy="1019175"/>
          </a:xfrm>
        </p:spPr>
        <p:txBody>
          <a:bodyPr/>
          <a:lstStyle/>
          <a:p>
            <a:r>
              <a:rPr lang="en-US" b="1" dirty="0" smtClean="0"/>
              <a:t>Write back to </a:t>
            </a:r>
            <a:r>
              <a:rPr lang="en-US" b="1" dirty="0" smtClean="0"/>
              <a:t>The Lorax and NOAA</a:t>
            </a:r>
            <a:endParaRPr lang="en-US" b="1" dirty="0"/>
          </a:p>
        </p:txBody>
      </p:sp>
      <p:pic>
        <p:nvPicPr>
          <p:cNvPr id="5" name="Picture 4"/>
          <p:cNvPicPr>
            <a:picLocks noChangeAspect="1"/>
          </p:cNvPicPr>
          <p:nvPr/>
        </p:nvPicPr>
        <p:blipFill>
          <a:blip r:embed="rId2"/>
          <a:stretch>
            <a:fillRect/>
          </a:stretch>
        </p:blipFill>
        <p:spPr>
          <a:xfrm>
            <a:off x="2732760" y="1409960"/>
            <a:ext cx="6599480" cy="5155185"/>
          </a:xfrm>
          <a:prstGeom prst="rect">
            <a:avLst/>
          </a:prstGeom>
        </p:spPr>
      </p:pic>
    </p:spTree>
    <p:extLst>
      <p:ext uri="{BB962C8B-B14F-4D97-AF65-F5344CB8AC3E}">
        <p14:creationId xmlns:p14="http://schemas.microsoft.com/office/powerpoint/2010/main" val="59162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 the learning.</a:t>
            </a:r>
            <a:endParaRPr lang="en-US" dirty="0"/>
          </a:p>
        </p:txBody>
      </p:sp>
      <p:sp>
        <p:nvSpPr>
          <p:cNvPr id="3" name="Content Placeholder 2"/>
          <p:cNvSpPr>
            <a:spLocks noGrp="1"/>
          </p:cNvSpPr>
          <p:nvPr>
            <p:ph idx="1"/>
          </p:nvPr>
        </p:nvSpPr>
        <p:spPr>
          <a:xfrm>
            <a:off x="838200" y="1690688"/>
            <a:ext cx="10515600" cy="5032375"/>
          </a:xfrm>
        </p:spPr>
        <p:txBody>
          <a:bodyPr>
            <a:normAutofit/>
          </a:bodyPr>
          <a:lstStyle/>
          <a:p>
            <a:pPr lvl="0"/>
            <a:r>
              <a:rPr lang="en-US" dirty="0"/>
              <a:t>Create a presentation for NOAA that outlines why a particular sea turtle should be further supported.</a:t>
            </a:r>
          </a:p>
          <a:p>
            <a:pPr lvl="0"/>
            <a:r>
              <a:rPr lang="en-US" dirty="0"/>
              <a:t>Read more about endangered species at </a:t>
            </a:r>
            <a:r>
              <a:rPr lang="en-US" dirty="0" err="1"/>
              <a:t>ReadWorks</a:t>
            </a:r>
            <a:r>
              <a:rPr lang="en-US" dirty="0"/>
              <a:t>: </a:t>
            </a:r>
          </a:p>
          <a:p>
            <a:pPr lvl="1"/>
            <a:r>
              <a:rPr lang="en-US" sz="2800" dirty="0"/>
              <a:t>Endangered Species (text set) </a:t>
            </a:r>
            <a:r>
              <a:rPr lang="en-US" sz="2800" u="sng" dirty="0">
                <a:hlinkClick r:id="rId2"/>
              </a:rPr>
              <a:t>https://www.readworks.org/article/Endangered-Species/3077e686-4015-43f3-80c2-ed39ae8b0dce#!articleTab:content/contentSection:d8ae9323-b2ff-4b73-bbbb-10b9a3af572d/</a:t>
            </a:r>
            <a:r>
              <a:rPr lang="en-US" sz="2800" dirty="0"/>
              <a:t> </a:t>
            </a:r>
          </a:p>
          <a:p>
            <a:pPr lvl="1"/>
            <a:r>
              <a:rPr lang="en-US" sz="2800" dirty="0"/>
              <a:t>They’re Back! </a:t>
            </a:r>
            <a:r>
              <a:rPr lang="en-US" sz="2800" u="sng" dirty="0">
                <a:hlinkClick r:id="rId3"/>
              </a:rPr>
              <a:t>https://www.readworks.org/article/Theyre-Back!/4570c345-4dd0-4b2d-b687-bf9fb6ee1aed#!articleTab:content/</a:t>
            </a:r>
            <a:r>
              <a:rPr lang="en-US" sz="2800" dirty="0"/>
              <a:t> </a:t>
            </a:r>
          </a:p>
        </p:txBody>
      </p:sp>
    </p:spTree>
    <p:extLst>
      <p:ext uri="{BB962C8B-B14F-4D97-AF65-F5344CB8AC3E}">
        <p14:creationId xmlns:p14="http://schemas.microsoft.com/office/powerpoint/2010/main" val="1600749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58333"/>
            <a:ext cx="10515600" cy="5118630"/>
          </a:xfrm>
        </p:spPr>
        <p:txBody>
          <a:bodyPr/>
          <a:lstStyle/>
          <a:p>
            <a:pPr marL="0" indent="0">
              <a:buNone/>
            </a:pPr>
            <a:r>
              <a:rPr lang="en-US" b="1" dirty="0"/>
              <a:t>Social Studies Benchmarks: </a:t>
            </a:r>
            <a:endParaRPr lang="en-US" dirty="0"/>
          </a:p>
          <a:p>
            <a:r>
              <a:rPr lang="en-US" b="1" dirty="0"/>
              <a:t>SS.1.E.1.3 </a:t>
            </a:r>
            <a:r>
              <a:rPr lang="en-US" dirty="0"/>
              <a:t>Distinguish between examples of goods and services. </a:t>
            </a:r>
          </a:p>
          <a:p>
            <a:r>
              <a:rPr lang="en-US" b="1" dirty="0"/>
              <a:t>SS.1.E.1.4 </a:t>
            </a:r>
            <a:r>
              <a:rPr lang="en-US" dirty="0"/>
              <a:t>Distinguish people as buyers, sellers, and producers of goods and services.</a:t>
            </a:r>
          </a:p>
          <a:p>
            <a:r>
              <a:rPr lang="en-US" b="1" dirty="0"/>
              <a:t>SS.1.C.2.3</a:t>
            </a:r>
            <a:r>
              <a:rPr lang="en-US" dirty="0"/>
              <a:t> Identify ways students can participate in the betterment of their school and community.</a:t>
            </a:r>
          </a:p>
          <a:p>
            <a:pPr marL="0" indent="0">
              <a:buNone/>
            </a:pPr>
            <a:r>
              <a:rPr lang="en-US" b="1" dirty="0" smtClean="0"/>
              <a:t>Financial Literacy Benchmark: </a:t>
            </a:r>
          </a:p>
          <a:p>
            <a:r>
              <a:rPr lang="en-US" b="1" dirty="0"/>
              <a:t>SS.4.FL.</a:t>
            </a:r>
            <a:r>
              <a:rPr lang="en-US" b="1" dirty="0" smtClean="0"/>
              <a:t>1.1 </a:t>
            </a:r>
            <a:r>
              <a:rPr lang="en-US" dirty="0" smtClean="0"/>
              <a:t>People </a:t>
            </a:r>
            <a:r>
              <a:rPr lang="en-US" dirty="0"/>
              <a:t>have many different types of jobs from which to choose. Identify different jobs requiring people to have different skills.</a:t>
            </a:r>
          </a:p>
          <a:p>
            <a:pPr marL="0" indent="0">
              <a:buNone/>
            </a:pPr>
            <a:endParaRPr lang="en-US" b="1" dirty="0"/>
          </a:p>
        </p:txBody>
      </p:sp>
    </p:spTree>
    <p:extLst>
      <p:ext uri="{BB962C8B-B14F-4D97-AF65-F5344CB8AC3E}">
        <p14:creationId xmlns:p14="http://schemas.microsoft.com/office/powerpoint/2010/main" val="142511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97392"/>
            <a:ext cx="3683000" cy="921808"/>
          </a:xfrm>
        </p:spPr>
        <p:txBody>
          <a:bodyPr/>
          <a:lstStyle/>
          <a:p>
            <a:r>
              <a:rPr lang="en-US" b="1" dirty="0" smtClean="0"/>
              <a:t>Image Analysis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987240491"/>
              </p:ext>
            </p:extLst>
          </p:nvPr>
        </p:nvGraphicFramePr>
        <p:xfrm>
          <a:off x="124953" y="1260352"/>
          <a:ext cx="4803507" cy="4236565"/>
        </p:xfrm>
        <a:graphic>
          <a:graphicData uri="http://schemas.openxmlformats.org/drawingml/2006/table">
            <a:tbl>
              <a:tblPr firstRow="1" bandRow="1">
                <a:tableStyleId>{5C22544A-7EE6-4342-B048-85BDC9FD1C3A}</a:tableStyleId>
              </a:tblPr>
              <a:tblGrid>
                <a:gridCol w="1601169"/>
                <a:gridCol w="1601169"/>
                <a:gridCol w="1601169"/>
              </a:tblGrid>
              <a:tr h="679238">
                <a:tc>
                  <a:txBody>
                    <a:bodyPr/>
                    <a:lstStyle/>
                    <a:p>
                      <a:r>
                        <a:rPr lang="en-US" dirty="0" smtClean="0"/>
                        <a:t>What do I see?</a:t>
                      </a:r>
                      <a:endParaRPr lang="en-US" dirty="0"/>
                    </a:p>
                  </a:txBody>
                  <a:tcPr/>
                </a:tc>
                <a:tc>
                  <a:txBody>
                    <a:bodyPr/>
                    <a:lstStyle/>
                    <a:p>
                      <a:r>
                        <a:rPr lang="en-US" dirty="0" smtClean="0"/>
                        <a:t>What do I think?</a:t>
                      </a:r>
                      <a:endParaRPr lang="en-US" dirty="0"/>
                    </a:p>
                  </a:txBody>
                  <a:tcPr/>
                </a:tc>
                <a:tc>
                  <a:txBody>
                    <a:bodyPr/>
                    <a:lstStyle/>
                    <a:p>
                      <a:r>
                        <a:rPr lang="en-US" dirty="0" smtClean="0"/>
                        <a:t>What do I wonder?</a:t>
                      </a:r>
                      <a:endParaRPr lang="en-US" dirty="0"/>
                    </a:p>
                  </a:txBody>
                  <a:tcPr/>
                </a:tc>
              </a:tr>
              <a:tr h="3557327">
                <a:tc>
                  <a:txBody>
                    <a:bodyPr/>
                    <a:lstStyle/>
                    <a:p>
                      <a:r>
                        <a:rPr lang="en-US" dirty="0" smtClean="0"/>
                        <a:t>What do you see in the picture?</a:t>
                      </a:r>
                    </a:p>
                    <a:p>
                      <a:endParaRPr lang="en-US" dirty="0" smtClean="0"/>
                    </a:p>
                    <a:p>
                      <a:endParaRPr lang="en-US" dirty="0"/>
                    </a:p>
                  </a:txBody>
                  <a:tcPr/>
                </a:tc>
                <a:tc>
                  <a:txBody>
                    <a:bodyPr/>
                    <a:lstStyle/>
                    <a:p>
                      <a:r>
                        <a:rPr lang="en-US" dirty="0" smtClean="0"/>
                        <a:t>Which things in the picture are living things?</a:t>
                      </a:r>
                    </a:p>
                    <a:p>
                      <a:endParaRPr lang="en-US" dirty="0" smtClean="0"/>
                    </a:p>
                    <a:p>
                      <a:r>
                        <a:rPr lang="en-US" dirty="0" smtClean="0"/>
                        <a:t>Which are nonliving things?</a:t>
                      </a:r>
                    </a:p>
                    <a:p>
                      <a:endParaRPr lang="en-US" dirty="0" smtClean="0"/>
                    </a:p>
                  </a:txBody>
                  <a:tcPr/>
                </a:tc>
                <a:tc>
                  <a:txBody>
                    <a:bodyPr/>
                    <a:lstStyle/>
                    <a:p>
                      <a:r>
                        <a:rPr lang="en-US" dirty="0" smtClean="0"/>
                        <a:t>What other living or nonliving things might be behind the plants?  Under the water?</a:t>
                      </a:r>
                    </a:p>
                  </a:txBody>
                  <a:tcPr/>
                </a:tc>
              </a:tr>
            </a:tbl>
          </a:graphicData>
        </a:graphic>
      </p:graphicFrame>
      <p:pic>
        <p:nvPicPr>
          <p:cNvPr id="1026" name="Picture 2" descr="mage result for sea turtle habit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846" y="1219200"/>
            <a:ext cx="5685894" cy="427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47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867" y="1419224"/>
            <a:ext cx="4563533" cy="5032375"/>
          </a:xfrm>
        </p:spPr>
        <p:txBody>
          <a:bodyPr>
            <a:normAutofit lnSpcReduction="10000"/>
          </a:bodyPr>
          <a:lstStyle/>
          <a:p>
            <a:r>
              <a:rPr lang="en-US" dirty="0" smtClean="0"/>
              <a:t>What is an ecosystem?</a:t>
            </a:r>
          </a:p>
          <a:p>
            <a:r>
              <a:rPr lang="en-US" dirty="0" smtClean="0"/>
              <a:t>What is an environment?</a:t>
            </a:r>
          </a:p>
          <a:p>
            <a:r>
              <a:rPr lang="en-US" dirty="0" smtClean="0"/>
              <a:t>What are examples of living and nonliving things in an ecosystem?</a:t>
            </a:r>
          </a:p>
          <a:p>
            <a:r>
              <a:rPr lang="en-US" dirty="0" smtClean="0"/>
              <a:t>What are different types of ecosystems?</a:t>
            </a:r>
          </a:p>
          <a:p>
            <a:r>
              <a:rPr lang="en-US" dirty="0" smtClean="0"/>
              <a:t>What are producers?</a:t>
            </a:r>
          </a:p>
          <a:p>
            <a:r>
              <a:rPr lang="en-US" dirty="0" smtClean="0"/>
              <a:t>What are consumers?</a:t>
            </a:r>
          </a:p>
          <a:p>
            <a:r>
              <a:rPr lang="en-US" dirty="0" smtClean="0"/>
              <a:t>How does energy move through an ecosystem?</a:t>
            </a:r>
            <a:endParaRPr lang="en-US" dirty="0"/>
          </a:p>
        </p:txBody>
      </p:sp>
      <p:sp>
        <p:nvSpPr>
          <p:cNvPr id="6" name="TextBox 5"/>
          <p:cNvSpPr txBox="1"/>
          <p:nvPr/>
        </p:nvSpPr>
        <p:spPr>
          <a:xfrm>
            <a:off x="0" y="270933"/>
            <a:ext cx="9593973" cy="769441"/>
          </a:xfrm>
          <a:prstGeom prst="rect">
            <a:avLst/>
          </a:prstGeom>
          <a:noFill/>
        </p:spPr>
        <p:txBody>
          <a:bodyPr wrap="none" rtlCol="0">
            <a:spAutoFit/>
          </a:bodyPr>
          <a:lstStyle/>
          <a:p>
            <a:r>
              <a:rPr lang="en-US" sz="4400" dirty="0" smtClean="0"/>
              <a:t>Watch the video:  What is an ecosystem:.</a:t>
            </a:r>
            <a:endParaRPr lang="en-US" sz="4400" dirty="0"/>
          </a:p>
        </p:txBody>
      </p:sp>
      <p:sp>
        <p:nvSpPr>
          <p:cNvPr id="4" name="Rectangle 3"/>
          <p:cNvSpPr/>
          <p:nvPr/>
        </p:nvSpPr>
        <p:spPr>
          <a:xfrm>
            <a:off x="4978400" y="6071108"/>
            <a:ext cx="4923592" cy="369332"/>
          </a:xfrm>
          <a:prstGeom prst="rect">
            <a:avLst/>
          </a:prstGeom>
        </p:spPr>
        <p:txBody>
          <a:bodyPr wrap="none">
            <a:spAutoFit/>
          </a:bodyPr>
          <a:lstStyle/>
          <a:p>
            <a:r>
              <a:rPr lang="en-US" dirty="0">
                <a:hlinkClick r:id="rId2"/>
              </a:rPr>
              <a:t>https://</a:t>
            </a:r>
            <a:r>
              <a:rPr lang="en-US" dirty="0" smtClean="0">
                <a:hlinkClick r:id="rId2"/>
              </a:rPr>
              <a:t>www.youtube.com/watch?v=JPHqUxxyLsY</a:t>
            </a:r>
            <a:r>
              <a:rPr lang="en-US" dirty="0" smtClean="0"/>
              <a:t> </a:t>
            </a:r>
            <a:endParaRPr lang="en-US" dirty="0"/>
          </a:p>
        </p:txBody>
      </p:sp>
      <p:pic>
        <p:nvPicPr>
          <p:cNvPr id="7" name="Picture 6"/>
          <p:cNvPicPr>
            <a:picLocks noChangeAspect="1"/>
          </p:cNvPicPr>
          <p:nvPr/>
        </p:nvPicPr>
        <p:blipFill>
          <a:blip r:embed="rId3"/>
          <a:stretch>
            <a:fillRect/>
          </a:stretch>
        </p:blipFill>
        <p:spPr>
          <a:xfrm>
            <a:off x="4810770" y="2030278"/>
            <a:ext cx="7035746" cy="3846646"/>
          </a:xfrm>
          <a:prstGeom prst="rect">
            <a:avLst/>
          </a:prstGeom>
        </p:spPr>
      </p:pic>
    </p:spTree>
    <p:extLst>
      <p:ext uri="{BB962C8B-B14F-4D97-AF65-F5344CB8AC3E}">
        <p14:creationId xmlns:p14="http://schemas.microsoft.com/office/powerpoint/2010/main" val="498411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informational text.</a:t>
            </a:r>
            <a:endParaRPr lang="en-US" dirty="0"/>
          </a:p>
        </p:txBody>
      </p:sp>
      <p:sp>
        <p:nvSpPr>
          <p:cNvPr id="3" name="Content Placeholder 2"/>
          <p:cNvSpPr>
            <a:spLocks noGrp="1"/>
          </p:cNvSpPr>
          <p:nvPr>
            <p:ph idx="1"/>
          </p:nvPr>
        </p:nvSpPr>
        <p:spPr>
          <a:xfrm>
            <a:off x="939800" y="5638799"/>
            <a:ext cx="10515600" cy="893763"/>
          </a:xfrm>
        </p:spPr>
        <p:txBody>
          <a:bodyPr/>
          <a:lstStyle/>
          <a:p>
            <a:r>
              <a:rPr lang="en-US" dirty="0">
                <a:hlinkClick r:id="rId2"/>
              </a:rPr>
              <a:t>https://www.earthday.org/campaigns/endangered-species/earthday2019</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stretch>
            <a:fillRect/>
          </a:stretch>
        </p:blipFill>
        <p:spPr>
          <a:xfrm>
            <a:off x="2786004" y="1330401"/>
            <a:ext cx="7551796" cy="3952798"/>
          </a:xfrm>
          <a:prstGeom prst="rect">
            <a:avLst/>
          </a:prstGeom>
        </p:spPr>
      </p:pic>
    </p:spTree>
    <p:extLst>
      <p:ext uri="{BB962C8B-B14F-4D97-AF65-F5344CB8AC3E}">
        <p14:creationId xmlns:p14="http://schemas.microsoft.com/office/powerpoint/2010/main" val="920287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09095" cy="1325563"/>
          </a:xfrm>
        </p:spPr>
        <p:txBody>
          <a:bodyPr/>
          <a:lstStyle/>
          <a:p>
            <a:r>
              <a:rPr lang="en-US" dirty="0" smtClean="0"/>
              <a:t>Read the Informational Text</a:t>
            </a:r>
            <a:endParaRPr lang="en-US" dirty="0"/>
          </a:p>
        </p:txBody>
      </p:sp>
      <p:sp>
        <p:nvSpPr>
          <p:cNvPr id="3" name="Content Placeholder 2"/>
          <p:cNvSpPr>
            <a:spLocks noGrp="1"/>
          </p:cNvSpPr>
          <p:nvPr>
            <p:ph idx="1"/>
          </p:nvPr>
        </p:nvSpPr>
        <p:spPr>
          <a:xfrm>
            <a:off x="264763" y="1825625"/>
            <a:ext cx="4322736" cy="4351338"/>
          </a:xfrm>
        </p:spPr>
        <p:txBody>
          <a:bodyPr/>
          <a:lstStyle/>
          <a:p>
            <a:endParaRPr lang="en-US" dirty="0" smtClean="0">
              <a:hlinkClick r:id="rId3"/>
            </a:endParaRPr>
          </a:p>
          <a:p>
            <a:r>
              <a:rPr lang="en-US" dirty="0" smtClean="0">
                <a:hlinkClick r:id="rId3"/>
              </a:rPr>
              <a:t>https</a:t>
            </a:r>
            <a:r>
              <a:rPr lang="en-US" dirty="0">
                <a:hlinkClick r:id="rId3"/>
              </a:rPr>
              <a:t>://faunalytics.org/laws-are-not-enough-to-protect-endangered-sea-turtles</a:t>
            </a:r>
            <a:r>
              <a:rPr lang="en-US" dirty="0" smtClean="0">
                <a:hlinkClick r:id="rId3"/>
              </a:rPr>
              <a:t>/</a:t>
            </a:r>
            <a:r>
              <a:rPr lang="en-US" dirty="0" smtClean="0"/>
              <a:t> </a:t>
            </a:r>
          </a:p>
          <a:p>
            <a:r>
              <a:rPr lang="en-US" dirty="0" smtClean="0"/>
              <a:t>Why are turtles at risk even though there are laws to protect them?</a:t>
            </a:r>
            <a:endParaRPr lang="en-US" dirty="0"/>
          </a:p>
        </p:txBody>
      </p:sp>
      <p:pic>
        <p:nvPicPr>
          <p:cNvPr id="5" name="Picture 4"/>
          <p:cNvPicPr>
            <a:picLocks noChangeAspect="1"/>
          </p:cNvPicPr>
          <p:nvPr/>
        </p:nvPicPr>
        <p:blipFill>
          <a:blip r:embed="rId4"/>
          <a:stretch>
            <a:fillRect/>
          </a:stretch>
        </p:blipFill>
        <p:spPr>
          <a:xfrm>
            <a:off x="4803177" y="1472339"/>
            <a:ext cx="7135146" cy="4704624"/>
          </a:xfrm>
          <a:prstGeom prst="rect">
            <a:avLst/>
          </a:prstGeom>
        </p:spPr>
      </p:pic>
    </p:spTree>
    <p:extLst>
      <p:ext uri="{BB962C8B-B14F-4D97-AF65-F5344CB8AC3E}">
        <p14:creationId xmlns:p14="http://schemas.microsoft.com/office/powerpoint/2010/main" val="1207394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95" y="283747"/>
            <a:ext cx="11018003" cy="1325563"/>
          </a:xfrm>
        </p:spPr>
        <p:txBody>
          <a:bodyPr/>
          <a:lstStyle/>
          <a:p>
            <a:r>
              <a:rPr lang="en-US" dirty="0" smtClean="0"/>
              <a:t>Learn More About Threats to Sea Turtles</a:t>
            </a:r>
            <a:endParaRPr lang="en-US" dirty="0"/>
          </a:p>
        </p:txBody>
      </p:sp>
      <p:sp>
        <p:nvSpPr>
          <p:cNvPr id="3" name="Content Placeholder 2"/>
          <p:cNvSpPr>
            <a:spLocks noGrp="1"/>
          </p:cNvSpPr>
          <p:nvPr>
            <p:ph idx="1"/>
          </p:nvPr>
        </p:nvSpPr>
        <p:spPr>
          <a:xfrm>
            <a:off x="108488" y="1224366"/>
            <a:ext cx="3558890" cy="5346915"/>
          </a:xfrm>
        </p:spPr>
        <p:txBody>
          <a:bodyPr>
            <a:normAutofit fontScale="92500" lnSpcReduction="20000"/>
          </a:bodyPr>
          <a:lstStyle/>
          <a:p>
            <a:r>
              <a:rPr lang="en-US" dirty="0">
                <a:hlinkClick r:id="rId2"/>
              </a:rPr>
              <a:t>https://</a:t>
            </a:r>
            <a:r>
              <a:rPr lang="en-US" dirty="0" smtClean="0">
                <a:hlinkClick r:id="rId2"/>
              </a:rPr>
              <a:t>www.seeturtles.org/sea-turtles-threats</a:t>
            </a:r>
            <a:r>
              <a:rPr lang="en-US" dirty="0" smtClean="0"/>
              <a:t> </a:t>
            </a:r>
          </a:p>
          <a:p>
            <a:pPr lvl="0"/>
            <a:r>
              <a:rPr lang="en-US" dirty="0"/>
              <a:t>Discuss how each of these threats are man-made.</a:t>
            </a:r>
          </a:p>
          <a:p>
            <a:r>
              <a:rPr lang="en-US" dirty="0"/>
              <a:t>Scroll down to find out the extent to which seven sea turtles are at-risk (The explanation of the scale is below the list of turtles.  In a later link a chart that is kid-friendly will supply this information for each sea turtle). </a:t>
            </a:r>
          </a:p>
        </p:txBody>
      </p:sp>
      <p:pic>
        <p:nvPicPr>
          <p:cNvPr id="4" name="Picture 3"/>
          <p:cNvPicPr>
            <a:picLocks noChangeAspect="1"/>
          </p:cNvPicPr>
          <p:nvPr/>
        </p:nvPicPr>
        <p:blipFill>
          <a:blip r:embed="rId3"/>
          <a:stretch>
            <a:fillRect/>
          </a:stretch>
        </p:blipFill>
        <p:spPr>
          <a:xfrm>
            <a:off x="4112477" y="2080334"/>
            <a:ext cx="7929706" cy="3634977"/>
          </a:xfrm>
          <a:prstGeom prst="rect">
            <a:avLst/>
          </a:prstGeom>
        </p:spPr>
      </p:pic>
    </p:spTree>
    <p:extLst>
      <p:ext uri="{BB962C8B-B14F-4D97-AF65-F5344CB8AC3E}">
        <p14:creationId xmlns:p14="http://schemas.microsoft.com/office/powerpoint/2010/main" val="82824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the video</a:t>
            </a:r>
            <a:endParaRPr lang="en-US" dirty="0"/>
          </a:p>
        </p:txBody>
      </p:sp>
      <p:sp>
        <p:nvSpPr>
          <p:cNvPr id="3" name="Content Placeholder 2"/>
          <p:cNvSpPr>
            <a:spLocks noGrp="1"/>
          </p:cNvSpPr>
          <p:nvPr>
            <p:ph idx="1"/>
          </p:nvPr>
        </p:nvSpPr>
        <p:spPr>
          <a:xfrm>
            <a:off x="218268" y="1472905"/>
            <a:ext cx="4477718" cy="5206864"/>
          </a:xfrm>
        </p:spPr>
        <p:txBody>
          <a:bodyPr/>
          <a:lstStyle/>
          <a:p>
            <a:r>
              <a:rPr lang="en-US" dirty="0">
                <a:hlinkClick r:id="rId2"/>
              </a:rPr>
              <a:t>https://</a:t>
            </a:r>
            <a:r>
              <a:rPr lang="en-US" dirty="0" smtClean="0">
                <a:hlinkClick r:id="rId2"/>
              </a:rPr>
              <a:t>www.youtube.com/watch?v=w82xpBR_Z4A</a:t>
            </a:r>
            <a:r>
              <a:rPr lang="en-US" dirty="0" smtClean="0"/>
              <a:t> </a:t>
            </a:r>
          </a:p>
          <a:p>
            <a:pPr lvl="0"/>
            <a:r>
              <a:rPr lang="en-US" dirty="0"/>
              <a:t>What could happen to keep these babies from making it to the water?  What dangers are in the environment (predators, people, trash on the beach, light that confuses the turtles, etc.)?</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4968519" y="1472905"/>
            <a:ext cx="7005213" cy="3919000"/>
          </a:xfrm>
          <a:prstGeom prst="rect">
            <a:avLst/>
          </a:prstGeom>
        </p:spPr>
      </p:pic>
    </p:spTree>
    <p:extLst>
      <p:ext uri="{BB962C8B-B14F-4D97-AF65-F5344CB8AC3E}">
        <p14:creationId xmlns:p14="http://schemas.microsoft.com/office/powerpoint/2010/main" val="1822796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0686" y="1643062"/>
            <a:ext cx="4360332" cy="4351338"/>
          </a:xfrm>
        </p:spPr>
        <p:txBody>
          <a:bodyPr>
            <a:normAutofit/>
          </a:bodyPr>
          <a:lstStyle/>
          <a:p>
            <a:r>
              <a:rPr lang="en-US" sz="3200" dirty="0" smtClean="0"/>
              <a:t>What is the problem?</a:t>
            </a:r>
          </a:p>
          <a:p>
            <a:r>
              <a:rPr lang="en-US" sz="3200" dirty="0" smtClean="0"/>
              <a:t>What is NOAA asking you to do?</a:t>
            </a:r>
            <a:endParaRPr lang="en-US" sz="3200" dirty="0"/>
          </a:p>
        </p:txBody>
      </p:sp>
      <p:sp>
        <p:nvSpPr>
          <p:cNvPr id="5" name="TextBox 4"/>
          <p:cNvSpPr txBox="1"/>
          <p:nvPr/>
        </p:nvSpPr>
        <p:spPr>
          <a:xfrm>
            <a:off x="6837305" y="551623"/>
            <a:ext cx="5507095" cy="769441"/>
          </a:xfrm>
          <a:prstGeom prst="rect">
            <a:avLst/>
          </a:prstGeom>
          <a:noFill/>
        </p:spPr>
        <p:txBody>
          <a:bodyPr wrap="square" rtlCol="0">
            <a:spAutoFit/>
          </a:bodyPr>
          <a:lstStyle/>
          <a:p>
            <a:r>
              <a:rPr lang="en-US" sz="4400" dirty="0" smtClean="0"/>
              <a:t>Introduce the problem.</a:t>
            </a:r>
            <a:endParaRPr lang="en-US" sz="4400" dirty="0"/>
          </a:p>
        </p:txBody>
      </p:sp>
      <p:pic>
        <p:nvPicPr>
          <p:cNvPr id="4" name="Picture 3"/>
          <p:cNvPicPr>
            <a:picLocks noChangeAspect="1"/>
          </p:cNvPicPr>
          <p:nvPr/>
        </p:nvPicPr>
        <p:blipFill>
          <a:blip r:embed="rId2"/>
          <a:stretch>
            <a:fillRect/>
          </a:stretch>
        </p:blipFill>
        <p:spPr>
          <a:xfrm>
            <a:off x="760220" y="39764"/>
            <a:ext cx="5284119" cy="6746891"/>
          </a:xfrm>
          <a:prstGeom prst="rect">
            <a:avLst/>
          </a:prstGeom>
        </p:spPr>
      </p:pic>
    </p:spTree>
    <p:extLst>
      <p:ext uri="{BB962C8B-B14F-4D97-AF65-F5344CB8AC3E}">
        <p14:creationId xmlns:p14="http://schemas.microsoft.com/office/powerpoint/2010/main" val="1436307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25716</TotalTime>
  <Words>663</Words>
  <Application>Microsoft Macintosh PowerPoint</Application>
  <PresentationFormat>Widescreen</PresentationFormat>
  <Paragraphs>74</Paragraphs>
  <Slides>15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Calibri Light</vt:lpstr>
      <vt:lpstr>Arial</vt:lpstr>
      <vt:lpstr>Office Theme</vt:lpstr>
      <vt:lpstr>3rd  Grade– At-risk Turtles</vt:lpstr>
      <vt:lpstr>PowerPoint Presentation</vt:lpstr>
      <vt:lpstr>Image Analysis</vt:lpstr>
      <vt:lpstr>PowerPoint Presentation</vt:lpstr>
      <vt:lpstr>Read the informational text.</vt:lpstr>
      <vt:lpstr>Read the Informational Text</vt:lpstr>
      <vt:lpstr>Learn More About Threats to Sea Turtles</vt:lpstr>
      <vt:lpstr>Watch the video</vt:lpstr>
      <vt:lpstr>PowerPoint Presentation</vt:lpstr>
      <vt:lpstr>         Research the alternatives.</vt:lpstr>
      <vt:lpstr>Research Each Turtle</vt:lpstr>
      <vt:lpstr>Research Using the NOAA site</vt:lpstr>
      <vt:lpstr>Rank the alternatives.</vt:lpstr>
      <vt:lpstr>Write back to The Lorax and NOAA</vt:lpstr>
      <vt:lpstr>Extend the learning.</vt:lpstr>
    </vt:vector>
  </TitlesOfParts>
  <Company>Polk State College</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Decisionomics</dc:title>
  <dc:creator>Sharon Moser</dc:creator>
  <cp:lastModifiedBy>Moser, Sharon</cp:lastModifiedBy>
  <cp:revision>102</cp:revision>
  <cp:lastPrinted>2017-03-08T19:59:23Z</cp:lastPrinted>
  <dcterms:created xsi:type="dcterms:W3CDTF">2017-03-07T17:34:55Z</dcterms:created>
  <dcterms:modified xsi:type="dcterms:W3CDTF">2019-04-19T15:17:43Z</dcterms:modified>
</cp:coreProperties>
</file>