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86" r:id="rId3"/>
    <p:sldId id="295" r:id="rId4"/>
    <p:sldId id="293" r:id="rId5"/>
    <p:sldId id="305" r:id="rId6"/>
    <p:sldId id="306" r:id="rId7"/>
    <p:sldId id="308" r:id="rId8"/>
    <p:sldId id="298" r:id="rId9"/>
    <p:sldId id="303" r:id="rId10"/>
    <p:sldId id="307" r:id="rId11"/>
    <p:sldId id="301" r:id="rId12"/>
    <p:sldId id="302" r:id="rId13"/>
    <p:sldId id="304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63" autoAdjust="0"/>
    <p:restoredTop sz="91429" autoAdjust="0"/>
  </p:normalViewPr>
  <p:slideViewPr>
    <p:cSldViewPr snapToGrid="0">
      <p:cViewPr varScale="1">
        <p:scale>
          <a:sx n="87" d="100"/>
          <a:sy n="87" d="100"/>
        </p:scale>
        <p:origin x="47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C68B3-0F16-A145-9DDC-C393B5856E10}" type="datetimeFigureOut">
              <a:rPr lang="en-US" smtClean="0"/>
              <a:t>3/22/19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50AF5-7D5F-5E42-8077-F4E89B9FE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3/22/19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4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3/22/19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3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3/22/19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3/22/19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0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3/22/19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3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3/22/19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6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3/22/19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4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3/22/19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3/22/19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2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3/22/19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8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3/22/19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5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545AB-A672-4A69-A49B-75C30F521206}" type="datetimeFigureOut">
              <a:rPr lang="en-US" smtClean="0"/>
              <a:t>3/22/19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limatekids.nasa.gov/recycle-this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moser@usf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www.reusethisbag.com/articles/kids-guide-to-recycling/" TargetMode="External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thekidshouldseethis.com/post/84528738617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wastewiseproductsinc.com/blog/workplace/the-5-best-places-to-put-outdoor-recycling-bins/" TargetMode="Externa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628941" cy="1325563"/>
          </a:xfrm>
        </p:spPr>
        <p:txBody>
          <a:bodyPr/>
          <a:lstStyle/>
          <a:p>
            <a:r>
              <a:rPr lang="en-US" dirty="0" smtClean="0"/>
              <a:t>First Grade – Recycling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22397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Problem</a:t>
            </a:r>
            <a:endParaRPr lang="en-US" dirty="0"/>
          </a:p>
          <a:p>
            <a:r>
              <a:rPr lang="en-US" dirty="0"/>
              <a:t>Where should the new recycling bin be </a:t>
            </a:r>
            <a:r>
              <a:rPr lang="en-US" dirty="0" smtClean="0"/>
              <a:t>placed?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Alternatives</a:t>
            </a:r>
            <a:endParaRPr lang="en-US" dirty="0"/>
          </a:p>
          <a:p>
            <a:r>
              <a:rPr lang="en-US" dirty="0"/>
              <a:t>Near vending machines, in the employee parking lot, at the outdoor break area, outside the back door, by the street entrance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Criteria</a:t>
            </a:r>
            <a:endParaRPr lang="en-US" dirty="0"/>
          </a:p>
          <a:p>
            <a:r>
              <a:rPr lang="en-US" dirty="0"/>
              <a:t>Easy to get to, near where employees might have food or drinks, opportunity for other community members to use the bin, many people pass by it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Decision</a:t>
            </a:r>
            <a:endParaRPr lang="en-US" dirty="0"/>
          </a:p>
          <a:p>
            <a:r>
              <a:rPr lang="en-US" dirty="0"/>
              <a:t>Should the new recycling bin go by vending machines, the employee parking lot, the outdoor break area, outside the back door, or near the street entrance?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568" y="265697"/>
            <a:ext cx="2946066" cy="2520641"/>
          </a:xfrm>
          <a:prstGeom prst="rect">
            <a:avLst/>
          </a:prstGeom>
        </p:spPr>
      </p:pic>
      <p:pic>
        <p:nvPicPr>
          <p:cNvPr id="6" name="Picture 5" descr="mage result for the lorax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568" y="3743545"/>
            <a:ext cx="3195642" cy="2207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" y="2666735"/>
            <a:ext cx="2904735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the alternatives.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00" y="0"/>
            <a:ext cx="90043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Rank the alternatives.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Guiding/reflective Questions</a:t>
            </a:r>
          </a:p>
          <a:p>
            <a:pPr lvl="0"/>
            <a:r>
              <a:rPr lang="en-US" dirty="0"/>
              <a:t>Which </a:t>
            </a:r>
            <a:r>
              <a:rPr lang="en-US" dirty="0" smtClean="0"/>
              <a:t>location would be best for the recycling container?</a:t>
            </a:r>
            <a:endParaRPr lang="en-US" dirty="0"/>
          </a:p>
          <a:p>
            <a:pPr lvl="0"/>
            <a:r>
              <a:rPr lang="en-US" dirty="0"/>
              <a:t>Why do you think </a:t>
            </a:r>
            <a:r>
              <a:rPr lang="en-US" dirty="0" smtClean="0"/>
              <a:t>that?</a:t>
            </a:r>
            <a:endParaRPr lang="en-US" dirty="0"/>
          </a:p>
          <a:p>
            <a:pPr lvl="0"/>
            <a:r>
              <a:rPr lang="en-US" dirty="0"/>
              <a:t>What </a:t>
            </a:r>
            <a:r>
              <a:rPr lang="en-US" dirty="0" smtClean="0"/>
              <a:t>of the criteria is </a:t>
            </a:r>
            <a:r>
              <a:rPr lang="en-US" dirty="0"/>
              <a:t>the most important </a:t>
            </a:r>
            <a:r>
              <a:rPr lang="en-US" dirty="0" smtClean="0"/>
              <a:t>to you?</a:t>
            </a:r>
            <a:endParaRPr lang="en-US" dirty="0"/>
          </a:p>
          <a:p>
            <a:pPr lvl="0"/>
            <a:r>
              <a:rPr lang="en-US" dirty="0" smtClean="0"/>
              <a:t>Which location would be your next choice?  And after that?</a:t>
            </a:r>
            <a:endParaRPr lang="en-US" dirty="0"/>
          </a:p>
          <a:p>
            <a:pPr lvl="0"/>
            <a:r>
              <a:rPr lang="en-US" dirty="0"/>
              <a:t>Do you agree with your group's ideas? Why or why not?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263525"/>
            <a:ext cx="10515600" cy="1019175"/>
          </a:xfrm>
        </p:spPr>
        <p:txBody>
          <a:bodyPr/>
          <a:lstStyle/>
          <a:p>
            <a:r>
              <a:rPr lang="en-US" b="1" dirty="0" smtClean="0"/>
              <a:t>Write back to Landmark Cinema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33" y="1476815"/>
            <a:ext cx="9522883" cy="5381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4919" y="603250"/>
            <a:ext cx="3050331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 the learning.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Have </a:t>
            </a:r>
            <a:r>
              <a:rPr lang="en-US" dirty="0"/>
              <a:t>student groups present their decisions to the class and discuss how they decided which road to adopt.  Create a poster that highlights the </a:t>
            </a:r>
            <a:r>
              <a:rPr lang="en-US" dirty="0" smtClean="0"/>
              <a:t>best place to put the recycling container.</a:t>
            </a:r>
            <a:endParaRPr lang="en-US" dirty="0"/>
          </a:p>
          <a:p>
            <a:pPr lvl="0"/>
            <a:r>
              <a:rPr lang="en-US" dirty="0" smtClean="0"/>
              <a:t>After </a:t>
            </a:r>
            <a:r>
              <a:rPr lang="en-US" dirty="0"/>
              <a:t>groups rank their choices, suggest other criteria that could change their decisions:</a:t>
            </a:r>
          </a:p>
          <a:p>
            <a:pPr lvl="0"/>
            <a:r>
              <a:rPr lang="en-US" dirty="0"/>
              <a:t>Have students research recycling in their school and home communities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Explore these </a:t>
            </a:r>
            <a:r>
              <a:rPr lang="en-US" smtClean="0"/>
              <a:t>NASA resources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://climatekids.nasa.gov/recycle-this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0022"/>
            <a:ext cx="10515600" cy="486550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Thank you so much for attending!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Send us your ideas for future </a:t>
            </a:r>
            <a:r>
              <a:rPr lang="en-US" sz="4000" dirty="0" err="1" smtClean="0"/>
              <a:t>Decisionomics</a:t>
            </a:r>
            <a:r>
              <a:rPr lang="en-US" sz="4000" dirty="0" smtClean="0"/>
              <a:t> lessons linked to Reading Wonders </a:t>
            </a:r>
            <a:r>
              <a:rPr lang="en-US" sz="4000" dirty="0" smtClean="0">
                <a:sym typeface="Wingdings"/>
              </a:rPr>
              <a:t>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sz="3600" dirty="0" smtClean="0">
                <a:sym typeface="Wingdings"/>
              </a:rPr>
              <a:t>Sherry Moser	</a:t>
            </a:r>
            <a:r>
              <a:rPr lang="en-US" sz="3600" dirty="0" smtClean="0">
                <a:sym typeface="Wingdings"/>
                <a:hlinkClick r:id="rId2"/>
              </a:rPr>
              <a:t>smoser@usf.edu</a:t>
            </a:r>
            <a:r>
              <a:rPr lang="en-US" sz="3600" dirty="0" smtClean="0">
                <a:sym typeface="Wingdings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79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8333"/>
            <a:ext cx="10515600" cy="511863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Social Studies Benchmarks: </a:t>
            </a:r>
            <a:endParaRPr lang="en-US" dirty="0"/>
          </a:p>
          <a:p>
            <a:r>
              <a:rPr lang="en-US" b="1" dirty="0"/>
              <a:t>SS.1.E.1.3 </a:t>
            </a:r>
            <a:r>
              <a:rPr lang="en-US" dirty="0"/>
              <a:t>Distinguish between examples of goods and services. </a:t>
            </a:r>
          </a:p>
          <a:p>
            <a:r>
              <a:rPr lang="en-US" b="1" dirty="0"/>
              <a:t>SS.1.E.1.4 </a:t>
            </a:r>
            <a:r>
              <a:rPr lang="en-US" dirty="0"/>
              <a:t>Distinguish people as buyers, sellers, and producers of goods and services.</a:t>
            </a:r>
          </a:p>
          <a:p>
            <a:r>
              <a:rPr lang="en-US" b="1" dirty="0"/>
              <a:t>SS.1.C.2.3</a:t>
            </a:r>
            <a:r>
              <a:rPr lang="en-US" dirty="0"/>
              <a:t> Identify ways students can participate in the betterment of their school and community.</a:t>
            </a:r>
          </a:p>
          <a:p>
            <a:pPr marL="0" indent="0">
              <a:buNone/>
            </a:pPr>
            <a:r>
              <a:rPr lang="en-US" b="1" dirty="0" smtClean="0"/>
              <a:t>Financial Literacy Benchmark: </a:t>
            </a:r>
          </a:p>
          <a:p>
            <a:r>
              <a:rPr lang="en-US" b="1" dirty="0"/>
              <a:t>SS.4.FL.</a:t>
            </a:r>
            <a:r>
              <a:rPr lang="en-US" b="1" dirty="0" smtClean="0"/>
              <a:t>1.1 </a:t>
            </a:r>
            <a:r>
              <a:rPr lang="en-US" dirty="0" smtClean="0"/>
              <a:t>People </a:t>
            </a:r>
            <a:r>
              <a:rPr lang="en-US" dirty="0"/>
              <a:t>have many different types of jobs from which to choose. Identify different jobs requiring people to have different skills.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5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97392"/>
            <a:ext cx="3683000" cy="921808"/>
          </a:xfrm>
        </p:spPr>
        <p:txBody>
          <a:bodyPr/>
          <a:lstStyle/>
          <a:p>
            <a:r>
              <a:rPr lang="en-US" b="1" dirty="0" smtClean="0"/>
              <a:t>Image Analysis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202053"/>
              </p:ext>
            </p:extLst>
          </p:nvPr>
        </p:nvGraphicFramePr>
        <p:xfrm>
          <a:off x="124953" y="1504588"/>
          <a:ext cx="4398294" cy="3992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098"/>
                <a:gridCol w="1466098"/>
                <a:gridCol w="1466098"/>
              </a:tblGrid>
              <a:tr h="544896">
                <a:tc>
                  <a:txBody>
                    <a:bodyPr/>
                    <a:lstStyle/>
                    <a:p>
                      <a:r>
                        <a:rPr lang="en-US" dirty="0" smtClean="0"/>
                        <a:t>What do I see?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do I think?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do I wonder?</a:t>
                      </a:r>
                      <a:endParaRPr lang="en-US" dirty="0"/>
                    </a:p>
                  </a:txBody>
                  <a:tcPr/>
                </a:tc>
              </a:tr>
              <a:tr h="335224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918" y="998323"/>
            <a:ext cx="7108148" cy="50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24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1419224"/>
            <a:ext cx="4563533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Why is trash a problem?</a:t>
            </a:r>
          </a:p>
          <a:p>
            <a:r>
              <a:rPr lang="en-US" dirty="0" smtClean="0"/>
              <a:t>Where does trash go when it is picked up from homes or businesses.</a:t>
            </a:r>
          </a:p>
          <a:p>
            <a:r>
              <a:rPr lang="en-US" dirty="0" smtClean="0"/>
              <a:t>What are the three </a:t>
            </a:r>
            <a:r>
              <a:rPr lang="en-US" dirty="0" err="1" smtClean="0"/>
              <a:t>Rs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does it mean to reduce? To recycle?  To reuse?</a:t>
            </a:r>
          </a:p>
          <a:p>
            <a:r>
              <a:rPr lang="en-US" dirty="0" smtClean="0"/>
              <a:t>If you bring cloth grocery bags to the store, which of the </a:t>
            </a:r>
            <a:r>
              <a:rPr lang="en-US" dirty="0" err="1" smtClean="0"/>
              <a:t>Rs</a:t>
            </a:r>
            <a:r>
              <a:rPr lang="en-US" dirty="0" smtClean="0"/>
              <a:t> are you doing?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70933"/>
            <a:ext cx="66222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Read the informational text.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262" y="118533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1419224"/>
            <a:ext cx="4563533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Where do workers take the plastic from a recycling bin?</a:t>
            </a:r>
          </a:p>
          <a:p>
            <a:r>
              <a:rPr lang="en-US" dirty="0" smtClean="0"/>
              <a:t>What happens next?  After that?</a:t>
            </a:r>
          </a:p>
          <a:p>
            <a:r>
              <a:rPr lang="en-US" dirty="0" smtClean="0"/>
              <a:t>What do companies do with </a:t>
            </a:r>
            <a:r>
              <a:rPr lang="en-US" smtClean="0"/>
              <a:t>recycled plastic?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70933"/>
            <a:ext cx="66222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Read the informational text.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5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80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1419224"/>
            <a:ext cx="4563533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What does most garbage come from?</a:t>
            </a:r>
          </a:p>
          <a:p>
            <a:r>
              <a:rPr lang="en-US" dirty="0" smtClean="0"/>
              <a:t>How does garbage get into the ocean?</a:t>
            </a:r>
          </a:p>
          <a:p>
            <a:r>
              <a:rPr lang="en-US" dirty="0" smtClean="0"/>
              <a:t>What is a gyre?</a:t>
            </a:r>
          </a:p>
          <a:p>
            <a:r>
              <a:rPr lang="en-US" dirty="0" smtClean="0"/>
              <a:t>What happens when birds and fish eat the garbage?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70933"/>
            <a:ext cx="66222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Read the informational text.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636" y="118534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5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0458"/>
            <a:ext cx="3346342" cy="1325563"/>
          </a:xfrm>
        </p:spPr>
        <p:txBody>
          <a:bodyPr/>
          <a:lstStyle/>
          <a:p>
            <a:r>
              <a:rPr lang="en-US" dirty="0" smtClean="0"/>
              <a:t>View the websites.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1828" y="5661504"/>
            <a:ext cx="5179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thekidshouldseethis.com/post/84528738617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16" y="1825214"/>
            <a:ext cx="5910132" cy="32236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17030" y="843240"/>
            <a:ext cx="6374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https://www.reusethisbag.com/articles/kids-guide-to-recycling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2641" y="1825214"/>
            <a:ext cx="5573380" cy="42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0686" y="1643062"/>
            <a:ext cx="4360332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</a:t>
            </a:r>
            <a:r>
              <a:rPr lang="en-US" sz="3200" dirty="0" smtClean="0"/>
              <a:t>Sunny</a:t>
            </a:r>
            <a:r>
              <a:rPr lang="en-US" sz="3200" dirty="0" smtClean="0"/>
              <a:t> </a:t>
            </a:r>
            <a:r>
              <a:rPr lang="en-US" sz="3200" dirty="0" smtClean="0"/>
              <a:t>Cinema’s problem?</a:t>
            </a:r>
          </a:p>
          <a:p>
            <a:r>
              <a:rPr lang="en-US" sz="3200" dirty="0" smtClean="0"/>
              <a:t>Where might they place the recycling bin?</a:t>
            </a:r>
          </a:p>
          <a:p>
            <a:r>
              <a:rPr lang="en-US" sz="3200" dirty="0" smtClean="0"/>
              <a:t>What should students consider when choosing the location?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837305" y="551623"/>
            <a:ext cx="550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Introduce the problem.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5" y="0"/>
            <a:ext cx="6435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7841"/>
            <a:ext cx="4766733" cy="1325563"/>
          </a:xfrm>
        </p:spPr>
        <p:txBody>
          <a:bodyPr/>
          <a:lstStyle/>
          <a:p>
            <a:r>
              <a:rPr lang="en-US" b="1" dirty="0" smtClean="0"/>
              <a:t>Read the informational text.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3" y="5859199"/>
            <a:ext cx="11633200" cy="724959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u="sng" dirty="0">
                <a:hlinkClick r:id="rId2"/>
              </a:rPr>
              <a:t>https://www.wastewiseproductsinc.com/blog/workplace/the-5-best-places-to-put-outdoor-recycling-bins/</a:t>
            </a:r>
            <a:r>
              <a:rPr lang="en-US" dirty="0"/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534" y="277915"/>
            <a:ext cx="6214283" cy="537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6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5253</TotalTime>
  <Words>528</Words>
  <Application>Microsoft Macintosh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Wingdings</vt:lpstr>
      <vt:lpstr>Arial</vt:lpstr>
      <vt:lpstr>Office Theme</vt:lpstr>
      <vt:lpstr>First Grade – Recycling</vt:lpstr>
      <vt:lpstr>PowerPoint Presentation</vt:lpstr>
      <vt:lpstr>Image Analysis</vt:lpstr>
      <vt:lpstr>PowerPoint Presentation</vt:lpstr>
      <vt:lpstr>PowerPoint Presentation</vt:lpstr>
      <vt:lpstr>PowerPoint Presentation</vt:lpstr>
      <vt:lpstr>View the websites.</vt:lpstr>
      <vt:lpstr>PowerPoint Presentation</vt:lpstr>
      <vt:lpstr>Read the informational text.</vt:lpstr>
      <vt:lpstr>Research the alternatives.</vt:lpstr>
      <vt:lpstr>Rank the alternatives.</vt:lpstr>
      <vt:lpstr>Write back to Landmark Cinema</vt:lpstr>
      <vt:lpstr>Extend the learning.</vt:lpstr>
      <vt:lpstr>Questions?</vt:lpstr>
    </vt:vector>
  </TitlesOfParts>
  <Company>Polk State College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Decisionomics</dc:title>
  <dc:creator>Sharon Moser</dc:creator>
  <cp:lastModifiedBy>Moser, Sharon</cp:lastModifiedBy>
  <cp:revision>73</cp:revision>
  <cp:lastPrinted>2017-03-08T19:59:23Z</cp:lastPrinted>
  <dcterms:created xsi:type="dcterms:W3CDTF">2017-03-07T17:34:55Z</dcterms:created>
  <dcterms:modified xsi:type="dcterms:W3CDTF">2019-03-22T14:48:47Z</dcterms:modified>
</cp:coreProperties>
</file>